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handoutMasterIdLst>
    <p:handoutMasterId r:id="rId23"/>
  </p:handoutMasterIdLst>
  <p:sldIdLst>
    <p:sldId id="257" r:id="rId3"/>
    <p:sldId id="295" r:id="rId4"/>
    <p:sldId id="277" r:id="rId5"/>
    <p:sldId id="300" r:id="rId6"/>
    <p:sldId id="278" r:id="rId7"/>
    <p:sldId id="280" r:id="rId8"/>
    <p:sldId id="292" r:id="rId9"/>
    <p:sldId id="282" r:id="rId10"/>
    <p:sldId id="283" r:id="rId11"/>
    <p:sldId id="296" r:id="rId12"/>
    <p:sldId id="281" r:id="rId13"/>
    <p:sldId id="297" r:id="rId14"/>
    <p:sldId id="274" r:id="rId15"/>
    <p:sldId id="285" r:id="rId16"/>
    <p:sldId id="287" r:id="rId17"/>
    <p:sldId id="298" r:id="rId18"/>
    <p:sldId id="293" r:id="rId19"/>
    <p:sldId id="275" r:id="rId20"/>
    <p:sldId id="299" r:id="rId21"/>
    <p:sldId id="294" r:id="rId22"/>
  </p:sldIdLst>
  <p:sldSz cx="9144000" cy="6858000" type="screen4x3"/>
  <p:notesSz cx="6858000" cy="9296400"/>
  <p:embeddedFontLs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ＭＳ Ｐゴシック" panose="020B0600070205080204" pitchFamily="34" charset="-128"/>
      <p:regular r:id="rId32"/>
    </p:embeddedFont>
    <p:embeddedFont>
      <p:font typeface="Mistral" panose="03090702030407020403" pitchFamily="66" charset="0"/>
      <p:regular r:id="rId33"/>
    </p:embeddedFont>
    <p:embeddedFont>
      <p:font typeface="BPreplay" panose="0200050300000002000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3">
          <p15:clr>
            <a:srgbClr val="A4A3A4"/>
          </p15:clr>
        </p15:guide>
        <p15:guide id="2" pos="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0E894"/>
    <a:srgbClr val="BB81DD"/>
    <a:srgbClr val="A663CD"/>
    <a:srgbClr val="A2DD61"/>
    <a:srgbClr val="E34192"/>
    <a:srgbClr val="8297FF"/>
    <a:srgbClr val="E35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44"/>
      </p:cViewPr>
      <p:guideLst>
        <p:guide orient="horz" pos="73"/>
        <p:guide pos="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FD4F-6DCF-4821-BC33-4FF82D37E87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65699-43D4-4BDF-91D6-267770B27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7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9E7ADA-872B-487C-BE5F-13A7C3071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0AA7F-3C37-45A1-8D9B-91430AE5A4FD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4163DE-FB39-4325-A82F-96B5722A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8C5E14-78B3-4924-91EB-382D59FE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B8E0-8539-4B75-8AD2-3ADE3AEB99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756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1CA27A-8589-4A13-8F37-62F12B33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3266D-4D13-494D-A7BF-51EE09DC9F53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EFE3C7-CF0B-4712-9A87-332D4E31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1F524C-FC35-40FC-AA5B-5D202987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031B-94D5-4DA7-9266-5249C2B987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426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8EA838-5B6F-4408-B026-DC50884C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41BF-6AE9-4762-B22A-D0812C7BB851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A01DEF-9776-407E-A7D5-E3DD74D1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77A85B-4801-4F79-8802-7B1257FD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CC716-E627-402E-8126-2F807C2586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9486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="" xmlns:a16="http://schemas.microsoft.com/office/drawing/2014/main" id="{6BF6DA2B-F60B-4781-8AD0-642B25B041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>
              <a:extLst>
                <a:ext uri="{FF2B5EF4-FFF2-40B4-BE49-F238E27FC236}">
                  <a16:creationId xmlns="" xmlns:a16="http://schemas.microsoft.com/office/drawing/2014/main" id="{F32795A6-258B-409E-94DC-4EE4C9688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VerticalBridge.jpg">
              <a:extLst>
                <a:ext uri="{FF2B5EF4-FFF2-40B4-BE49-F238E27FC236}">
                  <a16:creationId xmlns="" xmlns:a16="http://schemas.microsoft.com/office/drawing/2014/main" id="{CECE5AC0-FAC9-4467-8CD7-85F73D2B62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6">
            <a:extLst>
              <a:ext uri="{FF2B5EF4-FFF2-40B4-BE49-F238E27FC236}">
                <a16:creationId xmlns="" xmlns:a16="http://schemas.microsoft.com/office/drawing/2014/main" id="{26BCD3A6-337C-45E3-99D9-EB72B98B005B}"/>
              </a:ext>
            </a:extLst>
          </p:cNvPr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>
              <a:extLst>
                <a:ext uri="{FF2B5EF4-FFF2-40B4-BE49-F238E27FC236}">
                  <a16:creationId xmlns="" xmlns:a16="http://schemas.microsoft.com/office/drawing/2014/main" id="{3429C477-3F08-4D27-BCBB-6509DFDFDF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Overlay-VerticalBridge.jpg">
              <a:extLst>
                <a:ext uri="{FF2B5EF4-FFF2-40B4-BE49-F238E27FC236}">
                  <a16:creationId xmlns="" xmlns:a16="http://schemas.microsoft.com/office/drawing/2014/main" id="{C0E6B77C-577D-4D5E-A9D9-DF9B91A00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HR-Color.png">
            <a:extLst>
              <a:ext uri="{FF2B5EF4-FFF2-40B4-BE49-F238E27FC236}">
                <a16:creationId xmlns="" xmlns:a16="http://schemas.microsoft.com/office/drawing/2014/main" id="{6F51EE28-43E3-4342-AA82-1D60FE1A2A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1" y="3693647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1" y="5204013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16242B8E-FF81-48E2-BC85-A9C09A1A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rgbClr val="2F1F58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4914F2D1-1DDC-429E-A7BC-A9DBAA02FFA7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D82580CF-6578-4B10-8D7E-8F4CFEE4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F1F58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17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="" xmlns:a16="http://schemas.microsoft.com/office/drawing/2014/main" id="{F525222C-953A-4A52-9E38-BDBBF6268A73}"/>
              </a:ext>
            </a:extLst>
          </p:cNvPr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>
              <a:extLst>
                <a:ext uri="{FF2B5EF4-FFF2-40B4-BE49-F238E27FC236}">
                  <a16:creationId xmlns="" xmlns:a16="http://schemas.microsoft.com/office/drawing/2014/main" id="{D17AA10B-8522-42E3-A786-F926DC3B2C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HorizontalBridge.jpg">
              <a:extLst>
                <a:ext uri="{FF2B5EF4-FFF2-40B4-BE49-F238E27FC236}">
                  <a16:creationId xmlns="" xmlns:a16="http://schemas.microsoft.com/office/drawing/2014/main" id="{C7852224-9464-46F8-8E59-569A9F934F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9E4800C8-A955-44DB-B3C0-ACDBFB941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784D17D7-AE32-4763-ACCD-AFE8271C4BE8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C428E618-46AE-4802-9DF2-6FAD019D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F1F58">
                    <a:lumMod val="40000"/>
                    <a:lumOff val="60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241F99F-F068-4754-94BA-0205FB14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745AF0-8D32-4EA8-BDD8-1914AF03C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12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>
            <a:extLst>
              <a:ext uri="{FF2B5EF4-FFF2-40B4-BE49-F238E27FC236}">
                <a16:creationId xmlns="" xmlns:a16="http://schemas.microsoft.com/office/drawing/2014/main" id="{BFDF4FD2-B2E4-4A3F-A00D-DB37557F8E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>
              <a:extLst>
                <a:ext uri="{FF2B5EF4-FFF2-40B4-BE49-F238E27FC236}">
                  <a16:creationId xmlns="" xmlns:a16="http://schemas.microsoft.com/office/drawing/2014/main" id="{B09096DE-9D0F-40D1-AB99-46B5A507F8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Overlay-VerticalBridge.jpg">
              <a:extLst>
                <a:ext uri="{FF2B5EF4-FFF2-40B4-BE49-F238E27FC236}">
                  <a16:creationId xmlns="" xmlns:a16="http://schemas.microsoft.com/office/drawing/2014/main" id="{DC04BA19-9B4E-4FBE-ABA2-FF51BF97F1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6">
            <a:extLst>
              <a:ext uri="{FF2B5EF4-FFF2-40B4-BE49-F238E27FC236}">
                <a16:creationId xmlns="" xmlns:a16="http://schemas.microsoft.com/office/drawing/2014/main" id="{9AE9DD6E-7BF6-4C50-BE60-D7E5475BB6FB}"/>
              </a:ext>
            </a:extLst>
          </p:cNvPr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>
              <a:extLst>
                <a:ext uri="{FF2B5EF4-FFF2-40B4-BE49-F238E27FC236}">
                  <a16:creationId xmlns="" xmlns:a16="http://schemas.microsoft.com/office/drawing/2014/main" id="{CAC01677-FB61-45EC-9DC8-238CA2059C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Overlay-VerticalBridge.jpg">
              <a:extLst>
                <a:ext uri="{FF2B5EF4-FFF2-40B4-BE49-F238E27FC236}">
                  <a16:creationId xmlns="" xmlns:a16="http://schemas.microsoft.com/office/drawing/2014/main" id="{18557614-F54E-480F-B704-FC78186E58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2" descr="HR-Color.png">
            <a:extLst>
              <a:ext uri="{FF2B5EF4-FFF2-40B4-BE49-F238E27FC236}">
                <a16:creationId xmlns="" xmlns:a16="http://schemas.microsoft.com/office/drawing/2014/main" id="{E9CA2640-2593-421B-A57A-AADF3AD65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1" y="3693647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1" y="5204013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  <a:endParaRPr noProof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6EC525F6-EA69-4C3A-B711-4D93D629206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rgbClr val="2F1F58"/>
                </a:solidFill>
              </a:defRPr>
            </a:lvl1pPr>
          </a:lstStyle>
          <a:p>
            <a:pPr>
              <a:defRPr/>
            </a:pPr>
            <a:fld id="{3ADDCFB9-9363-4F72-9031-C98727B22460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99DB0E8C-FF25-46DB-AA3B-E14593D194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66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="" xmlns:a16="http://schemas.microsoft.com/office/drawing/2014/main" id="{EB179987-C6AF-4FCC-A9E7-0A8EA9A8606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>
              <a:extLst>
                <a:ext uri="{FF2B5EF4-FFF2-40B4-BE49-F238E27FC236}">
                  <a16:creationId xmlns="" xmlns:a16="http://schemas.microsoft.com/office/drawing/2014/main" id="{14723F87-2FD2-4877-B477-888F884A7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HorizontalBridge.jpg">
              <a:extLst>
                <a:ext uri="{FF2B5EF4-FFF2-40B4-BE49-F238E27FC236}">
                  <a16:creationId xmlns="" xmlns:a16="http://schemas.microsoft.com/office/drawing/2014/main" id="{7C402820-D137-43BA-811F-4DAB9B69B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0">
            <a:extLst>
              <a:ext uri="{FF2B5EF4-FFF2-40B4-BE49-F238E27FC236}">
                <a16:creationId xmlns="" xmlns:a16="http://schemas.microsoft.com/office/drawing/2014/main" id="{6A9BAD8A-68ED-4746-8934-E80D27A5E41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>
              <a:extLst>
                <a:ext uri="{FF2B5EF4-FFF2-40B4-BE49-F238E27FC236}">
                  <a16:creationId xmlns="" xmlns:a16="http://schemas.microsoft.com/office/drawing/2014/main" id="{CFF20CD1-6314-4DFD-9CA0-3B891F2606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Overlay-HorizontalBridge.jpg">
              <a:extLst>
                <a:ext uri="{FF2B5EF4-FFF2-40B4-BE49-F238E27FC236}">
                  <a16:creationId xmlns="" xmlns:a16="http://schemas.microsoft.com/office/drawing/2014/main" id="{425000C1-506A-45E0-8E72-C923AE1374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2" descr="HR-Color.png">
            <a:extLst>
              <a:ext uri="{FF2B5EF4-FFF2-40B4-BE49-F238E27FC236}">
                <a16:creationId xmlns="" xmlns:a16="http://schemas.microsoft.com/office/drawing/2014/main" id="{0ACD4B14-D352-4AE9-9B7A-C90105D69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4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D381C5CC-11E8-49E0-9642-591B52AC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125278F4-2143-40AF-9B91-5ADE6EB4520B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010E78EB-47C5-4DB9-8F10-5B48F703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F1F58">
                    <a:lumMod val="40000"/>
                    <a:lumOff val="60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B41519D3-1669-4CC8-95BC-4F0FD88D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8AB74E-65F6-44FE-B248-04636C348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411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="" xmlns:a16="http://schemas.microsoft.com/office/drawing/2014/main" id="{D1C6FC6C-9767-4C3D-A38B-18D5B1299645}"/>
              </a:ext>
            </a:extLst>
          </p:cNvPr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>
              <a:extLst>
                <a:ext uri="{FF2B5EF4-FFF2-40B4-BE49-F238E27FC236}">
                  <a16:creationId xmlns="" xmlns:a16="http://schemas.microsoft.com/office/drawing/2014/main" id="{FB1AC269-679F-4BD4-935E-E6433FF25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Overlay-HorizontalBridge.jpg">
              <a:extLst>
                <a:ext uri="{FF2B5EF4-FFF2-40B4-BE49-F238E27FC236}">
                  <a16:creationId xmlns="" xmlns:a16="http://schemas.microsoft.com/office/drawing/2014/main" id="{21E4E3A5-C79E-4A55-A692-BBC690106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id="{7BC1A096-83DA-4486-9B79-4ED55705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4298A124-6D3F-413C-917F-EEC88761741F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E2B0B46E-AB6C-4F77-AE79-F5F98698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F1F58">
                    <a:lumMod val="40000"/>
                    <a:lumOff val="60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B96D5693-5B78-43F9-A487-B4B0E9AE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CB99E2-B0E6-4BC4-BBCD-81C28C676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1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C693638-2B49-4139-9D1D-736124046D25}"/>
              </a:ext>
            </a:extLst>
          </p:cNvPr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>
              <a:extLst>
                <a:ext uri="{FF2B5EF4-FFF2-40B4-BE49-F238E27FC236}">
                  <a16:creationId xmlns="" xmlns:a16="http://schemas.microsoft.com/office/drawing/2014/main" id="{BFBB392F-2308-4C7E-8783-64AE0B94BC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Overlay-HorizontalBridge.jpg">
              <a:extLst>
                <a:ext uri="{FF2B5EF4-FFF2-40B4-BE49-F238E27FC236}">
                  <a16:creationId xmlns="" xmlns:a16="http://schemas.microsoft.com/office/drawing/2014/main" id="{80E5E97F-4B9E-45FB-955A-045023A434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Overlay-HorizontalBridge.jpg">
            <a:extLst>
              <a:ext uri="{FF2B5EF4-FFF2-40B4-BE49-F238E27FC236}">
                <a16:creationId xmlns="" xmlns:a16="http://schemas.microsoft.com/office/drawing/2014/main" id="{DC0E8B0C-D865-4D63-BA00-6ABAC082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>
            <a:extLst>
              <a:ext uri="{FF2B5EF4-FFF2-40B4-BE49-F238E27FC236}">
                <a16:creationId xmlns="" xmlns:a16="http://schemas.microsoft.com/office/drawing/2014/main" id="{3CEE0340-6A21-4074-A9C9-0568E710ED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801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801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="" xmlns:a16="http://schemas.microsoft.com/office/drawing/2014/main" id="{24788186-6C06-4216-B02A-151F5CFF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BDD30D55-7C13-4B84-A163-D748BDD15920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="" xmlns:a16="http://schemas.microsoft.com/office/drawing/2014/main" id="{038CC02D-2083-44A6-9CF1-FE63576A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F1F58">
                    <a:lumMod val="40000"/>
                    <a:lumOff val="60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="" xmlns:a16="http://schemas.microsoft.com/office/drawing/2014/main" id="{9B80B4D9-3D36-4135-A00C-E4692CBD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F79D0B-7E0A-4C7D-8315-D4E57C989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332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="" xmlns:a16="http://schemas.microsoft.com/office/drawing/2014/main" id="{79D268F3-5641-44E1-B112-663786F3F6AE}"/>
              </a:ext>
            </a:extLst>
          </p:cNvPr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>
              <a:extLst>
                <a:ext uri="{FF2B5EF4-FFF2-40B4-BE49-F238E27FC236}">
                  <a16:creationId xmlns="" xmlns:a16="http://schemas.microsoft.com/office/drawing/2014/main" id="{E6B51A52-B6C2-4BD0-BC0A-14BAB4B3EE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Overlay-HorizontalBridge.jpg">
              <a:extLst>
                <a:ext uri="{FF2B5EF4-FFF2-40B4-BE49-F238E27FC236}">
                  <a16:creationId xmlns="" xmlns:a16="http://schemas.microsoft.com/office/drawing/2014/main" id="{1D683DE9-A1B2-42B1-BF15-3AC6C55C7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49F2B41F-0210-4397-8B32-1D014067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02CA9773-514D-4BD7-88CF-8FC0FFD6D97B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AEB93B0A-9080-4716-A8BD-3A8EBE42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F1F58">
                    <a:lumMod val="40000"/>
                    <a:lumOff val="60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06599403-9CE6-478B-9222-0858644E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485CBC-A929-4BD6-B0FE-ABE7038A2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22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>
            <a:extLst>
              <a:ext uri="{FF2B5EF4-FFF2-40B4-BE49-F238E27FC236}">
                <a16:creationId xmlns="" xmlns:a16="http://schemas.microsoft.com/office/drawing/2014/main" id="{944B3AB6-DA80-43CB-86D8-10CEDD18F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="" xmlns:a16="http://schemas.microsoft.com/office/drawing/2014/main" id="{BC32C106-D17F-4191-8E0C-757FE857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78DF476A-AC15-413C-B994-396417545582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B5E16238-F28B-4348-B4C3-9A6CDF9B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F1F58">
                    <a:lumMod val="40000"/>
                    <a:lumOff val="60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A57E5122-89E7-42E3-B9A2-01DD858D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0B6E5B-A1B7-497C-B298-1557249C5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00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44DECE-CD5A-4BEC-A3D8-A11970AB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D6F0-B1C4-4BED-9F38-AC8CF66843B6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366F20-92C0-4B33-A5C3-EBF2B30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68036A-4B38-4BA5-9228-C28CBCA2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E22C-345B-4B6E-8507-837534A32D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5160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>
            <a:extLst>
              <a:ext uri="{FF2B5EF4-FFF2-40B4-BE49-F238E27FC236}">
                <a16:creationId xmlns="" xmlns:a16="http://schemas.microsoft.com/office/drawing/2014/main" id="{706EE1D0-85D0-485F-97C2-1779563BFE29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>
              <a:extLst>
                <a:ext uri="{FF2B5EF4-FFF2-40B4-BE49-F238E27FC236}">
                  <a16:creationId xmlns="" xmlns:a16="http://schemas.microsoft.com/office/drawing/2014/main" id="{3118FA3B-0635-4269-97A5-46AE2B9EC0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Overlay-VerticalBridge.jpg">
              <a:extLst>
                <a:ext uri="{FF2B5EF4-FFF2-40B4-BE49-F238E27FC236}">
                  <a16:creationId xmlns="" xmlns:a16="http://schemas.microsoft.com/office/drawing/2014/main" id="{8D93B423-202F-4159-8244-AB50C881E7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2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3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id="{15D8DCBB-6DBE-4395-86FE-3240C545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8092E14B-D83D-47E3-96B0-D0E0C82536F9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A42302BD-3203-4578-ABDD-BB4C0131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F1F58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27EDFC64-2E4F-4CE2-88CC-558F252D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15C9DF-E320-4DBC-821C-E3F2C5E20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419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>
            <a:extLst>
              <a:ext uri="{FF2B5EF4-FFF2-40B4-BE49-F238E27FC236}">
                <a16:creationId xmlns="" xmlns:a16="http://schemas.microsoft.com/office/drawing/2014/main" id="{CF60D076-5F97-4DBF-B3B8-137597C0F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6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801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959EE895-9515-426A-A76B-4EA734D4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104B7897-1157-4B83-9F73-0E7E7266CC24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082E2157-6EA8-417A-A48D-9D507761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F1F58">
                    <a:lumMod val="40000"/>
                    <a:lumOff val="60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E65CB8B9-340E-4DEF-B9E6-55968BEE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D8CDD6-65CC-42D4-937F-370809400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365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="" xmlns:a16="http://schemas.microsoft.com/office/drawing/2014/main" id="{E18C9088-36D8-4B7D-994D-BA12D75063AD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>
              <a:extLst>
                <a:ext uri="{FF2B5EF4-FFF2-40B4-BE49-F238E27FC236}">
                  <a16:creationId xmlns="" xmlns:a16="http://schemas.microsoft.com/office/drawing/2014/main" id="{5B562B89-FDC5-4BF4-88B3-88E63C232F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Overlay-VerticalBridge.jpg">
              <a:extLst>
                <a:ext uri="{FF2B5EF4-FFF2-40B4-BE49-F238E27FC236}">
                  <a16:creationId xmlns="" xmlns:a16="http://schemas.microsoft.com/office/drawing/2014/main" id="{BF4CB9F5-D07E-4BF2-B34F-11D1A52421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6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801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id="{9CA2F542-33BA-4222-AE10-0B3267DB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63C0BA-715E-4673-8FE5-933936250618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F0ED5012-0C26-4D7C-82A5-32C27174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00EA7CAC-BE88-412C-9DDB-EA830F6C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DC13C4-34C3-4A8F-B636-50BD3E995A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624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="" xmlns:a16="http://schemas.microsoft.com/office/drawing/2014/main" id="{8D80387F-3A96-4DA8-AB72-1A677DD26340}"/>
              </a:ext>
            </a:extLst>
          </p:cNvPr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>
              <a:extLst>
                <a:ext uri="{FF2B5EF4-FFF2-40B4-BE49-F238E27FC236}">
                  <a16:creationId xmlns="" xmlns:a16="http://schemas.microsoft.com/office/drawing/2014/main" id="{0C8349CC-EC07-41FE-A1F2-B666C38AAE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HorizontalBridge.jpg">
              <a:extLst>
                <a:ext uri="{FF2B5EF4-FFF2-40B4-BE49-F238E27FC236}">
                  <a16:creationId xmlns="" xmlns:a16="http://schemas.microsoft.com/office/drawing/2014/main" id="{550A6999-9C5C-4FEC-84D4-02A80C465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926F6033-0636-4529-B915-357E5819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FF093C98-123D-4825-96F9-74D1F3D6A961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A34160FB-7070-41F8-8F4C-F06C0E8A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F1F58">
                    <a:lumMod val="40000"/>
                    <a:lumOff val="60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323730B-EF5A-44FB-A3E9-1CE6456C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70DAA6-7B07-4B95-8263-EB9FF1CC0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664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="" xmlns:a16="http://schemas.microsoft.com/office/drawing/2014/main" id="{2F240A02-7F1C-40B7-97FD-6AE477BDC56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>
              <a:extLst>
                <a:ext uri="{FF2B5EF4-FFF2-40B4-BE49-F238E27FC236}">
                  <a16:creationId xmlns="" xmlns:a16="http://schemas.microsoft.com/office/drawing/2014/main" id="{DA88D87A-3667-46AA-9E9A-FB1A971D73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Overlay-VerticalBridge.jpg">
              <a:extLst>
                <a:ext uri="{FF2B5EF4-FFF2-40B4-BE49-F238E27FC236}">
                  <a16:creationId xmlns="" xmlns:a16="http://schemas.microsoft.com/office/drawing/2014/main" id="{71C007B6-CD18-4C4D-A2C8-6AE892E48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3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B5A12F2-006F-4C41-AB1C-8EF82EBF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6B3D61D3-E27D-4486-AFDC-46894A1A080E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577C6490-B904-42D9-94A7-E4CCE3B8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F1F58">
                    <a:lumMod val="40000"/>
                    <a:lumOff val="60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5974B113-CBF4-4F21-984F-8C7FDD7C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D1E07D3-44DD-453C-8E7B-3E8C01221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78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990E5-2C1C-40BC-A770-3B36AB75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9EB5-8483-4AD7-91CC-64DADE983BCF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2288A5-9676-45C2-A645-5EF0DF2F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C27421-5F18-4FB9-8F2E-3D0C660E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3DD0-44E2-4A30-AC75-F213E52B3D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680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207E687-439E-41B5-8DB3-F444048B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4A4B-F333-46A1-85F4-A614BF9D4176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A32BA3F-D944-480E-8C21-5EC2F3E0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74CA34-44AB-472B-B1E5-2C016B7A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8E06-DCB7-4F44-A74B-7EB0191380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62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52BEAF95-BEC9-4882-AB93-76A34CDF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F78A-3C8E-4C6C-9F0E-56F898B7612F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F2A3FFC-D320-4344-A9D2-2078ADE8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E3CF41B-A8F9-48FE-BDF5-05CDC580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C623-4721-4643-8C6D-6524B497E6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200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2633E76D-16E0-48AC-9084-135E6A1C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745E-ECD0-4543-82BD-F9DCDAB74EA4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D94DFB34-CF6A-45E3-8A49-47F553F2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33797A3-FEBC-45B8-B346-C6409F85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196C-02FF-4DC6-B146-5A1872A0B1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312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C002816-7AA2-4421-951F-B5EF3B6F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E16F-6117-4FCA-BEB5-82B6A69A46A6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CC7867CA-8FFB-4E01-9B57-19F2E4B6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978616F-7E03-40CE-86CB-EA5F622D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1090-5F08-4F78-AF39-96797CB2E8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799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8FB9B33-2FC9-4D80-9786-CB892EBF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DAAB4-9AE4-4ED3-A689-9CDBEF85BF5D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2829C27-DD6E-4EAF-B5CD-10DD56FF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9CE7987-691D-49EB-8A21-7A948F08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13EE2-0344-4603-A562-6B908C2022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976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0BF30AE-F3E4-49AD-B151-AE4252E0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6C03-62D9-429C-98FE-26F8D9D2F56B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F6AB3C6-45EA-4C67-895F-D8C98067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C7FA8C1-D7F6-49D6-BD40-4CDFACB1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652E-548E-4035-9DB8-1D0CE50502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130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25561AC6-E72A-4EB4-9C56-D572B3FE7E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D2718BA1-297B-4F21-92DA-C8BF0BAA70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593894-0978-43FE-946E-50F14785E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8D9163-DF41-4EEC-863C-C3DA634920D2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FD8288-9BFF-4260-A1B3-1D8B96017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C28E77-8594-480C-BB0D-91F2C8E3B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B0C7ACD-E4DE-4E07-913B-F3A469DC57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="" xmlns:a16="http://schemas.microsoft.com/office/drawing/2014/main" id="{C01D7C0A-56DD-4ADB-A938-28B888C331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="" xmlns:a16="http://schemas.microsoft.com/office/drawing/2014/main" id="{735F9041-F301-479B-A60B-0FEFFB2FC1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D12E9-13D2-48EC-B61C-807908FA8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rgbClr val="2F1F58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6DC26E7-7A5C-4917-841D-9C857F352AB3}" type="datetimeFigureOut">
              <a:rPr lang="en-GB"/>
              <a:pPr>
                <a:defRPr/>
              </a:pPr>
              <a:t>03/02/2020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5275A5-EBBE-41E6-84A5-6AA921ECA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A08BD6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D2E4517-3FF9-4D87-A157-8F8495BF7E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5D9007-C747-4ED0-B1FA-F8D587B68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</p:sldLayoutIdLst>
  <p:txStyles>
    <p:titleStyle>
      <a:lvl1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  <a:lvl2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</a:defRPr>
      </a:lvl2pPr>
      <a:lvl3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</a:defRPr>
      </a:lvl3pPr>
      <a:lvl4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</a:defRPr>
      </a:lvl4pPr>
      <a:lvl5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34" charset="0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lr>
          <a:srgbClr val="BAABE3"/>
        </a:buClr>
        <a:buFont typeface="Candara" panose="020E0502030303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anose="020E0502030303020204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anose="020E0502030303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anose="020E0502030303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anose="020E0502030303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choolrun.com/secondary-school-sets-and-stream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heschoolrun.com/what-are-sats-results-for" TargetMode="External"/><Relationship Id="rId4" Type="http://schemas.openxmlformats.org/officeDocument/2006/relationships/hyperlink" Target="https://www.theschoolrun.com/secondary-school-performance-measure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choolrun.com/primary-grammar-glossary-for-parents" TargetMode="External"/><Relationship Id="rId2" Type="http://schemas.openxmlformats.org/officeDocument/2006/relationships/hyperlink" Target="http://www.theschoolrun.com/primary-grammar-glossary-for-par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.uk/s/ref=nb_sb_noss_2?url=search-alias%3Daps&amp;field-keywords=cgp+ks2+sats" TargetMode="External"/><Relationship Id="rId5" Type="http://schemas.openxmlformats.org/officeDocument/2006/relationships/hyperlink" Target="https://www.theschoolrun.com/ks2-sats-in-2020" TargetMode="External"/><Relationship Id="rId4" Type="http://schemas.openxmlformats.org/officeDocument/2006/relationships/hyperlink" Target="http://www.theschoolrun.com/key-stage-2-SATs-201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6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6A246BA-9414-4302-90D5-A5B63E1D0367}"/>
              </a:ext>
            </a:extLst>
          </p:cNvPr>
          <p:cNvSpPr/>
          <p:nvPr/>
        </p:nvSpPr>
        <p:spPr>
          <a:xfrm>
            <a:off x="414338" y="1819275"/>
            <a:ext cx="8315325" cy="1277938"/>
          </a:xfrm>
          <a:prstGeom prst="rect">
            <a:avLst/>
          </a:prstGeom>
          <a:solidFill>
            <a:srgbClr val="A663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F4C4790E-CEED-4E0A-B93C-C0C4468FC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888" y="1997075"/>
            <a:ext cx="5357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chemeClr val="bg1"/>
                </a:solidFill>
                <a:latin typeface="BPreplay" pitchFamily="50" charset="0"/>
              </a:rPr>
              <a:t>Key Stage 2 SATs</a:t>
            </a:r>
          </a:p>
        </p:txBody>
      </p:sp>
      <p:sp>
        <p:nvSpPr>
          <p:cNvPr id="16388" name="Rectangle 2">
            <a:extLst>
              <a:ext uri="{FF2B5EF4-FFF2-40B4-BE49-F238E27FC236}">
                <a16:creationId xmlns="" xmlns:a16="http://schemas.microsoft.com/office/drawing/2014/main" id="{649EAC2A-F9C3-481F-B819-7C181B058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3367088"/>
            <a:ext cx="796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BPreplay" pitchFamily="50" charset="0"/>
              </a:rPr>
              <a:t>A School Presentation to Parents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B2841C3-5BBF-40AF-B907-B45258CB81E0}"/>
              </a:ext>
            </a:extLst>
          </p:cNvPr>
          <p:cNvSpPr/>
          <p:nvPr/>
        </p:nvSpPr>
        <p:spPr>
          <a:xfrm>
            <a:off x="357188" y="1358900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Grammar, Punctuation and Spelling </a:t>
            </a:r>
          </a:p>
          <a:p>
            <a:pPr marL="93663">
              <a:defRPr/>
            </a:pPr>
            <a:endParaRPr lang="en-GB" sz="16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The spelling test is out of 20.</a:t>
            </a:r>
          </a:p>
          <a:p>
            <a:pPr marL="93663"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The grammar test is out of 50.</a:t>
            </a:r>
          </a:p>
          <a:p>
            <a:pPr marL="93663"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This will give children a total out of 70</a:t>
            </a: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.</a:t>
            </a:r>
          </a:p>
          <a:p>
            <a:pPr marL="93663">
              <a:defRPr/>
            </a:pPr>
            <a:endParaRPr lang="en-GB" sz="16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In 2018 to meet the expected standard children needed to score at least: </a:t>
            </a: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38/70</a:t>
            </a:r>
          </a:p>
          <a:p>
            <a:pPr marL="93663"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To achieve greater depth children needed to score at least: </a:t>
            </a: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56/70</a:t>
            </a:r>
          </a:p>
          <a:p>
            <a:pPr marL="93663">
              <a:defRPr/>
            </a:pPr>
            <a:endParaRPr lang="en-US" sz="16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In 2019 to meet the expected standard children needed to score at least: </a:t>
            </a: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36/70</a:t>
            </a:r>
          </a:p>
          <a:p>
            <a:pPr marL="93663"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To achieve greater depth children needed to score at least: </a:t>
            </a: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55/70</a:t>
            </a:r>
          </a:p>
          <a:p>
            <a:pPr marL="93663">
              <a:defRPr/>
            </a:pPr>
            <a:endParaRPr lang="en-GB" sz="16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endParaRPr lang="en-GB" sz="16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endParaRPr lang="en-GB" sz="16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There is no way of knowing at this stage what this threshold will be for 2020.</a:t>
            </a:r>
          </a:p>
          <a:p>
            <a:pPr marL="93663">
              <a:defRPr/>
            </a:pPr>
            <a:endParaRPr lang="en-GB" sz="16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1FE18F6-1BB6-4FB7-A22F-12808A61B54E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5604" name="Picture 14">
            <a:extLst>
              <a:ext uri="{FF2B5EF4-FFF2-40B4-BE49-F238E27FC236}">
                <a16:creationId xmlns="" xmlns:a16="http://schemas.microsoft.com/office/drawing/2014/main" id="{595BBB97-B4B6-4F62-83DB-EF402BBEB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>
            <a:extLst>
              <a:ext uri="{FF2B5EF4-FFF2-40B4-BE49-F238E27FC236}">
                <a16:creationId xmlns="" xmlns:a16="http://schemas.microsoft.com/office/drawing/2014/main" id="{D58D7300-3728-4BC9-AE3A-4BD6B157B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01638"/>
            <a:ext cx="1614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Scores</a:t>
            </a: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204C329A-C07D-4A8A-95A7-1C431ADD285D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E207FB0-44C7-4966-8B37-F78B4CA990C4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6627" name="Picture 14">
            <a:extLst>
              <a:ext uri="{FF2B5EF4-FFF2-40B4-BE49-F238E27FC236}">
                <a16:creationId xmlns="" xmlns:a16="http://schemas.microsoft.com/office/drawing/2014/main" id="{C24BFC0D-1D7D-4EEF-91D6-E33BFE8B3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1BE2C97F-7B0A-44C1-85DA-C92C3A6C7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01638"/>
            <a:ext cx="1881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Reading</a:t>
            </a:r>
          </a:p>
        </p:txBody>
      </p:sp>
      <p:sp>
        <p:nvSpPr>
          <p:cNvPr id="4" name="see all button">
            <a:extLst>
              <a:ext uri="{FF2B5EF4-FFF2-40B4-BE49-F238E27FC236}">
                <a16:creationId xmlns="" xmlns:a16="http://schemas.microsoft.com/office/drawing/2014/main" id="{E62512AC-F50E-445D-9691-11497BF1DBB3}"/>
              </a:ext>
            </a:extLst>
          </p:cNvPr>
          <p:cNvSpPr/>
          <p:nvPr/>
        </p:nvSpPr>
        <p:spPr>
          <a:xfrm>
            <a:off x="8226425" y="168275"/>
            <a:ext cx="755650" cy="757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A2DD61"/>
                </a:solidFill>
                <a:latin typeface="BPreplay" panose="02000503000000020004" pitchFamily="50" charset="0"/>
              </a:rPr>
              <a:t>click to see all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066E1F-A7C2-48A5-BEBF-E34F5358533F}"/>
              </a:ext>
            </a:extLst>
          </p:cNvPr>
          <p:cNvSpPr/>
          <p:nvPr/>
        </p:nvSpPr>
        <p:spPr>
          <a:xfrm>
            <a:off x="357188" y="1255713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The Reading Test consists of a single test paper with three unrelated reading texts.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Children are given 60 minutes in total, which includes reading the texts and answering the questions.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A total of 50 marks are available.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Questions are designed to assess the comprehension and understanding of a child’s reading.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Some questions are multiple choice or selected response, others require short answers and some require an extended response or explanation.</a:t>
            </a: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DD2AD2FF-EAE4-43AA-8D0C-F718EB6A8B5C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4169290-BB96-4C0E-842F-E715F021A0DC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7651" name="Picture 14">
            <a:extLst>
              <a:ext uri="{FF2B5EF4-FFF2-40B4-BE49-F238E27FC236}">
                <a16:creationId xmlns="" xmlns:a16="http://schemas.microsoft.com/office/drawing/2014/main" id="{A400ADD9-5535-4FF9-879E-4CF94FA86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>
            <a:extLst>
              <a:ext uri="{FF2B5EF4-FFF2-40B4-BE49-F238E27FC236}">
                <a16:creationId xmlns="" xmlns:a16="http://schemas.microsoft.com/office/drawing/2014/main" id="{3E4ABFD4-550F-4128-AA15-1FA7A2FBA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01638"/>
            <a:ext cx="1881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Reading</a:t>
            </a:r>
          </a:p>
        </p:txBody>
      </p:sp>
      <p:sp>
        <p:nvSpPr>
          <p:cNvPr id="4" name="see all button">
            <a:extLst>
              <a:ext uri="{FF2B5EF4-FFF2-40B4-BE49-F238E27FC236}">
                <a16:creationId xmlns="" xmlns:a16="http://schemas.microsoft.com/office/drawing/2014/main" id="{E2535B17-3C8E-409A-B6F2-AED6051DA49A}"/>
              </a:ext>
            </a:extLst>
          </p:cNvPr>
          <p:cNvSpPr/>
          <p:nvPr/>
        </p:nvSpPr>
        <p:spPr>
          <a:xfrm>
            <a:off x="8226425" y="168275"/>
            <a:ext cx="755650" cy="757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A2DD61"/>
                </a:solidFill>
                <a:latin typeface="BPreplay" panose="02000503000000020004" pitchFamily="50" charset="0"/>
              </a:rPr>
              <a:t>click to see all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BB01ED-37D7-4BCE-95FC-22C64F480933}"/>
              </a:ext>
            </a:extLst>
          </p:cNvPr>
          <p:cNvSpPr/>
          <p:nvPr/>
        </p:nvSpPr>
        <p:spPr>
          <a:xfrm>
            <a:off x="407988" y="1255713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There is only one reading test and this is out of 50.</a:t>
            </a:r>
          </a:p>
          <a:p>
            <a:pPr marL="93663">
              <a:defRPr/>
            </a:pPr>
            <a:endParaRPr lang="en-GB" sz="24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endParaRPr lang="en-GB" sz="24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In 2018 to meet the expected standard children needed to score at least: 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28/50</a:t>
            </a:r>
          </a:p>
          <a:p>
            <a:pPr marL="93663"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To achieve greater depth children needed to score at least: 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40/50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endParaRPr lang="en-GB" sz="24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In 2019 to meet the expected standard children needed to score at least: 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28/50</a:t>
            </a:r>
          </a:p>
          <a:p>
            <a:pPr marL="93663"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To achieve greater depth children needed to score at least: </a:t>
            </a: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41/50</a:t>
            </a:r>
          </a:p>
          <a:p>
            <a:pPr marL="93663">
              <a:defRPr/>
            </a:pPr>
            <a:endParaRPr lang="en-GB" sz="24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endParaRPr lang="en-GB" sz="20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182562">
              <a:defRPr/>
            </a:pPr>
            <a:endParaRPr lang="en-GB" sz="20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8EB1A3F-4249-499A-9857-3C8A549BD6F3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4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ADCBFA1-24B6-4A6C-8F37-F81DD46972A7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0197FA6B-BC1B-4B19-8AE0-5370EECE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27038"/>
            <a:ext cx="2671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BPreplay" pitchFamily="50" charset="0"/>
              </a:rPr>
              <a:t>Mathematics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A0CC604-A1AE-46FA-BDE6-BD5C8FEF5353}"/>
              </a:ext>
            </a:extLst>
          </p:cNvPr>
          <p:cNvSpPr/>
          <p:nvPr/>
        </p:nvSpPr>
        <p:spPr>
          <a:xfrm>
            <a:off x="8226425" y="168275"/>
            <a:ext cx="755650" cy="757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E34192"/>
                </a:solidFill>
                <a:latin typeface="BPreplay" panose="02000503000000020004" pitchFamily="50" charset="0"/>
              </a:rPr>
              <a:t>click to see all text</a:t>
            </a:r>
          </a:p>
        </p:txBody>
      </p:sp>
      <p:pic>
        <p:nvPicPr>
          <p:cNvPr id="28677" name="Picture 14">
            <a:extLst>
              <a:ext uri="{FF2B5EF4-FFF2-40B4-BE49-F238E27FC236}">
                <a16:creationId xmlns="" xmlns:a16="http://schemas.microsoft.com/office/drawing/2014/main" id="{B488B57B-FD52-4705-A5F6-0143315E7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1B3823C-1994-4DC4-9A97-2EF845AF0FED}"/>
              </a:ext>
            </a:extLst>
          </p:cNvPr>
          <p:cNvSpPr/>
          <p:nvPr/>
        </p:nvSpPr>
        <p:spPr>
          <a:xfrm>
            <a:off x="366713" y="1255713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182562"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Children will sit three tests: Paper 1, Paper 2 and Paper 3.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Paper 1 is for ‘Arithmetic’ lasting for 30 minutes, covering calculation methods for all operations, including use of fractions, percentages and decimals.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Questions gradually increase in difficulty. Not all children will be expected to access some of the more difficult questions later in the paper.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Papers 2 and 3 cover ‘Problem Solving and Reasoning’, each lasting for 40 minutes.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Pupils will still require calculation skills but will need to answer questions in context and decide what is required to find a solution.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E6722049-260E-4384-81BE-904C591AF805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E3419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4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01AB4A9-C7D4-48FA-ABA3-255131412E42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FA42C4A8-6088-41D1-B327-0A269A1A7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27038"/>
            <a:ext cx="356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BPreplay" pitchFamily="50" charset="0"/>
              </a:rPr>
              <a:t>Sample Questions</a:t>
            </a:r>
          </a:p>
        </p:txBody>
      </p:sp>
      <p:pic>
        <p:nvPicPr>
          <p:cNvPr id="29700" name="Picture 14">
            <a:extLst>
              <a:ext uri="{FF2B5EF4-FFF2-40B4-BE49-F238E27FC236}">
                <a16:creationId xmlns="" xmlns:a16="http://schemas.microsoft.com/office/drawing/2014/main" id="{C6C93E78-76E1-4CA8-9994-C10AFC9A4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C02C322-B60D-44EC-8D39-D6DC5599F4AE}"/>
              </a:ext>
            </a:extLst>
          </p:cNvPr>
          <p:cNvSpPr/>
          <p:nvPr/>
        </p:nvSpPr>
        <p:spPr>
          <a:xfrm>
            <a:off x="357188" y="1358900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Maths Paper 1: Arithmetic</a:t>
            </a: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D0A893E0-DE58-4C5C-A021-DF80F32B932C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E3419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  <p:pic>
        <p:nvPicPr>
          <p:cNvPr id="29703" name="Picture 13">
            <a:extLst>
              <a:ext uri="{FF2B5EF4-FFF2-40B4-BE49-F238E27FC236}">
                <a16:creationId xmlns="" xmlns:a16="http://schemas.microsoft.com/office/drawing/2014/main" id="{8FAB5FD6-6171-4CB0-8A19-C0EEC2BC1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046288"/>
            <a:ext cx="51784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FF7C0E4-5C92-4660-A18F-F85CEFBC1A6A}"/>
              </a:ext>
            </a:extLst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menu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4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DB8C77-2DDB-4AA0-848F-939F5F88AE1A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45F9F9E5-D0E3-41F6-BF8C-D0F192085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27038"/>
            <a:ext cx="356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BPreplay" pitchFamily="50" charset="0"/>
              </a:rPr>
              <a:t>Sample Questions</a:t>
            </a:r>
          </a:p>
        </p:txBody>
      </p:sp>
      <p:pic>
        <p:nvPicPr>
          <p:cNvPr id="30724" name="Picture 14">
            <a:extLst>
              <a:ext uri="{FF2B5EF4-FFF2-40B4-BE49-F238E27FC236}">
                <a16:creationId xmlns="" xmlns:a16="http://schemas.microsoft.com/office/drawing/2014/main" id="{7E67E199-0EC1-49BC-8DE7-59D59D58D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3E8D0D8-4710-4E9C-AF67-133284A226C6}"/>
              </a:ext>
            </a:extLst>
          </p:cNvPr>
          <p:cNvSpPr/>
          <p:nvPr/>
        </p:nvSpPr>
        <p:spPr>
          <a:xfrm>
            <a:off x="355600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Maths Paper 2 / Paper 3 : Reasoning</a:t>
            </a: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12804C1F-48BC-4AF5-9C0E-5375083E0C87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E3419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  <p:pic>
        <p:nvPicPr>
          <p:cNvPr id="30727" name="Picture 11">
            <a:extLst>
              <a:ext uri="{FF2B5EF4-FFF2-40B4-BE49-F238E27FC236}">
                <a16:creationId xmlns="" xmlns:a16="http://schemas.microsoft.com/office/drawing/2014/main" id="{3772E2B5-3F4B-4857-AF80-2415AB98C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868488"/>
            <a:ext cx="7013575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hlinkClick r:id="rId4" action="ppaction://hlinksldjump"/>
            <a:extLst>
              <a:ext uri="{FF2B5EF4-FFF2-40B4-BE49-F238E27FC236}">
                <a16:creationId xmlns="" xmlns:a16="http://schemas.microsoft.com/office/drawing/2014/main" id="{FB989427-8672-4710-861B-878BA76D3059}"/>
              </a:ext>
            </a:extLst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menu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4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E7BE473-2D40-496E-872E-70CF71244703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089640DD-3C2E-4EA9-BBBD-F82F4853F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27038"/>
            <a:ext cx="2671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BPreplay" pitchFamily="50" charset="0"/>
              </a:rPr>
              <a:t>Mathematics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3612EDB-C242-4BC6-B44C-97568160880C}"/>
              </a:ext>
            </a:extLst>
          </p:cNvPr>
          <p:cNvSpPr/>
          <p:nvPr/>
        </p:nvSpPr>
        <p:spPr>
          <a:xfrm>
            <a:off x="8226425" y="168275"/>
            <a:ext cx="755650" cy="757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E34192"/>
                </a:solidFill>
                <a:latin typeface="BPreplay" panose="02000503000000020004" pitchFamily="50" charset="0"/>
              </a:rPr>
              <a:t>click to see all text</a:t>
            </a:r>
          </a:p>
        </p:txBody>
      </p:sp>
      <p:pic>
        <p:nvPicPr>
          <p:cNvPr id="31749" name="Picture 14">
            <a:extLst>
              <a:ext uri="{FF2B5EF4-FFF2-40B4-BE49-F238E27FC236}">
                <a16:creationId xmlns="" xmlns:a16="http://schemas.microsoft.com/office/drawing/2014/main" id="{191FAF40-1DE7-4F56-B3D0-BB7B8D772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72CBC02-A493-4023-BDAC-E7A167A00A34}"/>
              </a:ext>
            </a:extLst>
          </p:cNvPr>
          <p:cNvSpPr/>
          <p:nvPr/>
        </p:nvSpPr>
        <p:spPr>
          <a:xfrm>
            <a:off x="407988" y="11652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Arithmetic paper is out of 40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Each reasoning paper is out of 35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There are a total of 110 marks available</a:t>
            </a:r>
          </a:p>
          <a:p>
            <a:pPr marL="93663">
              <a:defRPr/>
            </a:pPr>
            <a:endParaRPr lang="en-GB" sz="20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In 2018 to meet the expected standard children needed to score at least: </a:t>
            </a:r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61/110</a:t>
            </a:r>
          </a:p>
          <a:p>
            <a:pPr marL="93663"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To achieve greater depth children needed to score at least: </a:t>
            </a:r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96/110</a:t>
            </a:r>
          </a:p>
          <a:p>
            <a:pPr marL="93663">
              <a:defRPr/>
            </a:pPr>
            <a:endParaRPr lang="en-US" sz="20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In 2019 to meet the expected standard children needed to score at least: </a:t>
            </a:r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58/110</a:t>
            </a:r>
          </a:p>
          <a:p>
            <a:pPr marL="93663"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To achieve greater depth children needed to score at least: </a:t>
            </a:r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95/110</a:t>
            </a:r>
          </a:p>
          <a:p>
            <a:pPr marL="93663">
              <a:defRPr/>
            </a:pPr>
            <a:endParaRPr lang="en-GB" sz="20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93663">
              <a:defRPr/>
            </a:pPr>
            <a:endParaRPr lang="en-GB" sz="16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B614D670-0E7F-4736-9BDF-270C030C8DE7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E3419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="" xmlns:a16="http://schemas.microsoft.com/office/drawing/2014/main" id="{EE3D468E-F7B6-41B8-B95F-534D5BB3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WRITING </a:t>
            </a:r>
          </a:p>
        </p:txBody>
      </p:sp>
      <p:sp>
        <p:nvSpPr>
          <p:cNvPr id="32771" name="TextBox 2">
            <a:extLst>
              <a:ext uri="{FF2B5EF4-FFF2-40B4-BE49-F238E27FC236}">
                <a16:creationId xmlns="" xmlns:a16="http://schemas.microsoft.com/office/drawing/2014/main" id="{3DD08A3B-B695-43BF-B8D0-4C8155E0D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635125"/>
            <a:ext cx="8462962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ts val="2400"/>
              </a:spcBef>
              <a:buClr>
                <a:srgbClr val="BAABE3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defTabSz="4572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BAABE3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defTabSz="4572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defTabSz="457200">
              <a:spcBef>
                <a:spcPts val="600"/>
              </a:spcBef>
              <a:buClr>
                <a:srgbClr val="BAABE3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AABE3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AABE3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AABE3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AABE3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Throughout the year the children will be composing independent pieces of writing to build up a portfolio of evidence. This is assessed by the class teacher.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This body of work will cover a range of genres that have been taught in class and provide evidence of the writing skills  necessary to meet the expected standard.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Some children will be able to apply the skills consistently across most genres and will therefore be working at greater depth within the expected standard (GDS).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6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1C8C376-17EB-4537-BF93-143B916710E1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6E18C0A3-814A-45C4-A286-864917B6D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27038"/>
            <a:ext cx="581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BPreplay" pitchFamily="50" charset="0"/>
              </a:rPr>
              <a:t>What are the SATs results for?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6B87EE1-A8BB-404D-8250-D1C0B3F3B421}"/>
              </a:ext>
            </a:extLst>
          </p:cNvPr>
          <p:cNvSpPr/>
          <p:nvPr/>
        </p:nvSpPr>
        <p:spPr>
          <a:xfrm>
            <a:off x="8226425" y="168275"/>
            <a:ext cx="755650" cy="757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A663CD"/>
                </a:solidFill>
                <a:latin typeface="BPreplay" panose="02000503000000020004" pitchFamily="50" charset="0"/>
              </a:rPr>
              <a:t>click to see all text</a:t>
            </a:r>
          </a:p>
        </p:txBody>
      </p:sp>
      <p:pic>
        <p:nvPicPr>
          <p:cNvPr id="33797" name="Picture 14">
            <a:extLst>
              <a:ext uri="{FF2B5EF4-FFF2-40B4-BE49-F238E27FC236}">
                <a16:creationId xmlns="" xmlns:a16="http://schemas.microsoft.com/office/drawing/2014/main" id="{FCD6724E-ECA7-436C-A56D-CF8025C71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2132DCE-4FC4-40BE-A23D-CC8C98CB5E99}"/>
              </a:ext>
            </a:extLst>
          </p:cNvPr>
          <p:cNvSpPr/>
          <p:nvPr/>
        </p:nvSpPr>
        <p:spPr>
          <a:xfrm>
            <a:off x="366713" y="1255713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In some respects, a good set of SATs results is indeed more important to schools than to the child. </a:t>
            </a:r>
            <a:r>
              <a:rPr lang="en-GB" b="1" dirty="0">
                <a:solidFill>
                  <a:schemeClr val="tx1"/>
                </a:solidFill>
              </a:rPr>
              <a:t>There’s no direct consequence of a child ‘failing’ their SATs; they don’t have to retake the exams.</a:t>
            </a:r>
          </a:p>
          <a:p>
            <a:pPr eaLnBrk="1" hangingPunct="1">
              <a:defRPr/>
            </a:pPr>
            <a:endParaRPr lang="en-GB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-    They measure the progress a child has made since their KS1 SATs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GB" dirty="0">
                <a:solidFill>
                  <a:schemeClr val="tx1"/>
                </a:solidFill>
              </a:rPr>
              <a:t>They give an indication to secondary schools as to those children who may need extra support.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GB" dirty="0">
                <a:solidFill>
                  <a:schemeClr val="tx1"/>
                </a:solidFill>
              </a:rPr>
              <a:t>Almost all secondary schools group children into </a:t>
            </a:r>
            <a:r>
              <a:rPr lang="en-GB" dirty="0">
                <a:solidFill>
                  <a:schemeClr val="tx1"/>
                </a:solidFill>
                <a:hlinkClick r:id="rId3"/>
              </a:rPr>
              <a:t>sets or streams</a:t>
            </a:r>
            <a:r>
              <a:rPr lang="en-GB" dirty="0">
                <a:solidFill>
                  <a:schemeClr val="tx1"/>
                </a:solidFill>
              </a:rPr>
              <a:t> based on their academic ability, and SATs results may be used as part of the decision-making </a:t>
            </a:r>
            <a:r>
              <a:rPr lang="en-GB" dirty="0" smtClean="0">
                <a:solidFill>
                  <a:schemeClr val="tx1"/>
                </a:solidFill>
              </a:rPr>
              <a:t>process.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GB" dirty="0" smtClean="0">
                <a:solidFill>
                  <a:schemeClr val="tx1"/>
                </a:solidFill>
              </a:rPr>
              <a:t>Secondary </a:t>
            </a:r>
            <a:r>
              <a:rPr lang="en-GB" dirty="0">
                <a:solidFill>
                  <a:schemeClr val="tx1"/>
                </a:solidFill>
              </a:rPr>
              <a:t>schools also use SATs results to work out their Progress 8 score. This is a </a:t>
            </a:r>
            <a:r>
              <a:rPr lang="en-GB" dirty="0">
                <a:solidFill>
                  <a:schemeClr val="tx1"/>
                </a:solidFill>
                <a:hlinkClick r:id="rId4"/>
              </a:rPr>
              <a:t>performance measure</a:t>
            </a:r>
            <a:r>
              <a:rPr lang="en-GB" dirty="0">
                <a:solidFill>
                  <a:schemeClr val="tx1"/>
                </a:solidFill>
              </a:rPr>
              <a:t> of how well pupils progress between Year 6 and Year 11, with their SATs results as a starting point.</a:t>
            </a:r>
          </a:p>
          <a:p>
            <a:pPr marL="182562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182562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182562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More information on this can be found here:</a:t>
            </a:r>
          </a:p>
          <a:p>
            <a:pPr marL="182562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  <a:hlinkClick r:id="rId5"/>
              </a:rPr>
              <a:t>https://www.theschoolrun.com/what-are-sats-results-for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 </a:t>
            </a:r>
          </a:p>
          <a:p>
            <a:pPr marL="182562"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24A2ED43-7C63-4A6B-8354-D95422A545EE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A663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6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5E337B-ED45-423F-84DC-F3A85DA5BF3E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C4FC4285-71BF-4BC1-A6BC-A6F581A66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27038"/>
            <a:ext cx="4503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BPreplay" pitchFamily="50" charset="0"/>
              </a:rPr>
              <a:t>How to Help Your Child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00E9A49-9E11-401E-B5A4-2C29D1D935F8}"/>
              </a:ext>
            </a:extLst>
          </p:cNvPr>
          <p:cNvSpPr/>
          <p:nvPr/>
        </p:nvSpPr>
        <p:spPr>
          <a:xfrm>
            <a:off x="8226425" y="168275"/>
            <a:ext cx="755650" cy="757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A663CD"/>
                </a:solidFill>
                <a:latin typeface="BPreplay" panose="02000503000000020004" pitchFamily="50" charset="0"/>
              </a:rPr>
              <a:t>click to see all text</a:t>
            </a:r>
          </a:p>
        </p:txBody>
      </p:sp>
      <p:pic>
        <p:nvPicPr>
          <p:cNvPr id="34821" name="Picture 14">
            <a:extLst>
              <a:ext uri="{FF2B5EF4-FFF2-40B4-BE49-F238E27FC236}">
                <a16:creationId xmlns="" xmlns:a16="http://schemas.microsoft.com/office/drawing/2014/main" id="{18BE441A-A643-40A8-A003-C5DC8B392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E34CC0F-2D94-4CE2-BC39-4D5C72887851}"/>
              </a:ext>
            </a:extLst>
          </p:cNvPr>
          <p:cNvSpPr/>
          <p:nvPr/>
        </p:nvSpPr>
        <p:spPr>
          <a:xfrm>
            <a:off x="407988" y="1358900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Praise and encourage.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Ensure your child has the best possible attendance at school. 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Support your child with any homework tasks.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Spellings and arithmetic (e.g. times tables) are always good to practise.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Talk to your child about what they have learnt at school and what book(s) they are reading (the character, the plot, their opinion).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Use revision guides and practice books – if you would like to.</a:t>
            </a: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182562"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E24D50AE-BCF8-4472-8478-1FE07AAA8A92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A663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6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8A0F8D2B-9C7D-484B-8C51-9BAF747AD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14338"/>
            <a:ext cx="7959725" cy="6094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" b="1"/>
              <a:t>What are KS2 SATs?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000" b="1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"/>
              <a:t>KS2 SATs are tests children take at the end of Year 6. Key Stage 2 SATs test children on what they have learnt between Year 3 and Year 6.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0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"/>
              <a:t>KS2 SATs are </a:t>
            </a:r>
            <a:r>
              <a:rPr lang="en-GB" altLang="en-US" sz="3000" b="1"/>
              <a:t>mandatory </a:t>
            </a:r>
            <a:r>
              <a:rPr lang="en-GB" altLang="en-US" sz="3000"/>
              <a:t>tests from the National Curriculum assessment programme. All state schools in England are required to provide the tests.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0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"/>
              <a:t>SATs are used to reflect the level at which your child is working.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="" xmlns:a16="http://schemas.microsoft.com/office/drawing/2014/main" id="{6E7FD202-4CAD-497A-ABA6-6A8D91D4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758825"/>
            <a:ext cx="7886700" cy="4351338"/>
          </a:xfrm>
        </p:spPr>
        <p:txBody>
          <a:bodyPr/>
          <a:lstStyle/>
          <a:p>
            <a:r>
              <a:rPr lang="en-GB" altLang="en-US" dirty="0">
                <a:hlinkClick r:id="rId2"/>
              </a:rPr>
              <a:t>Grammar </a:t>
            </a:r>
            <a:r>
              <a:rPr lang="en-GB" altLang="en-US" dirty="0" smtClean="0">
                <a:hlinkClick r:id="rId2"/>
              </a:rPr>
              <a:t>Glossary</a:t>
            </a:r>
            <a:endParaRPr lang="en-GB" altLang="en-US" dirty="0" smtClean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www.theschoolrun.com/primary-grammar-glossary-for-parents</a:t>
            </a:r>
            <a:endParaRPr lang="en-GB" dirty="0" smtClean="0"/>
          </a:p>
          <a:p>
            <a:endParaRPr lang="en-GB" altLang="en-US" dirty="0"/>
          </a:p>
          <a:p>
            <a:r>
              <a:rPr lang="en-GB" altLang="en-US" dirty="0">
                <a:hlinkClick r:id="rId4"/>
              </a:rPr>
              <a:t>SATs </a:t>
            </a:r>
            <a:r>
              <a:rPr lang="en-GB" altLang="en-US" dirty="0" smtClean="0">
                <a:hlinkClick r:id="rId4"/>
              </a:rPr>
              <a:t>information</a:t>
            </a:r>
            <a:endParaRPr lang="en-GB" altLang="en-US" dirty="0" smtClean="0"/>
          </a:p>
          <a:p>
            <a:pPr marL="0" indent="0">
              <a:buNone/>
            </a:pP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www.theschoolrun.com/ks2-sats-in-2020</a:t>
            </a:r>
            <a:endParaRPr lang="en-GB" dirty="0" smtClean="0"/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>
                <a:hlinkClick r:id="rId6"/>
              </a:rPr>
              <a:t>CGP Revision Guides</a:t>
            </a:r>
            <a:r>
              <a:rPr lang="en-GB" altLang="en-US" dirty="0"/>
              <a:t> (these can be purchased via Amazon or found in shops such as WH Smith)</a:t>
            </a:r>
          </a:p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6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7B6CAE-6E54-4458-B72B-A22860F83B59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8435" name="Picture 14">
            <a:extLst>
              <a:ext uri="{FF2B5EF4-FFF2-40B4-BE49-F238E27FC236}">
                <a16:creationId xmlns="" xmlns:a16="http://schemas.microsoft.com/office/drawing/2014/main" id="{BB8C646F-AA80-4D39-9641-39536AC8E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>
            <a:extLst>
              <a:ext uri="{FF2B5EF4-FFF2-40B4-BE49-F238E27FC236}">
                <a16:creationId xmlns="" xmlns:a16="http://schemas.microsoft.com/office/drawing/2014/main" id="{CA225640-A976-40EE-BA16-E6E647D54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477838"/>
            <a:ext cx="3122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Scaled Scores</a:t>
            </a:r>
          </a:p>
        </p:txBody>
      </p:sp>
      <p:sp>
        <p:nvSpPr>
          <p:cNvPr id="4" name="see all button">
            <a:extLst>
              <a:ext uri="{FF2B5EF4-FFF2-40B4-BE49-F238E27FC236}">
                <a16:creationId xmlns="" xmlns:a16="http://schemas.microsoft.com/office/drawing/2014/main" id="{D18BBA3B-4CC7-4568-AB3F-0B10DADDF68D}"/>
              </a:ext>
            </a:extLst>
          </p:cNvPr>
          <p:cNvSpPr/>
          <p:nvPr/>
        </p:nvSpPr>
        <p:spPr>
          <a:xfrm>
            <a:off x="8226425" y="168275"/>
            <a:ext cx="755650" cy="757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A663CD"/>
                </a:solidFill>
                <a:latin typeface="BPreplay" panose="02000503000000020004" pitchFamily="50" charset="0"/>
              </a:rPr>
              <a:t>click to see all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F8C251A-03F6-40C3-B5D7-B646F8A6D624}"/>
              </a:ext>
            </a:extLst>
          </p:cNvPr>
          <p:cNvSpPr/>
          <p:nvPr/>
        </p:nvSpPr>
        <p:spPr>
          <a:xfrm>
            <a:off x="366713" y="1255713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What is meant by ‘scaled scores’?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‘100’  will represent the ‘national standard’.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Each pupil’s raw test score will therefore be converted into a score on the scale, either at, above or below 100.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The scale will have a lower end point somewhere below 100 and an upper end point above 100.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A child who achieves the ‘national standard’ (a score of 100) will be judged to have demonstrated sufficient knowledge in the areas assessed by the tests.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In July 2020 each pupil will receive:</a:t>
            </a:r>
          </a:p>
          <a:p>
            <a:pPr marL="719138" indent="-177800">
              <a:buFont typeface="Courier New" panose="02070309020205020404" pitchFamily="49" charset="0"/>
              <a:buChar char="o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A raw score (number of raw marks awarded).</a:t>
            </a:r>
          </a:p>
          <a:p>
            <a:pPr marL="719138" indent="-177800">
              <a:buFont typeface="Courier New" panose="02070309020205020404" pitchFamily="49" charset="0"/>
              <a:buChar char="o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A scaled score in each tested subject.</a:t>
            </a:r>
          </a:p>
          <a:p>
            <a:pPr marL="719138" indent="-177800">
              <a:buFont typeface="Courier New" panose="02070309020205020404" pitchFamily="49" charset="0"/>
              <a:buChar char="o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Confirmation of whether or not they attained the national standard.</a:t>
            </a: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F47A39D-8B97-4507-9B20-91616887FFB4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A663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6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31570F3-6078-4333-AAC6-5279E7053670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9459" name="Picture 14">
            <a:extLst>
              <a:ext uri="{FF2B5EF4-FFF2-40B4-BE49-F238E27FC236}">
                <a16:creationId xmlns="" xmlns:a16="http://schemas.microsoft.com/office/drawing/2014/main" id="{43830825-1F02-452E-969A-BF79DB2C3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>
            <a:extLst>
              <a:ext uri="{FF2B5EF4-FFF2-40B4-BE49-F238E27FC236}">
                <a16:creationId xmlns="" xmlns:a16="http://schemas.microsoft.com/office/drawing/2014/main" id="{9C73E0DF-0822-4D00-BF4C-3CF767B26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01638"/>
            <a:ext cx="3122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Scaled Scores</a:t>
            </a:r>
          </a:p>
        </p:txBody>
      </p:sp>
      <p:sp>
        <p:nvSpPr>
          <p:cNvPr id="4" name="see all button">
            <a:extLst>
              <a:ext uri="{FF2B5EF4-FFF2-40B4-BE49-F238E27FC236}">
                <a16:creationId xmlns="" xmlns:a16="http://schemas.microsoft.com/office/drawing/2014/main" id="{15758983-CDEC-43DC-B19F-19B318C5ED70}"/>
              </a:ext>
            </a:extLst>
          </p:cNvPr>
          <p:cNvSpPr/>
          <p:nvPr/>
        </p:nvSpPr>
        <p:spPr>
          <a:xfrm>
            <a:off x="8226425" y="168275"/>
            <a:ext cx="755650" cy="757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A663CD"/>
                </a:solidFill>
                <a:latin typeface="BPreplay" panose="02000503000000020004" pitchFamily="50" charset="0"/>
              </a:rPr>
              <a:t>click to see all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778B9D5-FFDB-42B0-93F0-8F0DD978C42B}"/>
              </a:ext>
            </a:extLst>
          </p:cNvPr>
          <p:cNvSpPr/>
          <p:nvPr/>
        </p:nvSpPr>
        <p:spPr>
          <a:xfrm>
            <a:off x="2368550" y="8045450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182562"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3AEB0A21-9678-4293-A6C5-C1615A222B47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A663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  <p:pic>
        <p:nvPicPr>
          <p:cNvPr id="19464" name="Picture 2" descr="http://schoolsweek.co.uk/wp-content/uploads/2017/07/Scaled-scores-Maths-2017-KS2-SATs.jpg">
            <a:extLst>
              <a:ext uri="{FF2B5EF4-FFF2-40B4-BE49-F238E27FC236}">
                <a16:creationId xmlns="" xmlns:a16="http://schemas.microsoft.com/office/drawing/2014/main" id="{7D9006A9-DE4D-48E1-9AEE-5DFE04BC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54013"/>
            <a:ext cx="4502150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 descr="http://schoolsweek.co.uk/wp-content/uploads/2017/07/Scaled-scores-Maths2-2017-KS2-SATs.jpg">
            <a:extLst>
              <a:ext uri="{FF2B5EF4-FFF2-40B4-BE49-F238E27FC236}">
                <a16:creationId xmlns="" xmlns:a16="http://schemas.microsoft.com/office/drawing/2014/main" id="{EB6FA1E5-81C4-44AD-BD3A-36CBDC3C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54013"/>
            <a:ext cx="41132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6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A0912E2-8A04-42D5-8398-2D1D2FD5CF04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483" name="Picture 14">
            <a:extLst>
              <a:ext uri="{FF2B5EF4-FFF2-40B4-BE49-F238E27FC236}">
                <a16:creationId xmlns="" xmlns:a16="http://schemas.microsoft.com/office/drawing/2014/main" id="{151A9A4D-6E90-4450-BE17-8EC3D0E74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>
            <a:extLst>
              <a:ext uri="{FF2B5EF4-FFF2-40B4-BE49-F238E27FC236}">
                <a16:creationId xmlns="" xmlns:a16="http://schemas.microsoft.com/office/drawing/2014/main" id="{CEF018DB-3C5C-4A71-958F-528F0912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01638"/>
            <a:ext cx="499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Scaled Score Examples</a:t>
            </a:r>
          </a:p>
        </p:txBody>
      </p:sp>
      <p:sp>
        <p:nvSpPr>
          <p:cNvPr id="4" name="see all button">
            <a:extLst>
              <a:ext uri="{FF2B5EF4-FFF2-40B4-BE49-F238E27FC236}">
                <a16:creationId xmlns="" xmlns:a16="http://schemas.microsoft.com/office/drawing/2014/main" id="{F4F58B62-EEF5-401A-9286-9CD441C1212E}"/>
              </a:ext>
            </a:extLst>
          </p:cNvPr>
          <p:cNvSpPr/>
          <p:nvPr/>
        </p:nvSpPr>
        <p:spPr>
          <a:xfrm>
            <a:off x="8226425" y="168275"/>
            <a:ext cx="755650" cy="757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A663CD"/>
                </a:solidFill>
                <a:latin typeface="BPreplay" panose="02000503000000020004" pitchFamily="50" charset="0"/>
              </a:rPr>
              <a:t>click to see all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A7523C2-AFB1-4840-8630-45D0A8EDD072}"/>
              </a:ext>
            </a:extLst>
          </p:cNvPr>
          <p:cNvSpPr/>
          <p:nvPr/>
        </p:nvSpPr>
        <p:spPr>
          <a:xfrm>
            <a:off x="366713" y="1255713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182562">
              <a:defRPr/>
            </a:pPr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On publication of the test results in July 2020: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A child awarded a scaled score of 100 is judged to have met the </a:t>
            </a:r>
            <a:r>
              <a:rPr lang="en-GB" sz="22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‘national standard’ </a:t>
            </a:r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in the area judged by the test.</a:t>
            </a:r>
          </a:p>
          <a:p>
            <a:pPr marL="182562">
              <a:defRPr/>
            </a:pPr>
            <a:endParaRPr lang="en-GB" sz="22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A child awarded a scaled score of more than 100 is judged to have exceeded the national standard. A score of 110 or above is an indication that a child is </a:t>
            </a:r>
            <a:r>
              <a:rPr lang="en-GB" sz="22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‘working at greater depth.’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A child awarded a scaled score of less than 100 is judged to have not yet met the national standard and performed below expectation for their age. This is also referred to   as </a:t>
            </a:r>
            <a:r>
              <a:rPr lang="en-GB" sz="22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‘working towards the national standard.’</a:t>
            </a:r>
          </a:p>
          <a:p>
            <a:pPr marL="719138" indent="-177800">
              <a:buFont typeface="Courier New" panose="02070309020205020404" pitchFamily="49" charset="0"/>
              <a:buChar char="o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B9C27DE-DE57-41B4-8F1C-1B56DC9B070A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A663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6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0680CC-7F8F-45B2-BFDC-0AF65A19ED04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507" name="Picture 14">
            <a:extLst>
              <a:ext uri="{FF2B5EF4-FFF2-40B4-BE49-F238E27FC236}">
                <a16:creationId xmlns="" xmlns:a16="http://schemas.microsoft.com/office/drawing/2014/main" id="{65A7302A-CBC3-41A8-951E-D250E960D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>
            <a:extLst>
              <a:ext uri="{FF2B5EF4-FFF2-40B4-BE49-F238E27FC236}">
                <a16:creationId xmlns="" xmlns:a16="http://schemas.microsoft.com/office/drawing/2014/main" id="{CD633F12-AB7A-444E-ADA1-8345AA46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01638"/>
            <a:ext cx="214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The Tests</a:t>
            </a:r>
          </a:p>
        </p:txBody>
      </p:sp>
      <p:sp>
        <p:nvSpPr>
          <p:cNvPr id="4" name="see all button">
            <a:extLst>
              <a:ext uri="{FF2B5EF4-FFF2-40B4-BE49-F238E27FC236}">
                <a16:creationId xmlns="" xmlns:a16="http://schemas.microsoft.com/office/drawing/2014/main" id="{4E35DA98-B9E9-4647-A828-C6C0BFFC1683}"/>
              </a:ext>
            </a:extLst>
          </p:cNvPr>
          <p:cNvSpPr/>
          <p:nvPr/>
        </p:nvSpPr>
        <p:spPr>
          <a:xfrm>
            <a:off x="8226425" y="168275"/>
            <a:ext cx="755650" cy="757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A663CD"/>
                </a:solidFill>
                <a:latin typeface="BPreplay" panose="02000503000000020004" pitchFamily="50" charset="0"/>
              </a:rPr>
              <a:t>click to see all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4B5BFE6-3BFE-4751-9957-8264909E14EB}"/>
              </a:ext>
            </a:extLst>
          </p:cNvPr>
          <p:cNvSpPr/>
          <p:nvPr/>
        </p:nvSpPr>
        <p:spPr>
          <a:xfrm>
            <a:off x="366713" y="1255713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>
            <a:lvl1pPr marL="342900" indent="-160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Key Stage 2 SATs take place nationally in the week commencing 11th May 2020.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rgbClr val="181717"/>
              </a:solidFill>
              <a:latin typeface="BPreplay" panose="02000503000000020004" pitchFamily="50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Statutory tests will be administered in the following subjects: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MONDAY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Punctuation, Vocabulary and Grammar (45 minutes)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Spelling (approximately 20 minutes)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GB" altLang="en-US" sz="1600" dirty="0">
              <a:solidFill>
                <a:srgbClr val="181717"/>
              </a:solidFill>
              <a:latin typeface="BPreplay" panose="02000503000000020004" pitchFamily="50" charset="0"/>
            </a:endParaRPr>
          </a:p>
          <a:p>
            <a:pPr marL="182562" indent="0"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TUESDAY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Reading (60 minutes)</a:t>
            </a:r>
          </a:p>
          <a:p>
            <a:pPr marL="182562" indent="0"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/>
            </a:r>
            <a:b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</a:b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WEDNESDAY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Mathematics</a:t>
            </a:r>
          </a:p>
          <a:p>
            <a:pPr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- Paper 1: Arithmetic (30 minutes)</a:t>
            </a:r>
          </a:p>
          <a:p>
            <a:pPr marL="468312" indent="-285750">
              <a:buFontTx/>
              <a:buChar char="-"/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Paper 2: Reasoning (40 minutes)</a:t>
            </a:r>
          </a:p>
          <a:p>
            <a:pPr marL="468312" indent="-285750">
              <a:buFontTx/>
              <a:buChar char="-"/>
              <a:defRPr/>
            </a:pPr>
            <a:endParaRPr lang="en-GB" altLang="en-US" sz="1600" dirty="0">
              <a:solidFill>
                <a:srgbClr val="181717"/>
              </a:solidFill>
              <a:latin typeface="BPreplay" panose="02000503000000020004" pitchFamily="50" charset="0"/>
            </a:endParaRPr>
          </a:p>
          <a:p>
            <a:pPr marL="468312" indent="-285750">
              <a:buFontTx/>
              <a:buChar char="-"/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THURSDAY</a:t>
            </a:r>
          </a:p>
          <a:p>
            <a:pPr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- Paper 3: Reasoning (40 minutes)</a:t>
            </a:r>
          </a:p>
          <a:p>
            <a:pPr marL="182562" indent="0">
              <a:defRPr/>
            </a:pPr>
            <a:endParaRPr lang="en-GB" altLang="en-US" sz="1600" dirty="0">
              <a:solidFill>
                <a:srgbClr val="181717"/>
              </a:solidFill>
              <a:latin typeface="BPreplay" panose="02000503000000020004" pitchFamily="50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All tests are externally marked.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rgbClr val="181717"/>
              </a:solidFill>
              <a:latin typeface="BPreplay" panose="02000503000000020004" pitchFamily="50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181717"/>
                </a:solidFill>
                <a:latin typeface="BPreplay" panose="02000503000000020004" pitchFamily="50" charset="0"/>
              </a:rPr>
              <a:t>Writing will be ‘Teacher Assessed’ internally, as in recent years.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rgbClr val="181717"/>
              </a:solidFill>
              <a:latin typeface="BPreplay" panose="02000503000000020004" pitchFamily="50" charset="0"/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1E32784-DF43-4B44-AB8B-6D04BCF1E4C4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A663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6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>
            <a:extLst>
              <a:ext uri="{FF2B5EF4-FFF2-40B4-BE49-F238E27FC236}">
                <a16:creationId xmlns="" xmlns:a16="http://schemas.microsoft.com/office/drawing/2014/main" id="{384C19A1-C921-454E-A39F-95CB8E4EC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Image result for year 6 sats timetable 2020">
            <a:extLst>
              <a:ext uri="{FF2B5EF4-FFF2-40B4-BE49-F238E27FC236}">
                <a16:creationId xmlns="" xmlns:a16="http://schemas.microsoft.com/office/drawing/2014/main" id="{9FF1C815-D002-4056-8DAB-FB01B57F9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3200"/>
            <a:ext cx="8739188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6440D30-2EA1-46F2-9560-62C0F42A7153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3555" name="Picture 14">
            <a:extLst>
              <a:ext uri="{FF2B5EF4-FFF2-40B4-BE49-F238E27FC236}">
                <a16:creationId xmlns="" xmlns:a16="http://schemas.microsoft.com/office/drawing/2014/main" id="{AFCD2807-5A2C-4DC2-B7CE-58E4307FB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>
            <a:extLst>
              <a:ext uri="{FF2B5EF4-FFF2-40B4-BE49-F238E27FC236}">
                <a16:creationId xmlns="" xmlns:a16="http://schemas.microsoft.com/office/drawing/2014/main" id="{C936AFF4-CCF1-4D0E-9A80-B300C4D68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01638"/>
            <a:ext cx="762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Spelling, Punctuation and Grammar</a:t>
            </a:r>
          </a:p>
        </p:txBody>
      </p:sp>
      <p:sp>
        <p:nvSpPr>
          <p:cNvPr id="4" name="see all button">
            <a:extLst>
              <a:ext uri="{FF2B5EF4-FFF2-40B4-BE49-F238E27FC236}">
                <a16:creationId xmlns="" xmlns:a16="http://schemas.microsoft.com/office/drawing/2014/main" id="{29DCEB4E-AF7B-4DBA-82A2-B58B419B23C3}"/>
              </a:ext>
            </a:extLst>
          </p:cNvPr>
          <p:cNvSpPr/>
          <p:nvPr/>
        </p:nvSpPr>
        <p:spPr>
          <a:xfrm>
            <a:off x="8226425" y="168275"/>
            <a:ext cx="755650" cy="757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A2DD61"/>
                </a:solidFill>
                <a:latin typeface="BPreplay" panose="02000503000000020004" pitchFamily="50" charset="0"/>
              </a:rPr>
              <a:t>click to see all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0723EBC-427C-47E7-A9DE-06E4EA31472B}"/>
              </a:ext>
            </a:extLst>
          </p:cNvPr>
          <p:cNvSpPr/>
          <p:nvPr/>
        </p:nvSpPr>
        <p:spPr>
          <a:xfrm>
            <a:off x="407988" y="1255713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A separate test is given on Punctuation, Vocabulary and Grammar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This test lasts for 45 minutes and requires short answer questions, including some multiple choice.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A Spelling test is administered containing 20 words, lasting approximately 15-20 minutes.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Marks for these two tests are added together to give a total for Spelling, Punctuation and Grammar.</a:t>
            </a: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1CF6EDA-524C-4426-B8E1-A6D0082B31E0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63676E-1F32-4F6A-912E-2272AC5D5DA9}"/>
              </a:ext>
            </a:extLst>
          </p:cNvPr>
          <p:cNvSpPr/>
          <p:nvPr/>
        </p:nvSpPr>
        <p:spPr>
          <a:xfrm>
            <a:off x="357188" y="1358900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Grammar, Punctuation and Spelling Paper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C3413D5-D184-46E7-9351-4EB7F41A3523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4580" name="Picture 14">
            <a:extLst>
              <a:ext uri="{FF2B5EF4-FFF2-40B4-BE49-F238E27FC236}">
                <a16:creationId xmlns="" xmlns:a16="http://schemas.microsoft.com/office/drawing/2014/main" id="{F549788C-F099-459E-85E5-690409A30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3">
            <a:extLst>
              <a:ext uri="{FF2B5EF4-FFF2-40B4-BE49-F238E27FC236}">
                <a16:creationId xmlns="" xmlns:a16="http://schemas.microsoft.com/office/drawing/2014/main" id="{61DBBE3D-E0EE-46C9-9AAB-045F30981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01638"/>
            <a:ext cx="399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itchFamily="50" charset="0"/>
              </a:rPr>
              <a:t>Sample Questions</a:t>
            </a:r>
          </a:p>
        </p:txBody>
      </p:sp>
      <p:pic>
        <p:nvPicPr>
          <p:cNvPr id="24582" name="Picture 10">
            <a:extLst>
              <a:ext uri="{FF2B5EF4-FFF2-40B4-BE49-F238E27FC236}">
                <a16:creationId xmlns="" xmlns:a16="http://schemas.microsoft.com/office/drawing/2014/main" id="{0722D2B0-9D59-4D74-87C3-149F961C1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141538"/>
            <a:ext cx="76422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4E2AE81-1108-4941-A532-71B4147F5D18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A2DD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BPreplay" panose="02000503000000020004" pitchFamily="50" charset="0"/>
              </a:rPr>
              <a:t>next page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</TotalTime>
  <Words>1176</Words>
  <Application>Microsoft Office PowerPoint</Application>
  <PresentationFormat>On-screen Show (4:3)</PresentationFormat>
  <Paragraphs>194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Candara</vt:lpstr>
      <vt:lpstr>Calibri</vt:lpstr>
      <vt:lpstr>ＭＳ Ｐゴシック</vt:lpstr>
      <vt:lpstr>Mistral</vt:lpstr>
      <vt:lpstr>BPreplay</vt:lpstr>
      <vt:lpstr>Calibri Light</vt:lpstr>
      <vt:lpstr>Arial</vt:lpstr>
      <vt:lpstr>Courier New</vt:lpstr>
      <vt:lpstr>Office Theme</vt:lpstr>
      <vt:lpstr>Infusion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Seaton</dc:creator>
  <cp:lastModifiedBy>Grant.Hopkins</cp:lastModifiedBy>
  <cp:revision>110</cp:revision>
  <cp:lastPrinted>2020-01-31T16:34:54Z</cp:lastPrinted>
  <dcterms:created xsi:type="dcterms:W3CDTF">2014-10-03T07:47:39Z</dcterms:created>
  <dcterms:modified xsi:type="dcterms:W3CDTF">2020-02-03T15:05:51Z</dcterms:modified>
</cp:coreProperties>
</file>