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g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84" r:id="rId5"/>
    <p:sldId id="2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0F80F-491D-4A02-BBC6-9C5C6EE7E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F1E63-9B66-48EF-9DDC-E29FC08A3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B0710-3B06-4C5F-80B0-EB8DDBD1A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34CAC-466F-4912-BD53-293104CE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8B12C-CE94-4628-BE11-0CCA1C41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0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C87C8-5B80-4A85-929A-8B56CCAA5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7109C-BA73-4682-8D3C-A5B6AF8EC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7198B-74EC-4DCD-A5E5-584A874DC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00DBF-EC43-4AEF-A5C2-8D549DFD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2247B-A406-4825-A79B-6144DA50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12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C143FD-CF3B-418D-9D5A-A34CD9B4E3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B05A1-E147-4781-B88B-E05C37932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35BBC-B791-4EDC-B797-E3E7AFA5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7A88E-1955-4565-B557-5AA737A9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9F0D0-53A1-4D0E-8A0D-FC9625C1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7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D852-EECA-44B3-960E-CE8FBA84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E32DF-9B99-48AF-96E0-04D5928D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72323-2AF5-4A06-AD80-9F1C881D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E291D-A83D-4FE1-AFB2-5B5E860B5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5886-47EF-4CFF-B1D5-5D0190317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82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3FDB0-59E6-4EB5-8140-9A16959F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D42AA-BBAD-494F-B201-8FAE570F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7B738-2C01-486D-BB17-250EAE87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34CAB-8A35-405D-A62E-25CA8085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8707C-5E11-4FB2-9E65-6464B76E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11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C1D7-380F-4702-B4AE-41EB3866F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18B65-5A3D-4BC5-97BA-FBD803560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7A249-D0F6-4862-93E5-6C8941276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CC0EE-38D8-4E2A-A977-F7C0615A5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B5542-1B29-4CAE-A22B-A90D7A91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7E7F3-9948-4CB0-BC2D-AAE99174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15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41B03-B651-47B7-B034-1AB087BD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7ADCB-2B43-42A5-9607-3AA85B37D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2DB54-649D-41A9-BF58-9726DA6C6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4A112-C602-435B-A259-34567AEBE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593C3C-541A-49BC-84AE-855CD04A6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04620-6699-4811-8F0E-4B97A8D1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F5C75-20EA-4245-8F30-9D23A891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7E3951-05EC-49D5-90B2-B724438E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0A9A-02A1-4997-A68B-2774C9E75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0C370-F6E0-474F-A261-BD8F09C09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2C531-6A15-41EE-8C30-D68463FA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8AD6E-5256-469A-9FA9-E2814771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82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97FC4-9812-4D3F-BE52-F950D0F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BC4C5-49B7-400B-812A-05CB86B1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12CBE-711F-4964-927C-57F34F1F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DB522-BAC5-4EA4-B555-8EF3822FD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07FCE-3A33-4706-8F05-51FA336C5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3D361-A938-4E3F-BD19-9959E56F2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C2B449-C9F1-48A3-A770-75DB6B00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B4D0C-1536-4F67-8FD8-4B95C243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1B66B-4183-4BAC-9A07-F06C2C14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F8B0-FF83-4C26-8366-76162AE82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CA52E6-9479-4937-A932-674CEB31A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8130AE-A0CF-4995-B4A5-9A3E2F0C0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D5FF9-C0D7-446D-9ED6-A9EAF46A3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98B43-A71F-4E38-9FE0-996C5F39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71154-7D0A-49AF-9774-5E46AD35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5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95B16-9026-49EF-B7C3-B65AD1A54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74B14-AA04-47B0-BAE2-16B815FE8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1FBAD-80B6-438E-A38A-09606E96B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38A6E-696B-47E7-AFCF-846623F3E651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25E47-8B8C-46FF-B84F-68AD0107B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488A-98E7-4EAC-A529-8EBCFFB79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ADD3B-8E0F-4269-A71F-67E7C48DD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4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chools.sa.gov.au/fairview-park-kindergarten/our-centre/things-to-know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56688" y="325369"/>
            <a:ext cx="3474524" cy="1956841"/>
          </a:xfrm>
          <a:prstGeom prst="rect">
            <a:avLst/>
          </a:prstGeom>
        </p:spPr>
        <p:txBody>
          <a:bodyPr vert="horz" lIns="82918" tIns="41459" rIns="82918" bIns="41459" rtlCol="0" anchor="b">
            <a:normAutofit/>
          </a:bodyPr>
          <a:lstStyle/>
          <a:p>
            <a:pPr marL="11516"/>
            <a:r>
              <a:rPr lang="en-US" sz="2992" spc="-127"/>
              <a:t>E</a:t>
            </a:r>
            <a:r>
              <a:rPr lang="en-US" sz="2992" spc="-122"/>
              <a:t>x</a:t>
            </a:r>
            <a:r>
              <a:rPr lang="en-US" sz="2992" spc="-95"/>
              <a:t>p</a:t>
            </a:r>
            <a:r>
              <a:rPr lang="en-US" sz="2992" spc="-73"/>
              <a:t>r</a:t>
            </a:r>
            <a:r>
              <a:rPr lang="en-US" sz="2992" spc="-68"/>
              <a:t>es</a:t>
            </a:r>
            <a:r>
              <a:rPr lang="en-US" sz="2992" spc="-73"/>
              <a:t>s</a:t>
            </a:r>
            <a:r>
              <a:rPr lang="en-US" sz="2992" spc="-23"/>
              <a:t>ive </a:t>
            </a:r>
            <a:r>
              <a:rPr lang="en-US" sz="2992" spc="91"/>
              <a:t>A</a:t>
            </a:r>
            <a:r>
              <a:rPr lang="en-US" sz="2992" spc="-213"/>
              <a:t>rt</a:t>
            </a:r>
            <a:r>
              <a:rPr lang="en-US" sz="2992" spc="-136"/>
              <a:t>s</a:t>
            </a:r>
            <a:r>
              <a:rPr lang="en-US" sz="2992" spc="-23"/>
              <a:t> </a:t>
            </a:r>
            <a:r>
              <a:rPr lang="en-US" sz="2992" spc="14"/>
              <a:t>a</a:t>
            </a:r>
            <a:r>
              <a:rPr lang="en-US" sz="2992" spc="9"/>
              <a:t>n</a:t>
            </a:r>
            <a:r>
              <a:rPr lang="en-US" sz="2992" spc="54"/>
              <a:t>d</a:t>
            </a:r>
            <a:r>
              <a:rPr lang="en-US" sz="2992" spc="-27"/>
              <a:t> </a:t>
            </a:r>
            <a:r>
              <a:rPr lang="en-US" sz="2992" spc="-45"/>
              <a:t>Desi</a:t>
            </a:r>
            <a:r>
              <a:rPr lang="en-US" sz="2992" spc="-59"/>
              <a:t>g</a:t>
            </a:r>
            <a:r>
              <a:rPr lang="en-US" sz="2992" spc="-73"/>
              <a:t>n</a:t>
            </a:r>
          </a:p>
          <a:p>
            <a:pPr marL="11516"/>
            <a:r>
              <a:rPr lang="en-US" sz="2992" spc="-68"/>
              <a:t>Ea</a:t>
            </a:r>
            <a:r>
              <a:rPr lang="en-US" sz="2992" spc="-59"/>
              <a:t>r</a:t>
            </a:r>
            <a:r>
              <a:rPr lang="en-US" sz="2992" spc="-36"/>
              <a:t>ly</a:t>
            </a:r>
            <a:r>
              <a:rPr lang="en-US" sz="2992" spc="-18"/>
              <a:t> </a:t>
            </a:r>
            <a:r>
              <a:rPr lang="en-US" sz="2992" spc="-23"/>
              <a:t>Year</a:t>
            </a:r>
            <a:r>
              <a:rPr lang="en-US" sz="2992" spc="-95"/>
              <a:t>s</a:t>
            </a:r>
            <a:r>
              <a:rPr lang="en-US" sz="2992" spc="-23"/>
              <a:t> </a:t>
            </a:r>
            <a:r>
              <a:rPr lang="en-US" sz="2992" spc="-122"/>
              <a:t>E</a:t>
            </a:r>
            <a:r>
              <a:rPr lang="en-US" sz="2992" spc="-54"/>
              <a:t>x</a:t>
            </a:r>
            <a:r>
              <a:rPr lang="en-US" sz="2992" spc="27"/>
              <a:t>p</a:t>
            </a:r>
            <a:r>
              <a:rPr lang="en-US" sz="2992" spc="103"/>
              <a:t>e</a:t>
            </a:r>
            <a:r>
              <a:rPr lang="en-US" sz="2992" spc="86"/>
              <a:t>c</a:t>
            </a:r>
            <a:r>
              <a:rPr lang="en-US" sz="2992" spc="-77"/>
              <a:t>ta</a:t>
            </a:r>
            <a:r>
              <a:rPr lang="en-US" sz="2992" spc="-73"/>
              <a:t>t</a:t>
            </a:r>
            <a:r>
              <a:rPr lang="en-US" sz="2992" spc="-50"/>
              <a:t>ion</a:t>
            </a:r>
            <a:r>
              <a:rPr lang="en-US" sz="2992" spc="-59"/>
              <a:t>s</a:t>
            </a:r>
            <a:r>
              <a:rPr lang="en-US" sz="2992" spc="-109"/>
              <a:t>:</a:t>
            </a:r>
            <a:r>
              <a:rPr lang="en-US" sz="2992" spc="-9"/>
              <a:t> </a:t>
            </a:r>
            <a:r>
              <a:rPr lang="en-US" sz="2992" i="1" spc="-322"/>
              <a:t>Nursery</a:t>
            </a:r>
            <a:endParaRPr lang="en-US" sz="2992"/>
          </a:p>
        </p:txBody>
      </p:sp>
      <p:sp>
        <p:nvSpPr>
          <p:cNvPr id="2" name="object 2"/>
          <p:cNvSpPr txBox="1"/>
          <p:nvPr/>
        </p:nvSpPr>
        <p:spPr>
          <a:xfrm>
            <a:off x="1756688" y="2872899"/>
            <a:ext cx="3579232" cy="3320668"/>
          </a:xfrm>
          <a:prstGeom prst="rect">
            <a:avLst/>
          </a:prstGeom>
        </p:spPr>
        <p:txBody>
          <a:bodyPr vert="horz" lIns="82918" tIns="41459" rIns="82918" bIns="41459" rtlCol="0">
            <a:normAutofit/>
          </a:bodyPr>
          <a:lstStyle/>
          <a:p>
            <a:pPr>
              <a:lnSpc>
                <a:spcPct val="90000"/>
              </a:lnSpc>
              <a:spcBef>
                <a:spcPts val="95"/>
              </a:spcBef>
            </a:pPr>
            <a:r>
              <a:rPr lang="en-US" sz="1360" b="1" spc="-18" dirty="0"/>
              <a:t>Educational</a:t>
            </a:r>
            <a:r>
              <a:rPr lang="en-US" sz="1360" b="1" spc="-36" dirty="0"/>
              <a:t> </a:t>
            </a:r>
            <a:r>
              <a:rPr lang="en-US" sz="1360" b="1" spc="-41" dirty="0" err="1"/>
              <a:t>Programme</a:t>
            </a:r>
            <a:r>
              <a:rPr lang="en-US" sz="1360" b="1" spc="-41" dirty="0"/>
              <a:t>:</a:t>
            </a:r>
            <a:endParaRPr lang="en-US" sz="1360" dirty="0"/>
          </a:p>
          <a:p>
            <a:pPr marR="4607" algn="just">
              <a:lnSpc>
                <a:spcPct val="90000"/>
              </a:lnSpc>
              <a:spcBef>
                <a:spcPts val="9"/>
              </a:spcBef>
            </a:pPr>
            <a:r>
              <a:rPr lang="en-US" sz="1360" spc="-63" dirty="0"/>
              <a:t>The </a:t>
            </a:r>
            <a:r>
              <a:rPr lang="en-US" sz="1360" spc="9" dirty="0"/>
              <a:t>development </a:t>
            </a:r>
            <a:r>
              <a:rPr lang="en-US" sz="1360" spc="5" dirty="0"/>
              <a:t>of </a:t>
            </a:r>
            <a:r>
              <a:rPr lang="en-US" sz="1360" spc="-18" dirty="0"/>
              <a:t>children’s </a:t>
            </a:r>
            <a:r>
              <a:rPr lang="en-US" sz="1360" spc="-50" dirty="0"/>
              <a:t>artistic </a:t>
            </a:r>
            <a:r>
              <a:rPr lang="en-US" sz="1360" spc="45" dirty="0"/>
              <a:t>and </a:t>
            </a:r>
            <a:r>
              <a:rPr lang="en-US" sz="1360" spc="-27" dirty="0"/>
              <a:t>cultural </a:t>
            </a:r>
            <a:r>
              <a:rPr lang="en-US" sz="1360" spc="-18" dirty="0"/>
              <a:t>awareness </a:t>
            </a:r>
            <a:r>
              <a:rPr lang="en-US" sz="1360" spc="-14" dirty="0"/>
              <a:t> </a:t>
            </a:r>
            <a:r>
              <a:rPr lang="en-US" sz="1360" spc="-50" dirty="0"/>
              <a:t>supports </a:t>
            </a:r>
            <a:r>
              <a:rPr lang="en-US" sz="1360" spc="-54" dirty="0"/>
              <a:t>their </a:t>
            </a:r>
            <a:r>
              <a:rPr lang="en-US" sz="1360" spc="-14" dirty="0"/>
              <a:t>imagination </a:t>
            </a:r>
            <a:r>
              <a:rPr lang="en-US" sz="1360" spc="41" dirty="0"/>
              <a:t>and </a:t>
            </a:r>
            <a:r>
              <a:rPr lang="en-US" sz="1360" spc="-36" dirty="0"/>
              <a:t>creativity. </a:t>
            </a:r>
            <a:r>
              <a:rPr lang="en-US" sz="1360" spc="-127" dirty="0"/>
              <a:t>It </a:t>
            </a:r>
            <a:r>
              <a:rPr lang="en-US" sz="1360" spc="-113" dirty="0"/>
              <a:t>is </a:t>
            </a:r>
            <a:r>
              <a:rPr lang="en-US" sz="1360" spc="-27" dirty="0"/>
              <a:t>important </a:t>
            </a:r>
            <a:r>
              <a:rPr lang="en-US" sz="1360" spc="-18" dirty="0"/>
              <a:t>that </a:t>
            </a:r>
            <a:r>
              <a:rPr lang="en-US" sz="1360" spc="-9" dirty="0"/>
              <a:t>children </a:t>
            </a:r>
            <a:r>
              <a:rPr lang="en-US" sz="1360" spc="-371" dirty="0"/>
              <a:t> </a:t>
            </a:r>
            <a:r>
              <a:rPr lang="en-US" sz="1360" spc="18" dirty="0"/>
              <a:t>have</a:t>
            </a:r>
            <a:r>
              <a:rPr lang="en-US" sz="1360" spc="-77" dirty="0"/>
              <a:t> </a:t>
            </a:r>
            <a:r>
              <a:rPr lang="en-US" sz="1360" spc="-27" dirty="0"/>
              <a:t>regular</a:t>
            </a:r>
            <a:r>
              <a:rPr lang="en-US" sz="1360" spc="-77" dirty="0"/>
              <a:t> </a:t>
            </a:r>
            <a:r>
              <a:rPr lang="en-US" sz="1360" spc="-32" dirty="0"/>
              <a:t>opportunities</a:t>
            </a:r>
            <a:r>
              <a:rPr lang="en-US" sz="1360" spc="-63" dirty="0"/>
              <a:t> </a:t>
            </a:r>
            <a:r>
              <a:rPr lang="en-US" sz="1360" spc="-14" dirty="0"/>
              <a:t>to</a:t>
            </a:r>
            <a:r>
              <a:rPr lang="en-US" sz="1360" spc="-86" dirty="0"/>
              <a:t> </a:t>
            </a:r>
            <a:r>
              <a:rPr lang="en-US" sz="1360" spc="45" dirty="0"/>
              <a:t>engage</a:t>
            </a:r>
            <a:r>
              <a:rPr lang="en-US" sz="1360" spc="-77" dirty="0"/>
              <a:t> </a:t>
            </a:r>
            <a:r>
              <a:rPr lang="en-US" sz="1360" spc="-41" dirty="0"/>
              <a:t>with</a:t>
            </a:r>
            <a:r>
              <a:rPr lang="en-US" sz="1360" spc="-63" dirty="0"/>
              <a:t> </a:t>
            </a:r>
            <a:r>
              <a:rPr lang="en-US" sz="1360" spc="-18" dirty="0"/>
              <a:t>the</a:t>
            </a:r>
            <a:r>
              <a:rPr lang="en-US" sz="1360" spc="-77" dirty="0"/>
              <a:t> </a:t>
            </a:r>
            <a:r>
              <a:rPr lang="en-US" sz="1360" spc="-73" dirty="0"/>
              <a:t>arts,</a:t>
            </a:r>
            <a:r>
              <a:rPr lang="en-US" sz="1360" spc="-86" dirty="0"/>
              <a:t> </a:t>
            </a:r>
            <a:r>
              <a:rPr lang="en-US" sz="1360" spc="5" dirty="0"/>
              <a:t>enabling</a:t>
            </a:r>
            <a:r>
              <a:rPr lang="en-US" sz="1360" spc="-82" dirty="0"/>
              <a:t> </a:t>
            </a:r>
            <a:r>
              <a:rPr lang="en-US" sz="1360" spc="-23" dirty="0"/>
              <a:t>them</a:t>
            </a:r>
            <a:r>
              <a:rPr lang="en-US" sz="1360" spc="-73" dirty="0"/>
              <a:t> </a:t>
            </a:r>
            <a:r>
              <a:rPr lang="en-US" sz="1360" spc="-14" dirty="0"/>
              <a:t>to </a:t>
            </a:r>
            <a:r>
              <a:rPr lang="en-US" sz="1360" spc="-371" dirty="0"/>
              <a:t> </a:t>
            </a:r>
            <a:r>
              <a:rPr lang="en-US" sz="1360" dirty="0"/>
              <a:t>ex</a:t>
            </a:r>
            <a:r>
              <a:rPr lang="en-US" sz="1360" spc="-14" dirty="0"/>
              <a:t>p</a:t>
            </a:r>
            <a:r>
              <a:rPr lang="en-US" sz="1360" spc="-63" dirty="0"/>
              <a:t>l</a:t>
            </a:r>
            <a:r>
              <a:rPr lang="en-US" sz="1360" spc="41" dirty="0"/>
              <a:t>o</a:t>
            </a:r>
            <a:r>
              <a:rPr lang="en-US" sz="1360" spc="-41" dirty="0"/>
              <a:t>re</a:t>
            </a:r>
            <a:r>
              <a:rPr lang="en-US" sz="1360" spc="-82" dirty="0"/>
              <a:t> </a:t>
            </a:r>
            <a:r>
              <a:rPr lang="en-US" sz="1360" spc="36" dirty="0"/>
              <a:t>an</a:t>
            </a:r>
            <a:r>
              <a:rPr lang="en-US" sz="1360" spc="41" dirty="0"/>
              <a:t>d</a:t>
            </a:r>
            <a:r>
              <a:rPr lang="en-US" sz="1360" spc="-82" dirty="0"/>
              <a:t> </a:t>
            </a:r>
            <a:r>
              <a:rPr lang="en-US" sz="1360" spc="50" dirty="0"/>
              <a:t>p</a:t>
            </a:r>
            <a:r>
              <a:rPr lang="en-US" sz="1360" spc="-63" dirty="0"/>
              <a:t>l</a:t>
            </a:r>
            <a:r>
              <a:rPr lang="en-US" sz="1360" spc="82" dirty="0"/>
              <a:t>a</a:t>
            </a:r>
            <a:r>
              <a:rPr lang="en-US" sz="1360" spc="-63" dirty="0"/>
              <a:t>y</a:t>
            </a:r>
            <a:r>
              <a:rPr lang="en-US" sz="1360" spc="-100" dirty="0"/>
              <a:t> </a:t>
            </a:r>
            <a:r>
              <a:rPr lang="en-US" sz="1360" spc="18" dirty="0"/>
              <a:t>w</a:t>
            </a:r>
            <a:r>
              <a:rPr lang="en-US" sz="1360" spc="-63" dirty="0"/>
              <a:t>i</a:t>
            </a:r>
            <a:r>
              <a:rPr lang="en-US" sz="1360" spc="-100" dirty="0"/>
              <a:t>t</a:t>
            </a:r>
            <a:r>
              <a:rPr lang="en-US" sz="1360" spc="-27" dirty="0"/>
              <a:t>h</a:t>
            </a:r>
            <a:r>
              <a:rPr lang="en-US" sz="1360" spc="-82" dirty="0"/>
              <a:t> </a:t>
            </a:r>
            <a:r>
              <a:rPr lang="en-US" sz="1360" spc="86" dirty="0"/>
              <a:t>a</a:t>
            </a:r>
            <a:r>
              <a:rPr lang="en-US" sz="1360" spc="-82" dirty="0"/>
              <a:t> </a:t>
            </a:r>
            <a:r>
              <a:rPr lang="en-US" sz="1360" spc="23" dirty="0"/>
              <a:t>w</a:t>
            </a:r>
            <a:r>
              <a:rPr lang="en-US" sz="1360" spc="-95" dirty="0"/>
              <a:t>i</a:t>
            </a:r>
            <a:r>
              <a:rPr lang="en-US" sz="1360" spc="63" dirty="0"/>
              <a:t>d</a:t>
            </a:r>
            <a:r>
              <a:rPr lang="en-US" sz="1360" spc="59" dirty="0"/>
              <a:t>e</a:t>
            </a:r>
            <a:r>
              <a:rPr lang="en-US" sz="1360" spc="-82" dirty="0"/>
              <a:t> </a:t>
            </a:r>
            <a:r>
              <a:rPr lang="en-US" sz="1360" spc="-23" dirty="0"/>
              <a:t>r</a:t>
            </a:r>
            <a:r>
              <a:rPr lang="en-US" sz="1360" spc="-36" dirty="0"/>
              <a:t>a</a:t>
            </a:r>
            <a:r>
              <a:rPr lang="en-US" sz="1360" spc="14" dirty="0"/>
              <a:t>n</a:t>
            </a:r>
            <a:r>
              <a:rPr lang="en-US" sz="1360" spc="9" dirty="0"/>
              <a:t>g</a:t>
            </a:r>
            <a:r>
              <a:rPr lang="en-US" sz="1360" spc="59" dirty="0"/>
              <a:t>e</a:t>
            </a:r>
            <a:r>
              <a:rPr lang="en-US" sz="1360" spc="-82" dirty="0"/>
              <a:t> </a:t>
            </a:r>
            <a:r>
              <a:rPr lang="en-US" sz="1360" spc="41" dirty="0"/>
              <a:t>o</a:t>
            </a:r>
            <a:r>
              <a:rPr lang="en-US" sz="1360" spc="-45" dirty="0"/>
              <a:t>f</a:t>
            </a:r>
            <a:r>
              <a:rPr lang="en-US" sz="1360" spc="-86" dirty="0"/>
              <a:t> </a:t>
            </a:r>
            <a:r>
              <a:rPr lang="en-US" sz="1360" spc="-41" dirty="0"/>
              <a:t>m</a:t>
            </a:r>
            <a:r>
              <a:rPr lang="en-US" sz="1360" spc="59" dirty="0"/>
              <a:t>ed</a:t>
            </a:r>
            <a:r>
              <a:rPr lang="en-US" sz="1360" spc="-5" dirty="0"/>
              <a:t>i</a:t>
            </a:r>
            <a:r>
              <a:rPr lang="en-US" sz="1360" spc="5" dirty="0"/>
              <a:t>a</a:t>
            </a:r>
            <a:r>
              <a:rPr lang="en-US" sz="1360" spc="-86" dirty="0"/>
              <a:t> </a:t>
            </a:r>
            <a:r>
              <a:rPr lang="en-US" sz="1360" spc="36" dirty="0"/>
              <a:t>an</a:t>
            </a:r>
            <a:r>
              <a:rPr lang="en-US" sz="1360" spc="41" dirty="0"/>
              <a:t>d</a:t>
            </a:r>
            <a:r>
              <a:rPr lang="en-US" sz="1360" spc="-86" dirty="0"/>
              <a:t> </a:t>
            </a:r>
            <a:r>
              <a:rPr lang="en-US" sz="1360" spc="-32" dirty="0"/>
              <a:t>m</a:t>
            </a:r>
            <a:r>
              <a:rPr lang="en-US" sz="1360" spc="82" dirty="0"/>
              <a:t>a</a:t>
            </a:r>
            <a:r>
              <a:rPr lang="en-US" sz="1360" spc="-86" dirty="0"/>
              <a:t>t</a:t>
            </a:r>
            <a:r>
              <a:rPr lang="en-US" sz="1360" spc="-18" dirty="0"/>
              <a:t>eri</a:t>
            </a:r>
            <a:r>
              <a:rPr lang="en-US" sz="1360" spc="-27" dirty="0"/>
              <a:t>a</a:t>
            </a:r>
            <a:r>
              <a:rPr lang="en-US" sz="1360" spc="-63" dirty="0"/>
              <a:t>l</a:t>
            </a:r>
            <a:r>
              <a:rPr lang="en-US" sz="1360" spc="-150" dirty="0"/>
              <a:t>s</a:t>
            </a:r>
            <a:r>
              <a:rPr lang="en-US" sz="1360" spc="-100" dirty="0"/>
              <a:t>.</a:t>
            </a:r>
            <a:r>
              <a:rPr lang="en-US" sz="1360" spc="-91" dirty="0"/>
              <a:t> </a:t>
            </a:r>
            <a:r>
              <a:rPr lang="en-US" sz="1360" spc="-213" dirty="0"/>
              <a:t>T</a:t>
            </a:r>
            <a:r>
              <a:rPr lang="en-US" sz="1360" spc="9" dirty="0"/>
              <a:t>he  </a:t>
            </a:r>
            <a:r>
              <a:rPr lang="en-US" sz="1360" spc="36" dirty="0"/>
              <a:t>qu</a:t>
            </a:r>
            <a:r>
              <a:rPr lang="en-US" sz="1360" spc="23" dirty="0"/>
              <a:t>a</a:t>
            </a:r>
            <a:r>
              <a:rPr lang="en-US" sz="1360" spc="-63" dirty="0"/>
              <a:t>li</a:t>
            </a:r>
            <a:r>
              <a:rPr lang="en-US" sz="1360" spc="-100" dirty="0"/>
              <a:t>t</a:t>
            </a:r>
            <a:r>
              <a:rPr lang="en-US" sz="1360" spc="-63" dirty="0"/>
              <a:t>y</a:t>
            </a:r>
            <a:r>
              <a:rPr lang="en-US" sz="1360" spc="-91" dirty="0"/>
              <a:t> </a:t>
            </a:r>
            <a:r>
              <a:rPr lang="en-US" sz="1360" spc="36" dirty="0"/>
              <a:t>an</a:t>
            </a:r>
            <a:r>
              <a:rPr lang="en-US" sz="1360" spc="41" dirty="0"/>
              <a:t>d</a:t>
            </a:r>
            <a:r>
              <a:rPr lang="en-US" sz="1360" spc="-77" dirty="0"/>
              <a:t> </a:t>
            </a:r>
            <a:r>
              <a:rPr lang="en-US" sz="1360" spc="18" dirty="0"/>
              <a:t>va</a:t>
            </a:r>
            <a:r>
              <a:rPr lang="en-US" sz="1360" spc="-45" dirty="0"/>
              <a:t>ri</a:t>
            </a:r>
            <a:r>
              <a:rPr lang="en-US" sz="1360" spc="-73" dirty="0"/>
              <a:t>e</a:t>
            </a:r>
            <a:r>
              <a:rPr lang="en-US" sz="1360" spc="-77" dirty="0"/>
              <a:t>t</a:t>
            </a:r>
            <a:r>
              <a:rPr lang="en-US" sz="1360" spc="-63" dirty="0"/>
              <a:t>y</a:t>
            </a:r>
            <a:r>
              <a:rPr lang="en-US" sz="1360" spc="-77" dirty="0"/>
              <a:t> </a:t>
            </a:r>
            <a:r>
              <a:rPr lang="en-US" sz="1360" spc="54" dirty="0"/>
              <a:t>o</a:t>
            </a:r>
            <a:r>
              <a:rPr lang="en-US" sz="1360" spc="-45" dirty="0"/>
              <a:t>f</a:t>
            </a:r>
            <a:r>
              <a:rPr lang="en-US" sz="1360" spc="-86" dirty="0"/>
              <a:t> </a:t>
            </a:r>
            <a:r>
              <a:rPr lang="en-US" sz="1360" spc="23" dirty="0"/>
              <a:t>w</a:t>
            </a:r>
            <a:r>
              <a:rPr lang="en-US" sz="1360" spc="32" dirty="0"/>
              <a:t>h</a:t>
            </a:r>
            <a:r>
              <a:rPr lang="en-US" sz="1360" spc="23" dirty="0"/>
              <a:t>a</a:t>
            </a:r>
            <a:r>
              <a:rPr lang="en-US" sz="1360" spc="-63" dirty="0"/>
              <a:t>t</a:t>
            </a:r>
            <a:r>
              <a:rPr lang="en-US" sz="1360" spc="-103" dirty="0"/>
              <a:t> </a:t>
            </a:r>
            <a:r>
              <a:rPr lang="en-US" sz="1360" spc="141" dirty="0"/>
              <a:t>c</a:t>
            </a:r>
            <a:r>
              <a:rPr lang="en-US" sz="1360" spc="-73" dirty="0"/>
              <a:t>hi</a:t>
            </a:r>
            <a:r>
              <a:rPr lang="en-US" sz="1360" spc="-36" dirty="0"/>
              <a:t>l</a:t>
            </a:r>
            <a:r>
              <a:rPr lang="en-US" sz="1360" spc="63" dirty="0"/>
              <a:t>d</a:t>
            </a:r>
            <a:r>
              <a:rPr lang="en-US" sz="1360" spc="-36" dirty="0"/>
              <a:t>ren</a:t>
            </a:r>
            <a:r>
              <a:rPr lang="en-US" sz="1360" spc="-82" dirty="0"/>
              <a:t> </a:t>
            </a:r>
            <a:r>
              <a:rPr lang="en-US" sz="1360" spc="-145" dirty="0"/>
              <a:t>s</a:t>
            </a:r>
            <a:r>
              <a:rPr lang="en-US" sz="1360" spc="5" dirty="0"/>
              <a:t>ee,</a:t>
            </a:r>
            <a:r>
              <a:rPr lang="en-US" sz="1360" spc="-100" dirty="0"/>
              <a:t> </a:t>
            </a:r>
            <a:r>
              <a:rPr lang="en-US" sz="1360" spc="41" dirty="0"/>
              <a:t>he</a:t>
            </a:r>
            <a:r>
              <a:rPr lang="en-US" sz="1360" spc="32" dirty="0"/>
              <a:t>a</a:t>
            </a:r>
            <a:r>
              <a:rPr lang="en-US" sz="1360" spc="-141" dirty="0"/>
              <a:t>r</a:t>
            </a:r>
            <a:r>
              <a:rPr lang="en-US" sz="1360" spc="-82" dirty="0"/>
              <a:t> </a:t>
            </a:r>
            <a:r>
              <a:rPr lang="en-US" sz="1360" spc="36" dirty="0"/>
              <a:t>an</a:t>
            </a:r>
            <a:r>
              <a:rPr lang="en-US" sz="1360" spc="41" dirty="0"/>
              <a:t>d</a:t>
            </a:r>
            <a:r>
              <a:rPr lang="en-US" sz="1360" spc="-82" dirty="0"/>
              <a:t> </a:t>
            </a:r>
            <a:r>
              <a:rPr lang="en-US" sz="1360" dirty="0"/>
              <a:t>pa</a:t>
            </a:r>
            <a:r>
              <a:rPr lang="en-US" sz="1360" spc="5" dirty="0"/>
              <a:t>r</a:t>
            </a:r>
            <a:r>
              <a:rPr lang="en-US" sz="1360" spc="-86" dirty="0"/>
              <a:t>t</a:t>
            </a:r>
            <a:r>
              <a:rPr lang="en-US" sz="1360" spc="14" dirty="0"/>
              <a:t>i</a:t>
            </a:r>
            <a:r>
              <a:rPr lang="en-US" sz="1360" spc="36" dirty="0"/>
              <a:t>c</a:t>
            </a:r>
            <a:r>
              <a:rPr lang="en-US" sz="1360" spc="14" dirty="0"/>
              <a:t>ip</a:t>
            </a:r>
            <a:r>
              <a:rPr lang="en-US" sz="1360" spc="27" dirty="0"/>
              <a:t>a</a:t>
            </a:r>
            <a:r>
              <a:rPr lang="en-US" sz="1360" spc="-77" dirty="0"/>
              <a:t>t</a:t>
            </a:r>
            <a:r>
              <a:rPr lang="en-US" sz="1360" spc="59" dirty="0"/>
              <a:t>e</a:t>
            </a:r>
            <a:r>
              <a:rPr lang="en-US" sz="1360" spc="-73" dirty="0"/>
              <a:t> </a:t>
            </a:r>
            <a:r>
              <a:rPr lang="en-US" sz="1360" spc="-82" dirty="0"/>
              <a:t>i</a:t>
            </a:r>
            <a:r>
              <a:rPr lang="en-US" sz="1360" spc="-27" dirty="0"/>
              <a:t>n</a:t>
            </a:r>
            <a:r>
              <a:rPr lang="en-US" sz="1360" spc="-82" dirty="0"/>
              <a:t> i</a:t>
            </a:r>
            <a:r>
              <a:rPr lang="en-US" sz="1360" spc="-113" dirty="0"/>
              <a:t>s  </a:t>
            </a:r>
            <a:r>
              <a:rPr lang="en-US" sz="1360" dirty="0"/>
              <a:t>crucial </a:t>
            </a:r>
            <a:r>
              <a:rPr lang="en-US" sz="1360" spc="-45" dirty="0"/>
              <a:t>for </a:t>
            </a:r>
            <a:r>
              <a:rPr lang="en-US" sz="1360" spc="9" dirty="0"/>
              <a:t>developing </a:t>
            </a:r>
            <a:r>
              <a:rPr lang="en-US" sz="1360" spc="-54" dirty="0"/>
              <a:t>their </a:t>
            </a:r>
            <a:r>
              <a:rPr lang="en-US" sz="1360" spc="-23" dirty="0"/>
              <a:t>understanding, </a:t>
            </a:r>
            <a:r>
              <a:rPr lang="en-US" sz="1360" spc="-54" dirty="0"/>
              <a:t>self-expression, </a:t>
            </a:r>
            <a:r>
              <a:rPr lang="en-US" sz="1360" spc="-50" dirty="0"/>
              <a:t> </a:t>
            </a:r>
            <a:r>
              <a:rPr lang="en-US" sz="1360" spc="5" dirty="0"/>
              <a:t>vocabulary </a:t>
            </a:r>
            <a:r>
              <a:rPr lang="en-US" sz="1360" spc="41" dirty="0"/>
              <a:t>and </a:t>
            </a:r>
            <a:r>
              <a:rPr lang="en-US" sz="1360" spc="-36" dirty="0"/>
              <a:t>ability </a:t>
            </a:r>
            <a:r>
              <a:rPr lang="en-US" sz="1360" spc="-14" dirty="0"/>
              <a:t>to </a:t>
            </a:r>
            <a:r>
              <a:rPr lang="en-US" sz="1360" spc="14" dirty="0"/>
              <a:t>communicate </a:t>
            </a:r>
            <a:r>
              <a:rPr lang="en-US" sz="1360" spc="-27" dirty="0"/>
              <a:t>through </a:t>
            </a:r>
            <a:r>
              <a:rPr lang="en-US" sz="1360" spc="-18" dirty="0"/>
              <a:t>the </a:t>
            </a:r>
            <a:r>
              <a:rPr lang="en-US" sz="1360" spc="-73" dirty="0"/>
              <a:t>arts. </a:t>
            </a:r>
            <a:r>
              <a:rPr lang="en-US" sz="1360" spc="-63" dirty="0"/>
              <a:t>The </a:t>
            </a:r>
            <a:r>
              <a:rPr lang="en-US" sz="1360" spc="-59" dirty="0"/>
              <a:t> </a:t>
            </a:r>
            <a:r>
              <a:rPr lang="en-US" sz="1360" spc="-50" dirty="0"/>
              <a:t>f</a:t>
            </a:r>
            <a:r>
              <a:rPr lang="en-US" sz="1360" spc="5" dirty="0"/>
              <a:t>requenc</a:t>
            </a:r>
            <a:r>
              <a:rPr lang="en-US" sz="1360" dirty="0"/>
              <a:t>y</a:t>
            </a:r>
            <a:r>
              <a:rPr lang="en-US" sz="1360" spc="-95" dirty="0"/>
              <a:t>,</a:t>
            </a:r>
            <a:r>
              <a:rPr lang="en-US" sz="1360" spc="-91" dirty="0"/>
              <a:t> </a:t>
            </a:r>
            <a:r>
              <a:rPr lang="en-US" sz="1360" spc="9" dirty="0">
                <a:latin typeface="Comic Sans MS" panose="030F0702030302020204" pitchFamily="66" charset="0"/>
              </a:rPr>
              <a:t>rep</a:t>
            </a:r>
            <a:r>
              <a:rPr lang="en-US" sz="1360" spc="18" dirty="0">
                <a:latin typeface="Comic Sans MS" panose="030F0702030302020204" pitchFamily="66" charset="0"/>
              </a:rPr>
              <a:t>e</a:t>
            </a:r>
            <a:r>
              <a:rPr lang="en-US" sz="1360" spc="-77" dirty="0">
                <a:latin typeface="Comic Sans MS" panose="030F0702030302020204" pitchFamily="66" charset="0"/>
              </a:rPr>
              <a:t>t</a:t>
            </a:r>
            <a:r>
              <a:rPr lang="en-US" sz="1360" spc="-73" dirty="0">
                <a:latin typeface="Comic Sans MS" panose="030F0702030302020204" pitchFamily="66" charset="0"/>
              </a:rPr>
              <a:t>i</a:t>
            </a:r>
            <a:r>
              <a:rPr lang="en-US" sz="1360" spc="-77" dirty="0">
                <a:latin typeface="Comic Sans MS" panose="030F0702030302020204" pitchFamily="66" charset="0"/>
              </a:rPr>
              <a:t>t</a:t>
            </a:r>
            <a:r>
              <a:rPr lang="en-US" sz="1360" spc="-73" dirty="0">
                <a:latin typeface="Comic Sans MS" panose="030F0702030302020204" pitchFamily="66" charset="0"/>
              </a:rPr>
              <a:t>i</a:t>
            </a:r>
            <a:r>
              <a:rPr lang="en-US" sz="1360" spc="41" dirty="0">
                <a:latin typeface="Comic Sans MS" panose="030F0702030302020204" pitchFamily="66" charset="0"/>
              </a:rPr>
              <a:t>o</a:t>
            </a:r>
            <a:r>
              <a:rPr lang="en-US" sz="1360" spc="-27" dirty="0">
                <a:latin typeface="Comic Sans MS" panose="030F0702030302020204" pitchFamily="66" charset="0"/>
              </a:rPr>
              <a:t>n</a:t>
            </a:r>
            <a:r>
              <a:rPr lang="en-US" sz="1360" spc="-73" dirty="0"/>
              <a:t> </a:t>
            </a:r>
            <a:r>
              <a:rPr lang="en-US" sz="1360" spc="36" dirty="0"/>
              <a:t>an</a:t>
            </a:r>
            <a:r>
              <a:rPr lang="en-US" sz="1360" spc="41" dirty="0"/>
              <a:t>d</a:t>
            </a:r>
            <a:r>
              <a:rPr lang="en-US" sz="1360" spc="-77" dirty="0"/>
              <a:t> </a:t>
            </a:r>
            <a:r>
              <a:rPr lang="en-US" sz="1360" spc="68" dirty="0"/>
              <a:t>d</a:t>
            </a:r>
            <a:r>
              <a:rPr lang="en-US" sz="1360" spc="23" dirty="0"/>
              <a:t>ep</a:t>
            </a:r>
            <a:r>
              <a:rPr lang="en-US" sz="1360" spc="-14" dirty="0"/>
              <a:t>t</a:t>
            </a:r>
            <a:r>
              <a:rPr lang="en-US" sz="1360" spc="-27" dirty="0"/>
              <a:t>h</a:t>
            </a:r>
            <a:r>
              <a:rPr lang="en-US" sz="1360" spc="-82" dirty="0"/>
              <a:t> </a:t>
            </a:r>
            <a:r>
              <a:rPr lang="en-US" sz="1360" spc="5" dirty="0"/>
              <a:t>of</a:t>
            </a:r>
            <a:r>
              <a:rPr lang="en-US" sz="1360" spc="-77" dirty="0"/>
              <a:t> t</a:t>
            </a:r>
            <a:r>
              <a:rPr lang="en-US" sz="1360" spc="-50" dirty="0"/>
              <a:t>heir</a:t>
            </a:r>
            <a:r>
              <a:rPr lang="en-US" sz="1360" spc="-82" dirty="0"/>
              <a:t> </a:t>
            </a:r>
            <a:r>
              <a:rPr lang="en-US" sz="1360" spc="68" dirty="0"/>
              <a:t>e</a:t>
            </a:r>
            <a:r>
              <a:rPr lang="en-US" sz="1360" spc="-41" dirty="0"/>
              <a:t>xpe</a:t>
            </a:r>
            <a:r>
              <a:rPr lang="en-US" sz="1360" spc="-32" dirty="0"/>
              <a:t>r</a:t>
            </a:r>
            <a:r>
              <a:rPr lang="en-US" sz="1360" spc="14" dirty="0"/>
              <a:t>ien</a:t>
            </a:r>
            <a:r>
              <a:rPr lang="en-US" sz="1360" spc="23" dirty="0"/>
              <a:t>c</a:t>
            </a:r>
            <a:r>
              <a:rPr lang="en-US" sz="1360" spc="-45" dirty="0"/>
              <a:t>es</a:t>
            </a:r>
            <a:r>
              <a:rPr lang="en-US" sz="1360" spc="-77" dirty="0"/>
              <a:t> </a:t>
            </a:r>
            <a:r>
              <a:rPr lang="en-US" sz="1360" spc="82" dirty="0"/>
              <a:t>a</a:t>
            </a:r>
            <a:r>
              <a:rPr lang="en-US" sz="1360" spc="-36" dirty="0"/>
              <a:t>re  </a:t>
            </a:r>
            <a:r>
              <a:rPr lang="en-US" sz="1360" spc="-5" dirty="0"/>
              <a:t>fundamental </a:t>
            </a:r>
            <a:r>
              <a:rPr lang="en-US" sz="1360" spc="-14" dirty="0"/>
              <a:t>to </a:t>
            </a:r>
            <a:r>
              <a:rPr lang="en-US" sz="1360" spc="-54" dirty="0"/>
              <a:t>their </a:t>
            </a:r>
            <a:r>
              <a:rPr lang="en-US" sz="1360" spc="-45" dirty="0"/>
              <a:t>progress </a:t>
            </a:r>
            <a:r>
              <a:rPr lang="en-US" sz="1360" spc="-54" dirty="0"/>
              <a:t>in </a:t>
            </a:r>
            <a:r>
              <a:rPr lang="en-US" sz="1360" spc="-36" dirty="0"/>
              <a:t>interpreting </a:t>
            </a:r>
            <a:r>
              <a:rPr lang="en-US" sz="1360" spc="41" dirty="0"/>
              <a:t>and </a:t>
            </a:r>
            <a:r>
              <a:rPr lang="en-US" sz="1360" spc="9" dirty="0"/>
              <a:t>appreciating </a:t>
            </a:r>
            <a:r>
              <a:rPr lang="en-US" sz="1360" spc="5" dirty="0"/>
              <a:t>what </a:t>
            </a:r>
            <a:r>
              <a:rPr lang="en-US" sz="1360" spc="-371" dirty="0"/>
              <a:t> </a:t>
            </a:r>
            <a:r>
              <a:rPr lang="en-US" sz="1360" spc="-77" dirty="0"/>
              <a:t>t</a:t>
            </a:r>
            <a:r>
              <a:rPr lang="en-US" sz="1360" spc="-9" dirty="0"/>
              <a:t>hey</a:t>
            </a:r>
            <a:r>
              <a:rPr lang="en-US" sz="1360" spc="-91" dirty="0"/>
              <a:t> </a:t>
            </a:r>
            <a:r>
              <a:rPr lang="en-US" sz="1360" spc="14" dirty="0"/>
              <a:t>he</a:t>
            </a:r>
            <a:r>
              <a:rPr lang="en-US" sz="1360" spc="91" dirty="0"/>
              <a:t>a</a:t>
            </a:r>
            <a:r>
              <a:rPr lang="en-US" sz="1360" spc="-118" dirty="0"/>
              <a:t>r,</a:t>
            </a:r>
            <a:r>
              <a:rPr lang="en-US" sz="1360" spc="-91" dirty="0"/>
              <a:t> </a:t>
            </a:r>
            <a:r>
              <a:rPr lang="en-US" sz="1360" spc="-77" dirty="0"/>
              <a:t>res</a:t>
            </a:r>
            <a:r>
              <a:rPr lang="en-US" sz="1360" spc="68" dirty="0"/>
              <a:t>p</a:t>
            </a:r>
            <a:r>
              <a:rPr lang="en-US" sz="1360" spc="41" dirty="0"/>
              <a:t>o</a:t>
            </a:r>
            <a:r>
              <a:rPr lang="en-US" sz="1360" spc="18" dirty="0"/>
              <a:t>nd</a:t>
            </a:r>
            <a:r>
              <a:rPr lang="en-US" sz="1360" spc="-68" dirty="0"/>
              <a:t> </a:t>
            </a:r>
            <a:r>
              <a:rPr lang="en-US" sz="1360" spc="-77" dirty="0"/>
              <a:t>t</a:t>
            </a:r>
            <a:r>
              <a:rPr lang="en-US" sz="1360" spc="50" dirty="0"/>
              <a:t>o</a:t>
            </a:r>
            <a:r>
              <a:rPr lang="en-US" sz="1360" spc="-91" dirty="0"/>
              <a:t> </a:t>
            </a:r>
            <a:r>
              <a:rPr lang="en-US" sz="1360" spc="91" dirty="0"/>
              <a:t>a</a:t>
            </a:r>
            <a:r>
              <a:rPr lang="en-US" sz="1360" spc="18" dirty="0"/>
              <a:t>nd</a:t>
            </a:r>
            <a:r>
              <a:rPr lang="en-US" sz="1360" spc="-77" dirty="0"/>
              <a:t> </a:t>
            </a:r>
            <a:r>
              <a:rPr lang="en-US" sz="1360" spc="54" dirty="0"/>
              <a:t>ob</a:t>
            </a:r>
            <a:r>
              <a:rPr lang="en-US" sz="1360" spc="-73" dirty="0"/>
              <a:t>serv</a:t>
            </a:r>
            <a:r>
              <a:rPr lang="en-US" sz="1360" spc="-18" dirty="0"/>
              <a:t>e.</a:t>
            </a:r>
            <a:endParaRPr lang="en-US" sz="1360" dirty="0"/>
          </a:p>
        </p:txBody>
      </p:sp>
      <p:pic>
        <p:nvPicPr>
          <p:cNvPr id="13" name="Picture 12" descr="A group of children sitting at a table painting&#10;&#10;Description automatically generated with low confidence">
            <a:extLst>
              <a:ext uri="{FF2B5EF4-FFF2-40B4-BE49-F238E27FC236}">
                <a16:creationId xmlns:a16="http://schemas.microsoft.com/office/drawing/2014/main" id="{63807CB4-C11C-94DB-999D-2AADB50674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2252" r="42619" b="1"/>
          <a:stretch/>
        </p:blipFill>
        <p:spPr>
          <a:xfrm>
            <a:off x="5472217" y="9"/>
            <a:ext cx="5470965" cy="6857991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9550480" y="6356350"/>
            <a:ext cx="727259" cy="365125"/>
          </a:xfrm>
          <a:prstGeom prst="rect">
            <a:avLst/>
          </a:prstGeom>
        </p:spPr>
        <p:txBody>
          <a:bodyPr vert="horz" lIns="82918" tIns="41459" rIns="82918" bIns="41459" rtlCol="0" anchor="ctr">
            <a:normAutofit/>
          </a:bodyPr>
          <a:lstStyle/>
          <a:p>
            <a:pPr algn="r">
              <a:spcAft>
                <a:spcPts val="544"/>
              </a:spcAft>
              <a:defRPr/>
            </a:pPr>
            <a:fld id="{81D60167-4931-47E6-BA6A-407CBD079E47}" type="slidenum"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pPr algn="r">
                <a:spcAft>
                  <a:spcPts val="544"/>
                </a:spcAft>
                <a:defRPr/>
              </a:pPr>
              <a:t>1</a:t>
            </a:fld>
            <a:endParaRPr lang="en-US" kern="1200">
              <a:solidFill>
                <a:srgbClr val="FFFFFF"/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C21F37DF-A535-0808-26F2-4D075D3CA5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541" y="983777"/>
            <a:ext cx="1061495" cy="8467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3955" y="457309"/>
            <a:ext cx="3526313" cy="387309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algn="ctr">
              <a:spcBef>
                <a:spcPts val="91"/>
              </a:spcBef>
            </a:pPr>
            <a:r>
              <a:rPr sz="1270" b="1" spc="-54" dirty="0">
                <a:latin typeface="Tahoma"/>
                <a:cs typeface="Tahoma"/>
              </a:rPr>
              <a:t>Early</a:t>
            </a:r>
            <a:r>
              <a:rPr sz="1270" b="1" spc="-18" dirty="0">
                <a:latin typeface="Tahoma"/>
                <a:cs typeface="Tahoma"/>
              </a:rPr>
              <a:t> </a:t>
            </a:r>
            <a:r>
              <a:rPr sz="1270" b="1" spc="-36" dirty="0">
                <a:latin typeface="Tahoma"/>
                <a:cs typeface="Tahoma"/>
              </a:rPr>
              <a:t>Years</a:t>
            </a:r>
            <a:r>
              <a:rPr sz="1270" b="1" spc="-18" dirty="0">
                <a:latin typeface="Tahoma"/>
                <a:cs typeface="Tahoma"/>
              </a:rPr>
              <a:t> </a:t>
            </a:r>
            <a:r>
              <a:rPr sz="1270" b="1" spc="-41" dirty="0">
                <a:latin typeface="Tahoma"/>
                <a:cs typeface="Tahoma"/>
              </a:rPr>
              <a:t>Expectations:</a:t>
            </a:r>
            <a:r>
              <a:rPr sz="1270" b="1" spc="-9" dirty="0">
                <a:latin typeface="Tahoma"/>
                <a:cs typeface="Tahoma"/>
              </a:rPr>
              <a:t> </a:t>
            </a:r>
            <a:r>
              <a:rPr sz="1270" b="1" spc="-63" dirty="0">
                <a:latin typeface="Tahoma"/>
                <a:cs typeface="Tahoma"/>
              </a:rPr>
              <a:t>Nursery</a:t>
            </a:r>
            <a:r>
              <a:rPr sz="1270" b="1" spc="-9" dirty="0">
                <a:latin typeface="Tahoma"/>
                <a:cs typeface="Tahoma"/>
              </a:rPr>
              <a:t> </a:t>
            </a:r>
            <a:endParaRPr lang="en-GB" sz="1270" b="1" i="1" spc="-227" dirty="0">
              <a:solidFill>
                <a:srgbClr val="808080"/>
              </a:solidFill>
              <a:latin typeface="Verdana"/>
              <a:cs typeface="Tahoma"/>
            </a:endParaRPr>
          </a:p>
          <a:p>
            <a:pPr marL="11516" algn="ctr">
              <a:spcBef>
                <a:spcPts val="91"/>
              </a:spcBef>
            </a:pPr>
            <a:r>
              <a:rPr sz="1088" b="1" spc="-41" dirty="0">
                <a:latin typeface="Tahoma"/>
                <a:cs typeface="Tahoma"/>
              </a:rPr>
              <a:t>Expressive</a:t>
            </a:r>
            <a:r>
              <a:rPr sz="1088" b="1" spc="-18" dirty="0">
                <a:latin typeface="Tahoma"/>
                <a:cs typeface="Tahoma"/>
              </a:rPr>
              <a:t> </a:t>
            </a:r>
            <a:r>
              <a:rPr sz="1088" b="1" spc="-68" dirty="0">
                <a:latin typeface="Tahoma"/>
                <a:cs typeface="Tahoma"/>
              </a:rPr>
              <a:t>Arts</a:t>
            </a:r>
            <a:r>
              <a:rPr sz="1088" b="1" spc="-14" dirty="0">
                <a:latin typeface="Tahoma"/>
                <a:cs typeface="Tahoma"/>
              </a:rPr>
              <a:t> </a:t>
            </a:r>
            <a:r>
              <a:rPr sz="1088" b="1" spc="14" dirty="0">
                <a:latin typeface="Tahoma"/>
                <a:cs typeface="Tahoma"/>
              </a:rPr>
              <a:t>an</a:t>
            </a:r>
            <a:r>
              <a:rPr sz="1088" b="1" spc="18" dirty="0">
                <a:latin typeface="Tahoma"/>
                <a:cs typeface="Tahoma"/>
              </a:rPr>
              <a:t>d</a:t>
            </a:r>
            <a:r>
              <a:rPr sz="1088" b="1" spc="-18" dirty="0">
                <a:latin typeface="Tahoma"/>
                <a:cs typeface="Tahoma"/>
              </a:rPr>
              <a:t> </a:t>
            </a:r>
            <a:r>
              <a:rPr sz="1088" b="1" spc="-36" dirty="0">
                <a:latin typeface="Tahoma"/>
                <a:cs typeface="Tahoma"/>
              </a:rPr>
              <a:t>Design</a:t>
            </a:r>
            <a:endParaRPr sz="1088" dirty="0">
              <a:latin typeface="Tahoma"/>
              <a:cs typeface="Tahom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1676017" y="1054670"/>
          <a:ext cx="8834785" cy="4952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376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1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Area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of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Learning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: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Expressive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Arts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and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Design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182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6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Su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mm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N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(N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2+)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68580">
                        <a:lnSpc>
                          <a:spcPts val="1015"/>
                        </a:lnSpc>
                        <a:spcBef>
                          <a:spcPts val="25"/>
                        </a:spcBef>
                      </a:pPr>
                      <a:r>
                        <a:rPr sz="800" b="1" spc="-45" dirty="0">
                          <a:latin typeface="Tahoma"/>
                          <a:cs typeface="Tahoma"/>
                        </a:rPr>
                        <a:t>By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the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end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of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the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Summer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term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5" dirty="0">
                          <a:latin typeface="Tahoma"/>
                          <a:cs typeface="Tahoma"/>
                        </a:rPr>
                        <a:t>N2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children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should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35" dirty="0">
                          <a:latin typeface="Tahoma"/>
                          <a:cs typeface="Tahoma"/>
                        </a:rPr>
                        <a:t>be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15" dirty="0">
                          <a:latin typeface="Tahoma"/>
                          <a:cs typeface="Tahoma"/>
                        </a:rPr>
                        <a:t>able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to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8398"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Listen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respond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music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patterns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music,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matching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sound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musical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instrument,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copying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sound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pattern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Moves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creatively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response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music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simple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nursery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rhyme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song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all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way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through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Twinkle,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Twinkle,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Humpty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Dumpty,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Baa,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Baa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Black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Sheep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Draws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identifiable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picture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person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basic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animal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Explores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colour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mixing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range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media,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tissue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paper,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5" dirty="0">
                          <a:latin typeface="Verdana"/>
                          <a:cs typeface="Verdana"/>
                        </a:rPr>
                        <a:t>food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colouring/water,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light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boxes,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Hold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equipment/tools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consistently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same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hand,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e.g.,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pencil,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paint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brush,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glue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spreader.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Hold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pencil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consistently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same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hand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GB" sz="800" spc="-20" dirty="0">
                          <a:latin typeface="Verdana"/>
                          <a:cs typeface="Verdana"/>
                        </a:rPr>
                        <a:t>comfortable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grip</a:t>
                      </a:r>
                      <a:r>
                        <a:rPr lang="en-GB" sz="800" spc="-20" dirty="0">
                          <a:latin typeface="Verdana"/>
                          <a:cs typeface="Verdana"/>
                        </a:rPr>
                        <a:t> (tripod where possible)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mark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making,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name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writing,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drawing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etc.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525780" marR="381000" indent="-228600">
                        <a:lnSpc>
                          <a:spcPct val="102200"/>
                        </a:lnSpc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Develop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finger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strength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control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order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manipulate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tools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independently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effectively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hold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operate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scissors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correctly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make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snips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paper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range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resources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build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purpose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meaning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junk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modelling,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construction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kits,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loose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parts,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5" dirty="0">
                          <a:latin typeface="Verdana"/>
                          <a:cs typeface="Verdana"/>
                        </a:rPr>
                        <a:t>wooden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blocks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Engage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imaginative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based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own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first-hand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peer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experiences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Begin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develop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complex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stories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small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world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equipment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like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animal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sets,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dolls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dolls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houses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available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resources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create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props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creates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imaginary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ones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support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play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Play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one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more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other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children,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extending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elaborating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ideas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drawing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represent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like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movement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loud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noises,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such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movement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art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music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ts val="1015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Show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different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emotions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their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drawing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paintings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like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happiness,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sadness,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fear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people’s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faces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6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ring</a:t>
                      </a:r>
                      <a:r>
                        <a:rPr sz="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er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N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(N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=)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68580">
                        <a:lnSpc>
                          <a:spcPts val="1015"/>
                        </a:lnSpc>
                        <a:spcBef>
                          <a:spcPts val="15"/>
                        </a:spcBef>
                      </a:pP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y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en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p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ring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m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chil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ren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should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ab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…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5182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9334"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so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expre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exp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ence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expe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ee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Creates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some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movements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response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music,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stories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ideas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Create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their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own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songs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improvise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song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around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one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they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know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Starting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draw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recognisable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picture,</a:t>
                      </a:r>
                      <a:r>
                        <a:rPr sz="800" spc="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circle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face,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eyes,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nose,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mouth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etc…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parts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range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familiar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songs,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e.g.,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pop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songs,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songs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from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TV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programmes,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rhymes,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songs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from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home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Begin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5" dirty="0">
                          <a:latin typeface="Verdana"/>
                          <a:cs typeface="Verdana"/>
                        </a:rPr>
                        <a:t>add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purpose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meaning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their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building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resources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junk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modelling,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construction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kits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solidFill>
                            <a:srgbClr val="3C3B3A"/>
                          </a:solidFill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solidFill>
                            <a:srgbClr val="3C3B3A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Takes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part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pretend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object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represent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something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else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even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though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they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not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similar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ts val="1015"/>
                        </a:lnSpc>
                        <a:spcBef>
                          <a:spcPts val="2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solidFill>
                            <a:srgbClr val="3C3B3A"/>
                          </a:solidFill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solidFill>
                            <a:srgbClr val="3C3B3A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alo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her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ld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wh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</a:t>
                      </a:r>
                    </a:p>
                  </a:txBody>
                  <a:tcPr marL="0" marR="0" marT="5182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6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er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m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N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(N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-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68580">
                        <a:lnSpc>
                          <a:spcPts val="1015"/>
                        </a:lnSpc>
                        <a:spcBef>
                          <a:spcPts val="25"/>
                        </a:spcBef>
                      </a:pP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y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en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u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u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m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Te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rm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chil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ren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should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le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…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462"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Knows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how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sounds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(voice,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body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instruments)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following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instructions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from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others,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responding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listening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music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Joins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moving,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dancing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ring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games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Tap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out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simple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repeated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rhythm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clapping,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tapping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knees,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instrument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so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es</a:t>
                      </a:r>
                    </a:p>
                    <a:p>
                      <a:pPr marL="297180">
                        <a:lnSpc>
                          <a:spcPts val="1015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Continue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explore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colour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how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colours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0" dirty="0">
                          <a:latin typeface="Verdana"/>
                          <a:cs typeface="Verdana"/>
                        </a:rPr>
                        <a:t>can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be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5" dirty="0">
                          <a:latin typeface="Verdana"/>
                          <a:cs typeface="Verdana"/>
                        </a:rPr>
                        <a:t>changed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combining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colours</a:t>
                      </a:r>
                      <a:endParaRPr sz="800" dirty="0">
                        <a:latin typeface="Verdana"/>
                        <a:cs typeface="Verdan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1247607" y="1"/>
            <a:ext cx="0" cy="352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549">
              <a:lnSpc>
                <a:spcPts val="1279"/>
              </a:lnSpc>
            </a:pPr>
            <a:fld id="{81D60167-4931-47E6-BA6A-407CBD079E47}" type="slidenum">
              <a:rPr dirty="0"/>
              <a:pPr marL="34549">
                <a:lnSpc>
                  <a:spcPts val="1279"/>
                </a:lnSpc>
              </a:pPr>
              <a:t>2</a:t>
            </a:fld>
            <a:endParaRPr dirty="0"/>
          </a:p>
        </p:txBody>
      </p:sp>
      <p:pic>
        <p:nvPicPr>
          <p:cNvPr id="9" name="Picture 8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6B04B552-71CC-036D-D5C6-604AAA92E4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229" y="302016"/>
            <a:ext cx="817663" cy="6522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1247607" y="1"/>
            <a:ext cx="0" cy="352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549">
              <a:lnSpc>
                <a:spcPts val="1279"/>
              </a:lnSpc>
            </a:pPr>
            <a:fld id="{81D60167-4931-47E6-BA6A-407CBD079E47}" type="slidenum">
              <a:rPr dirty="0"/>
              <a:pPr marL="34549">
                <a:lnSpc>
                  <a:spcPts val="1279"/>
                </a:lnSpc>
              </a:pPr>
              <a:t>3</a:t>
            </a:fld>
            <a:endParaRPr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676017" y="414589"/>
          <a:ext cx="8834785" cy="2305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206"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Develop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understanding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marks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represent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objects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images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pencil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lines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enclose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space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whilst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drawing,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making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marks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sand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various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construction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materials,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e.g.,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joining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pieces,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stacking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vertically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horizontally,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balancing,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making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enclosures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creating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spaces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Use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tools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purpose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glue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spreader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ts val="1015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Takes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part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simple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pretend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play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object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represent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something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else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69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(N</a:t>
                      </a:r>
                      <a:r>
                        <a:rPr sz="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8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+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68580">
                        <a:lnSpc>
                          <a:spcPts val="1015"/>
                        </a:lnSpc>
                        <a:spcBef>
                          <a:spcPts val="25"/>
                        </a:spcBef>
                      </a:pP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y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t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en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f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N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chil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ren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s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h</a:t>
                      </a:r>
                      <a:r>
                        <a:rPr sz="800" b="1" spc="-5" dirty="0">
                          <a:latin typeface="Tahoma"/>
                          <a:cs typeface="Tahoma"/>
                        </a:rPr>
                        <a:t>oul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b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le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800" b="1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…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1101">
                <a:tc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Show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0" dirty="0">
                          <a:latin typeface="Verdana"/>
                          <a:cs typeface="Verdana"/>
                        </a:rPr>
                        <a:t>an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interest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way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sound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makers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instruments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sound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experiments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ways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playing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them,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i="1" spc="-15" dirty="0">
                          <a:latin typeface="Verdana"/>
                          <a:cs typeface="Verdana"/>
                        </a:rPr>
                        <a:t>loud/quiet,</a:t>
                      </a:r>
                      <a:r>
                        <a:rPr sz="800" i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i="1" spc="-35" dirty="0">
                          <a:latin typeface="Verdana"/>
                          <a:cs typeface="Verdana"/>
                        </a:rPr>
                        <a:t>fast/slow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Listens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music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short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periods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time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5" dirty="0">
                          <a:latin typeface="Verdana"/>
                          <a:cs typeface="Verdana"/>
                        </a:rPr>
                        <a:t>can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describe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sounds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they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hear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scary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music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Carries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out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actions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response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rhymes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songs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solidFill>
                            <a:srgbClr val="3C3B3A"/>
                          </a:solidFill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solidFill>
                            <a:srgbClr val="3C3B3A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Learn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Nursery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Rhymes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simple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songs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repeat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sing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daily.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Uses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range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media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make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marks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begin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give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meaning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those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marks,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this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i="1" spc="20" dirty="0">
                          <a:latin typeface="Verdana"/>
                          <a:cs typeface="Verdana"/>
                        </a:rPr>
                        <a:t>‘splodge’</a:t>
                      </a:r>
                      <a:r>
                        <a:rPr sz="800" i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is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my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dog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Enjoy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and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respond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playing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colour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7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variety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ways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5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Explores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3D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materials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experiment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and/or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5" dirty="0">
                          <a:latin typeface="Verdana"/>
                          <a:cs typeface="Verdana"/>
                        </a:rPr>
                        <a:t>create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simple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structures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construction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85" dirty="0">
                          <a:latin typeface="Verdana"/>
                          <a:cs typeface="Verdana"/>
                        </a:rPr>
                        <a:t>kits,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junk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modelling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Man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shape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xpl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re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als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25145" algn="l"/>
                        </a:tabLst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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Begin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make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believe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by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pretending,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using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sounds,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movements,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words,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objects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e.g.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small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world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resources,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role-play</a:t>
                      </a:r>
                      <a:endParaRPr sz="80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8580" marR="415925">
                        <a:lnSpc>
                          <a:spcPct val="102200"/>
                        </a:lnSpc>
                        <a:spcBef>
                          <a:spcPts val="5"/>
                        </a:spcBef>
                      </a:pPr>
                      <a:r>
                        <a:rPr sz="800" spc="-100" dirty="0">
                          <a:latin typeface="Verdana"/>
                          <a:cs typeface="Verdana"/>
                        </a:rPr>
                        <a:t>If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children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not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meeting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demands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0" dirty="0">
                          <a:latin typeface="Verdana"/>
                          <a:cs typeface="Verdana"/>
                        </a:rPr>
                        <a:t>these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5" dirty="0">
                          <a:latin typeface="Verdana"/>
                          <a:cs typeface="Verdana"/>
                        </a:rPr>
                        <a:t>statements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25" dirty="0">
                          <a:latin typeface="Verdana"/>
                          <a:cs typeface="Verdana"/>
                        </a:rPr>
                        <a:t>end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N1,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how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far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behind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are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they?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30" dirty="0">
                          <a:latin typeface="Verdana"/>
                          <a:cs typeface="Verdana"/>
                        </a:rPr>
                        <a:t>One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term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(N1=),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two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terms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(N1-)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working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earlier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skills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from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Development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25" dirty="0">
                          <a:latin typeface="Verdana"/>
                          <a:cs typeface="Verdana"/>
                        </a:rPr>
                        <a:t>Matters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0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Birth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00" dirty="0">
                          <a:latin typeface="Verdana"/>
                          <a:cs typeface="Verdana"/>
                        </a:rPr>
                        <a:t>(B,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0" dirty="0">
                          <a:latin typeface="Verdana"/>
                          <a:cs typeface="Verdana"/>
                        </a:rPr>
                        <a:t>B-,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25" dirty="0">
                          <a:latin typeface="Verdana"/>
                          <a:cs typeface="Verdana"/>
                        </a:rPr>
                        <a:t>B=,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14" dirty="0">
                          <a:latin typeface="Verdana"/>
                          <a:cs typeface="Verdana"/>
                        </a:rPr>
                        <a:t>B+).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8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child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who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completes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terms</a:t>
                      </a:r>
                      <a:r>
                        <a:rPr sz="8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nursery,</a:t>
                      </a:r>
                      <a:r>
                        <a:rPr sz="8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would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45" dirty="0">
                          <a:latin typeface="Verdana"/>
                          <a:cs typeface="Verdana"/>
                        </a:rPr>
                        <a:t>be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seen</a:t>
                      </a:r>
                      <a:r>
                        <a:rPr sz="8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15" dirty="0">
                          <a:latin typeface="Verdana"/>
                          <a:cs typeface="Verdana"/>
                        </a:rPr>
                        <a:t>track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if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10" dirty="0">
                          <a:latin typeface="Verdana"/>
                          <a:cs typeface="Verdana"/>
                        </a:rPr>
                        <a:t>recorded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3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95" dirty="0">
                          <a:latin typeface="Verdana"/>
                          <a:cs typeface="Verdana"/>
                        </a:rPr>
                        <a:t>N1=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5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8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45" dirty="0">
                          <a:latin typeface="Verdana"/>
                          <a:cs typeface="Verdana"/>
                        </a:rPr>
                        <a:t>Easter</a:t>
                      </a:r>
                      <a:r>
                        <a:rPr sz="8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8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800" spc="-55" dirty="0">
                          <a:latin typeface="Verdana"/>
                          <a:cs typeface="Verdana"/>
                        </a:rPr>
                        <a:t>N1.</a:t>
                      </a:r>
                      <a:endParaRPr sz="800">
                        <a:latin typeface="Verdana"/>
                        <a:cs typeface="Verdana"/>
                      </a:endParaRPr>
                    </a:p>
                  </a:txBody>
                  <a:tcPr marL="0" marR="0" marT="4031" marB="0">
                    <a:lnL w="6350">
                      <a:solidFill>
                        <a:srgbClr val="767070"/>
                      </a:solidFill>
                      <a:prstDash val="solid"/>
                    </a:lnL>
                    <a:lnR w="6350">
                      <a:solidFill>
                        <a:srgbClr val="767070"/>
                      </a:solidFill>
                      <a:prstDash val="solid"/>
                    </a:lnR>
                    <a:lnT w="6350">
                      <a:solidFill>
                        <a:srgbClr val="767070"/>
                      </a:solidFill>
                      <a:prstDash val="solid"/>
                    </a:lnT>
                    <a:lnB w="6350">
                      <a:solidFill>
                        <a:srgbClr val="76707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0680" y="124664"/>
            <a:ext cx="2837634" cy="1365845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>
              <a:lnSpc>
                <a:spcPct val="100000"/>
              </a:lnSpc>
              <a:spcBef>
                <a:spcPts val="91"/>
              </a:spcBef>
            </a:pPr>
            <a:r>
              <a:rPr lang="en-GB" spc="-63" dirty="0">
                <a:solidFill>
                  <a:srgbClr val="000000"/>
                </a:solidFill>
              </a:rPr>
              <a:t>Assessment</a:t>
            </a:r>
            <a:r>
              <a:rPr lang="en-GB" spc="-54" dirty="0">
                <a:solidFill>
                  <a:srgbClr val="000000"/>
                </a:solidFill>
              </a:rPr>
              <a:t> </a:t>
            </a:r>
            <a:r>
              <a:rPr lang="en-GB" spc="27" dirty="0">
                <a:solidFill>
                  <a:srgbClr val="000000"/>
                </a:solidFill>
              </a:rPr>
              <a:t>and</a:t>
            </a:r>
            <a:r>
              <a:rPr lang="en-GB" spc="-45" dirty="0">
                <a:solidFill>
                  <a:srgbClr val="000000"/>
                </a:solidFill>
              </a:rPr>
              <a:t> </a:t>
            </a:r>
            <a:r>
              <a:rPr lang="en-GB" spc="-54" dirty="0">
                <a:solidFill>
                  <a:srgbClr val="000000"/>
                </a:solidFill>
              </a:rPr>
              <a:t>Tracking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0680" y="1450833"/>
            <a:ext cx="8824996" cy="136841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lang="en-GB" sz="1270" b="1" spc="-63">
                <a:latin typeface="Tahoma"/>
                <a:cs typeface="Tahoma"/>
              </a:rPr>
              <a:t>Nursery</a:t>
            </a:r>
            <a:r>
              <a:rPr lang="en-GB" sz="1270" b="1" spc="-27">
                <a:latin typeface="Tahoma"/>
                <a:cs typeface="Tahoma"/>
              </a:rPr>
              <a:t> </a:t>
            </a:r>
            <a:r>
              <a:rPr lang="en-GB" sz="1270" b="1" spc="-41">
                <a:latin typeface="Tahoma"/>
                <a:cs typeface="Tahoma"/>
              </a:rPr>
              <a:t>Tracking </a:t>
            </a:r>
            <a:r>
              <a:rPr lang="en-GB" sz="1270" b="1" spc="-59">
                <a:latin typeface="Tahoma"/>
                <a:cs typeface="Tahoma"/>
              </a:rPr>
              <a:t>Support</a:t>
            </a:r>
            <a:endParaRPr lang="en-GB" sz="1270">
              <a:latin typeface="Tahoma"/>
              <a:cs typeface="Tahoma"/>
            </a:endParaRPr>
          </a:p>
          <a:p>
            <a:pPr marL="11516" marR="4607">
              <a:lnSpc>
                <a:spcPct val="102099"/>
              </a:lnSpc>
              <a:spcBef>
                <a:spcPts val="9"/>
              </a:spcBef>
            </a:pPr>
            <a:r>
              <a:rPr lang="en-GB" sz="1088" spc="-27">
                <a:latin typeface="Verdana"/>
                <a:cs typeface="Verdana"/>
              </a:rPr>
              <a:t>Our </a:t>
            </a:r>
            <a:r>
              <a:rPr lang="en-GB" sz="1088" spc="-32">
                <a:latin typeface="Verdana"/>
                <a:cs typeface="Verdana"/>
              </a:rPr>
              <a:t>curriculum </a:t>
            </a:r>
            <a:r>
              <a:rPr lang="en-GB" sz="1088" spc="-118">
                <a:latin typeface="Verdana"/>
                <a:cs typeface="Verdana"/>
              </a:rPr>
              <a:t>is </a:t>
            </a:r>
            <a:r>
              <a:rPr lang="en-GB" sz="1088" spc="-18">
                <a:latin typeface="Verdana"/>
                <a:cs typeface="Verdana"/>
              </a:rPr>
              <a:t>the </a:t>
            </a:r>
            <a:r>
              <a:rPr lang="en-GB" sz="1088" spc="-41">
                <a:latin typeface="Verdana"/>
                <a:cs typeface="Verdana"/>
              </a:rPr>
              <a:t>progression </a:t>
            </a:r>
            <a:r>
              <a:rPr lang="en-GB" sz="1088" spc="-5">
                <a:latin typeface="Verdana"/>
                <a:cs typeface="Verdana"/>
              </a:rPr>
              <a:t>model. </a:t>
            </a:r>
            <a:r>
              <a:rPr lang="en-GB" sz="1088" spc="-122">
                <a:latin typeface="Verdana"/>
                <a:cs typeface="Verdana"/>
              </a:rPr>
              <a:t>If </a:t>
            </a:r>
            <a:r>
              <a:rPr lang="en-GB" sz="1088" spc="-18">
                <a:latin typeface="Verdana"/>
                <a:cs typeface="Verdana"/>
              </a:rPr>
              <a:t>the </a:t>
            </a:r>
            <a:r>
              <a:rPr lang="en-GB" sz="1088" spc="-32">
                <a:latin typeface="Verdana"/>
                <a:cs typeface="Verdana"/>
              </a:rPr>
              <a:t>curriculum </a:t>
            </a:r>
            <a:r>
              <a:rPr lang="en-GB" sz="1088" spc="-113">
                <a:latin typeface="Verdana"/>
                <a:cs typeface="Verdana"/>
              </a:rPr>
              <a:t>is </a:t>
            </a:r>
            <a:r>
              <a:rPr lang="en-GB" sz="1088" spc="-27">
                <a:latin typeface="Verdana"/>
                <a:cs typeface="Verdana"/>
              </a:rPr>
              <a:t>well </a:t>
            </a:r>
            <a:r>
              <a:rPr lang="en-GB" sz="1088" spc="18">
                <a:latin typeface="Verdana"/>
                <a:cs typeface="Verdana"/>
              </a:rPr>
              <a:t>planned </a:t>
            </a:r>
            <a:r>
              <a:rPr lang="en-GB" sz="1088" spc="41">
                <a:latin typeface="Verdana"/>
                <a:cs typeface="Verdana"/>
              </a:rPr>
              <a:t>and </a:t>
            </a:r>
            <a:r>
              <a:rPr lang="en-GB" sz="1088" spc="-41">
                <a:latin typeface="Verdana"/>
                <a:cs typeface="Verdana"/>
              </a:rPr>
              <a:t>progressive </a:t>
            </a:r>
            <a:r>
              <a:rPr lang="en-GB" sz="1088" spc="-150">
                <a:latin typeface="Verdana"/>
                <a:cs typeface="Verdana"/>
              </a:rPr>
              <a:t>– </a:t>
            </a:r>
            <a:r>
              <a:rPr lang="en-GB" sz="1088" spc="41">
                <a:latin typeface="Verdana"/>
                <a:cs typeface="Verdana"/>
              </a:rPr>
              <a:t>and </a:t>
            </a:r>
            <a:r>
              <a:rPr lang="en-GB" sz="1088" spc="-14">
                <a:latin typeface="Verdana"/>
                <a:cs typeface="Verdana"/>
              </a:rPr>
              <a:t>children </a:t>
            </a:r>
            <a:r>
              <a:rPr lang="en-GB" sz="1088" spc="-23">
                <a:latin typeface="Verdana"/>
                <a:cs typeface="Verdana"/>
              </a:rPr>
              <a:t>learn </a:t>
            </a:r>
            <a:r>
              <a:rPr lang="en-GB" sz="1088" spc="-18">
                <a:latin typeface="Verdana"/>
                <a:cs typeface="Verdana"/>
              </a:rPr>
              <a:t>the </a:t>
            </a:r>
            <a:r>
              <a:rPr lang="en-GB" sz="1088" spc="23">
                <a:latin typeface="Verdana"/>
                <a:cs typeface="Verdana"/>
              </a:rPr>
              <a:t>planned </a:t>
            </a:r>
            <a:r>
              <a:rPr lang="en-GB" sz="1088" spc="27">
                <a:latin typeface="Verdana"/>
                <a:cs typeface="Verdana"/>
              </a:rPr>
              <a:t> </a:t>
            </a:r>
            <a:r>
              <a:rPr lang="en-GB" sz="1088" spc="-36">
                <a:latin typeface="Verdana"/>
                <a:cs typeface="Verdana"/>
              </a:rPr>
              <a:t>curriculum,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then</a:t>
            </a:r>
            <a:r>
              <a:rPr lang="en-GB" sz="1088" spc="-63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are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making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45">
                <a:latin typeface="Verdana"/>
                <a:cs typeface="Verdana"/>
              </a:rPr>
              <a:t>progress</a:t>
            </a:r>
            <a:r>
              <a:rPr lang="en-GB" sz="1088" spc="-59">
                <a:latin typeface="Verdana"/>
                <a:cs typeface="Verdana"/>
              </a:rPr>
              <a:t> </a:t>
            </a:r>
            <a:r>
              <a:rPr lang="en-GB" sz="1088" spc="-150">
                <a:latin typeface="Verdana"/>
                <a:cs typeface="Verdana"/>
              </a:rPr>
              <a:t>–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know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41">
                <a:latin typeface="Verdana"/>
                <a:cs typeface="Verdana"/>
              </a:rPr>
              <a:t>and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remember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more.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45">
                <a:latin typeface="Verdana"/>
                <a:cs typeface="Verdana"/>
              </a:rPr>
              <a:t>As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36">
                <a:latin typeface="Verdana"/>
                <a:cs typeface="Verdana"/>
              </a:rPr>
              <a:t>such,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41">
                <a:latin typeface="Verdana"/>
                <a:cs typeface="Verdana"/>
              </a:rPr>
              <a:t>our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tracking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50">
                <a:latin typeface="Verdana"/>
                <a:cs typeface="Verdana"/>
              </a:rPr>
              <a:t>for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9">
                <a:latin typeface="Verdana"/>
                <a:cs typeface="Verdana"/>
              </a:rPr>
              <a:t>children</a:t>
            </a:r>
            <a:r>
              <a:rPr lang="en-GB" sz="1088" spc="-95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across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113">
                <a:latin typeface="Verdana"/>
                <a:cs typeface="Verdana"/>
              </a:rPr>
              <a:t>9</a:t>
            </a:r>
            <a:r>
              <a:rPr lang="en-GB" sz="1088" spc="-27">
                <a:latin typeface="Verdana"/>
                <a:cs typeface="Verdana"/>
              </a:rPr>
              <a:t>early</a:t>
            </a:r>
            <a:r>
              <a:rPr lang="en-GB" sz="1088" spc="-95">
                <a:latin typeface="Verdana"/>
                <a:cs typeface="Verdana"/>
              </a:rPr>
              <a:t> </a:t>
            </a:r>
            <a:r>
              <a:rPr lang="en-GB" sz="1088" spc="-41">
                <a:latin typeface="Verdana"/>
                <a:cs typeface="Verdana"/>
              </a:rPr>
              <a:t>years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118">
                <a:latin typeface="Verdana"/>
                <a:cs typeface="Verdana"/>
              </a:rPr>
              <a:t>is </a:t>
            </a:r>
            <a:r>
              <a:rPr lang="en-GB" sz="1088" spc="-371">
                <a:latin typeface="Verdana"/>
                <a:cs typeface="Verdana"/>
              </a:rPr>
              <a:t> </a:t>
            </a:r>
            <a:r>
              <a:rPr lang="en-GB" sz="1088" spc="-5">
                <a:latin typeface="Verdana"/>
                <a:cs typeface="Verdana"/>
              </a:rPr>
              <a:t>simple…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are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learning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the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23">
                <a:latin typeface="Verdana"/>
                <a:cs typeface="Verdana"/>
              </a:rPr>
              <a:t>planned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curriculum</a:t>
            </a:r>
            <a:r>
              <a:rPr lang="en-GB" sz="1088" spc="-54">
                <a:latin typeface="Verdana"/>
                <a:cs typeface="Verdana"/>
              </a:rPr>
              <a:t> </a:t>
            </a:r>
            <a:r>
              <a:rPr lang="en-GB" sz="1088" spc="-59">
                <a:latin typeface="Verdana"/>
                <a:cs typeface="Verdana"/>
              </a:rPr>
              <a:t>in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63">
                <a:latin typeface="Verdana"/>
                <a:cs typeface="Verdana"/>
              </a:rPr>
              <a:t>each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of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the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91">
                <a:latin typeface="Verdana"/>
                <a:cs typeface="Verdana"/>
              </a:rPr>
              <a:t>7</a:t>
            </a:r>
            <a:r>
              <a:rPr lang="en-GB" sz="1088" spc="-82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areas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of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learning?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9">
                <a:latin typeface="Verdana"/>
                <a:cs typeface="Verdana"/>
              </a:rPr>
              <a:t>Are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‘best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fitting’</a:t>
            </a:r>
            <a:r>
              <a:rPr lang="en-GB" sz="1088" spc="-82">
                <a:latin typeface="Verdana"/>
                <a:cs typeface="Verdana"/>
              </a:rPr>
              <a:t> </a:t>
            </a:r>
            <a:r>
              <a:rPr lang="en-GB" sz="1088" spc="-50">
                <a:latin typeface="Verdana"/>
                <a:cs typeface="Verdana"/>
              </a:rPr>
              <a:t>within</a:t>
            </a:r>
            <a:r>
              <a:rPr lang="en-GB" sz="1088" spc="-59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the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correct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41">
                <a:latin typeface="Verdana"/>
                <a:cs typeface="Verdana"/>
              </a:rPr>
              <a:t>term’s </a:t>
            </a:r>
            <a:r>
              <a:rPr lang="en-GB" sz="1088" spc="-36">
                <a:latin typeface="Verdana"/>
                <a:cs typeface="Verdana"/>
              </a:rPr>
              <a:t> </a:t>
            </a:r>
            <a:r>
              <a:rPr lang="en-GB" sz="1088" spc="-9">
                <a:latin typeface="Verdana"/>
                <a:cs typeface="Verdana"/>
              </a:rPr>
              <a:t>content,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54">
                <a:latin typeface="Verdana"/>
                <a:cs typeface="Verdana"/>
              </a:rPr>
              <a:t>in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relation</a:t>
            </a:r>
            <a:r>
              <a:rPr lang="en-GB" sz="1088" spc="-63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to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what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63">
                <a:latin typeface="Verdana"/>
                <a:cs typeface="Verdana"/>
              </a:rPr>
              <a:t>can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59">
                <a:latin typeface="Verdana"/>
                <a:cs typeface="Verdana"/>
              </a:rPr>
              <a:t>do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41">
                <a:latin typeface="Verdana"/>
                <a:cs typeface="Verdana"/>
              </a:rPr>
              <a:t>and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-9">
                <a:latin typeface="Verdana"/>
                <a:cs typeface="Verdana"/>
              </a:rPr>
              <a:t>remember?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27">
                <a:latin typeface="Verdana"/>
                <a:cs typeface="Verdana"/>
              </a:rPr>
              <a:t>And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-63">
                <a:latin typeface="Verdana"/>
                <a:cs typeface="Verdana"/>
              </a:rPr>
              <a:t>if</a:t>
            </a:r>
            <a:r>
              <a:rPr lang="en-GB" sz="1088" spc="-82">
                <a:latin typeface="Verdana"/>
                <a:cs typeface="Verdana"/>
              </a:rPr>
              <a:t> </a:t>
            </a:r>
            <a:r>
              <a:rPr lang="en-GB" sz="1088" spc="-41">
                <a:latin typeface="Verdana"/>
                <a:cs typeface="Verdana"/>
              </a:rPr>
              <a:t>not,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18">
                <a:latin typeface="Verdana"/>
                <a:cs typeface="Verdana"/>
              </a:rPr>
              <a:t>at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what</a:t>
            </a:r>
            <a:r>
              <a:rPr lang="en-GB" sz="1088" spc="-100">
                <a:latin typeface="Verdana"/>
                <a:cs typeface="Verdana"/>
              </a:rPr>
              <a:t> </a:t>
            </a:r>
            <a:r>
              <a:rPr lang="en-GB" sz="1088" spc="-9">
                <a:latin typeface="Verdana"/>
                <a:cs typeface="Verdana"/>
              </a:rPr>
              <a:t>point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are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18">
                <a:latin typeface="Verdana"/>
                <a:cs typeface="Verdana"/>
              </a:rPr>
              <a:t>up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to</a:t>
            </a:r>
            <a:r>
              <a:rPr lang="en-GB" sz="1088" spc="-68">
                <a:latin typeface="Verdana"/>
                <a:cs typeface="Verdana"/>
              </a:rPr>
              <a:t> </a:t>
            </a:r>
            <a:r>
              <a:rPr lang="en-GB" sz="1088" spc="41">
                <a:latin typeface="Verdana"/>
                <a:cs typeface="Verdana"/>
              </a:rPr>
              <a:t>and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what</a:t>
            </a:r>
            <a:r>
              <a:rPr lang="en-GB" sz="1088" spc="-100">
                <a:latin typeface="Verdana"/>
                <a:cs typeface="Verdana"/>
              </a:rPr>
              <a:t> </a:t>
            </a:r>
            <a:r>
              <a:rPr lang="en-GB" sz="1088" spc="59">
                <a:latin typeface="Verdana"/>
                <a:cs typeface="Verdana"/>
              </a:rPr>
              <a:t>do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-27">
                <a:latin typeface="Verdana"/>
                <a:cs typeface="Verdana"/>
              </a:rPr>
              <a:t>they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36">
                <a:latin typeface="Verdana"/>
                <a:cs typeface="Verdana"/>
              </a:rPr>
              <a:t>need</a:t>
            </a:r>
            <a:r>
              <a:rPr lang="en-GB" sz="1088" spc="-63">
                <a:latin typeface="Verdana"/>
                <a:cs typeface="Verdana"/>
              </a:rPr>
              <a:t> </a:t>
            </a:r>
            <a:r>
              <a:rPr lang="en-GB" sz="1088" spc="-14">
                <a:latin typeface="Verdana"/>
                <a:cs typeface="Verdana"/>
              </a:rPr>
              <a:t>to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learn </a:t>
            </a:r>
            <a:r>
              <a:rPr lang="en-GB" sz="1088" spc="-14">
                <a:latin typeface="Verdana"/>
                <a:cs typeface="Verdana"/>
              </a:rPr>
              <a:t> </a:t>
            </a:r>
            <a:r>
              <a:rPr lang="en-GB" sz="1088" spc="-23">
                <a:latin typeface="Verdana"/>
                <a:cs typeface="Verdana"/>
              </a:rPr>
              <a:t>next?</a:t>
            </a:r>
            <a:endParaRPr lang="en-GB" sz="1088">
              <a:latin typeface="Verdana"/>
              <a:cs typeface="Verdana"/>
            </a:endParaRPr>
          </a:p>
          <a:p>
            <a:pPr>
              <a:spcBef>
                <a:spcPts val="41"/>
              </a:spcBef>
            </a:pPr>
            <a:endParaRPr lang="en-GB" sz="907">
              <a:latin typeface="Verdana"/>
              <a:cs typeface="Verdana"/>
            </a:endParaRPr>
          </a:p>
          <a:p>
            <a:pPr marL="11516"/>
            <a:r>
              <a:rPr lang="en-GB" sz="1088" spc="59">
                <a:latin typeface="Verdana"/>
                <a:cs typeface="Verdana"/>
              </a:rPr>
              <a:t>A</a:t>
            </a:r>
            <a:r>
              <a:rPr lang="en-GB" sz="1088" spc="-82">
                <a:latin typeface="Verdana"/>
                <a:cs typeface="Verdana"/>
              </a:rPr>
              <a:t> </a:t>
            </a:r>
            <a:r>
              <a:rPr lang="en-GB" sz="1088">
                <a:latin typeface="Verdana"/>
                <a:cs typeface="Verdana"/>
              </a:rPr>
              <a:t>child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14">
                <a:latin typeface="Verdana"/>
                <a:cs typeface="Verdana"/>
              </a:rPr>
              <a:t>who</a:t>
            </a:r>
            <a:r>
              <a:rPr lang="en-GB" sz="1088" spc="-91">
                <a:latin typeface="Verdana"/>
                <a:cs typeface="Verdana"/>
              </a:rPr>
              <a:t> </a:t>
            </a:r>
            <a:r>
              <a:rPr lang="en-GB" sz="1088" spc="-113">
                <a:latin typeface="Verdana"/>
                <a:cs typeface="Verdana"/>
              </a:rPr>
              <a:t>is</a:t>
            </a:r>
            <a:r>
              <a:rPr lang="en-GB" sz="1088" spc="-95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learning</a:t>
            </a:r>
            <a:r>
              <a:rPr lang="en-GB" sz="1088" spc="-73">
                <a:latin typeface="Verdana"/>
                <a:cs typeface="Verdana"/>
              </a:rPr>
              <a:t> </a:t>
            </a:r>
            <a:r>
              <a:rPr lang="en-GB" sz="1088" spc="-18">
                <a:latin typeface="Verdana"/>
                <a:cs typeface="Verdana"/>
              </a:rPr>
              <a:t>the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23">
                <a:latin typeface="Verdana"/>
                <a:cs typeface="Verdana"/>
              </a:rPr>
              <a:t>planned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curriculum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-32">
                <a:latin typeface="Verdana"/>
                <a:cs typeface="Verdana"/>
              </a:rPr>
              <a:t>as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27">
                <a:latin typeface="Verdana"/>
                <a:cs typeface="Verdana"/>
              </a:rPr>
              <a:t>expected</a:t>
            </a:r>
            <a:r>
              <a:rPr lang="en-GB" sz="1088" spc="-77">
                <a:latin typeface="Verdana"/>
                <a:cs typeface="Verdana"/>
              </a:rPr>
              <a:t> </a:t>
            </a:r>
            <a:r>
              <a:rPr lang="en-GB" sz="1088" spc="5">
                <a:latin typeface="Verdana"/>
                <a:cs typeface="Verdana"/>
              </a:rPr>
              <a:t>would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59">
                <a:latin typeface="Verdana"/>
                <a:cs typeface="Verdana"/>
              </a:rPr>
              <a:t>simply</a:t>
            </a:r>
            <a:r>
              <a:rPr lang="en-GB" sz="1088" spc="-86">
                <a:latin typeface="Verdana"/>
                <a:cs typeface="Verdana"/>
              </a:rPr>
              <a:t> </a:t>
            </a:r>
            <a:r>
              <a:rPr lang="en-GB" sz="1088" spc="-41">
                <a:latin typeface="Verdana"/>
                <a:cs typeface="Verdana"/>
              </a:rPr>
              <a:t>follow:</a:t>
            </a:r>
            <a:endParaRPr lang="en-GB" sz="1088" dirty="0">
              <a:latin typeface="Verdana"/>
              <a:cs typeface="Verdan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/>
          </p:nvPr>
        </p:nvGraphicFramePr>
        <p:xfrm>
          <a:off x="1662196" y="2985620"/>
          <a:ext cx="8861849" cy="2181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3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4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412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One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N1=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462915" marR="456565" algn="ctr">
                        <a:lnSpc>
                          <a:spcPct val="102099"/>
                        </a:lnSpc>
                      </a:pPr>
                      <a:r>
                        <a:rPr sz="1100" spc="6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child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who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has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kept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90" dirty="0">
                          <a:latin typeface="Verdana"/>
                          <a:cs typeface="Verdana"/>
                        </a:rPr>
                        <a:t>pace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planned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curriculum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by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end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Nursery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2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year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, 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would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best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fit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within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20" dirty="0">
                          <a:latin typeface="Verdana"/>
                          <a:cs typeface="Verdana"/>
                        </a:rPr>
                        <a:t>3-4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Years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Development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Matters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statements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65" dirty="0">
                          <a:latin typeface="Verdana"/>
                          <a:cs typeface="Verdana"/>
                        </a:rPr>
                        <a:t>–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used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support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-4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formulation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this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document.</a:t>
                      </a:r>
                      <a:r>
                        <a:rPr lang="en-GB" sz="1100" spc="5" dirty="0">
                          <a:latin typeface="Verdana"/>
                          <a:cs typeface="Verdana"/>
                        </a:rPr>
                        <a:t>0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4031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139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Sum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One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N1+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139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Chri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N2-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139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spc="-10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N2=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412">
                <a:tc>
                  <a:txBody>
                    <a:bodyPr/>
                    <a:lstStyle/>
                    <a:p>
                      <a:pPr marL="68580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spc="-10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nd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Year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N2+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9214">
                <a:tc gridSpan="3">
                  <a:txBody>
                    <a:bodyPr/>
                    <a:lstStyle/>
                    <a:p>
                      <a:pPr marL="68580" marR="132715">
                        <a:lnSpc>
                          <a:spcPct val="102200"/>
                        </a:lnSpc>
                        <a:spcBef>
                          <a:spcPts val="25"/>
                        </a:spcBef>
                      </a:pPr>
                      <a:r>
                        <a:rPr sz="1100" spc="-70" dirty="0">
                          <a:latin typeface="Verdana"/>
                          <a:cs typeface="Verdana"/>
                        </a:rPr>
                        <a:t>Using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this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methodology, </a:t>
                      </a:r>
                      <a:r>
                        <a:rPr sz="1100" spc="9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child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who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enters 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nursery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with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typical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levels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knowledge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and </a:t>
                      </a:r>
                      <a:r>
                        <a:rPr sz="1100" spc="-110" dirty="0">
                          <a:latin typeface="Verdana"/>
                          <a:cs typeface="Verdana"/>
                        </a:rPr>
                        <a:t>skill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expected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for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their </a:t>
                      </a:r>
                      <a:r>
                        <a:rPr sz="1100" spc="70" dirty="0">
                          <a:latin typeface="Verdana"/>
                          <a:cs typeface="Verdana"/>
                        </a:rPr>
                        <a:t>age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would </a:t>
                      </a:r>
                      <a:r>
                        <a:rPr sz="1100" spc="60" dirty="0">
                          <a:latin typeface="Verdana"/>
                          <a:cs typeface="Verdana"/>
                        </a:rPr>
                        <a:t>be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baselined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signifying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they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are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best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fitting within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content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them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prior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starting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setting. 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E.g. </a:t>
                      </a:r>
                      <a:r>
                        <a:rPr sz="1100" spc="9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‘typical’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child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joining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an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N2 </a:t>
                      </a:r>
                      <a:r>
                        <a:rPr sz="1100" spc="-409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class 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September,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would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be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baselined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as 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N1+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(on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track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at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35" dirty="0">
                          <a:latin typeface="Verdana"/>
                          <a:cs typeface="Verdana"/>
                        </a:rPr>
                        <a:t>end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previous 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term).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Children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who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are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not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displaying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age </a:t>
                      </a:r>
                      <a:r>
                        <a:rPr sz="11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appropriate </a:t>
                      </a:r>
                      <a:r>
                        <a:rPr sz="1100" spc="-114" dirty="0">
                          <a:latin typeface="Verdana"/>
                          <a:cs typeface="Verdana"/>
                        </a:rPr>
                        <a:t>skills </a:t>
                      </a:r>
                      <a:r>
                        <a:rPr sz="1100" spc="70" dirty="0">
                          <a:latin typeface="Verdana"/>
                          <a:cs typeface="Verdana"/>
                        </a:rPr>
                        <a:t>can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be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assessed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at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any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point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on </a:t>
                      </a:r>
                      <a:r>
                        <a:rPr sz="1100" spc="-2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scale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below. 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essence, </a:t>
                      </a:r>
                      <a:r>
                        <a:rPr sz="1100" spc="65" dirty="0">
                          <a:latin typeface="Verdana"/>
                          <a:cs typeface="Verdana"/>
                        </a:rPr>
                        <a:t>each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‘grade’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represents </a:t>
                      </a:r>
                      <a:r>
                        <a:rPr sz="1100" spc="9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term’s worth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curriculum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content.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OFSTED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GB" sz="1100" spc="-165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expectation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25" dirty="0">
                          <a:latin typeface="Verdana"/>
                          <a:cs typeface="Verdana"/>
                        </a:rPr>
                        <a:t>is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5" dirty="0">
                          <a:latin typeface="Verdana"/>
                          <a:cs typeface="Verdana"/>
                        </a:rPr>
                        <a:t>that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most</a:t>
                      </a:r>
                      <a:r>
                        <a:rPr sz="11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children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who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enter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below,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but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not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0" dirty="0">
                          <a:latin typeface="Verdana"/>
                          <a:cs typeface="Verdana"/>
                        </a:rPr>
                        <a:t>significantly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below,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5" dirty="0">
                          <a:latin typeface="Verdana"/>
                          <a:cs typeface="Verdana"/>
                        </a:rPr>
                        <a:t>should </a:t>
                      </a:r>
                      <a:r>
                        <a:rPr sz="1100" spc="-4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5" dirty="0">
                          <a:latin typeface="Verdana"/>
                          <a:cs typeface="Verdana"/>
                        </a:rPr>
                        <a:t>catch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up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0" dirty="0">
                          <a:latin typeface="Verdana"/>
                          <a:cs typeface="Verdana"/>
                        </a:rPr>
                        <a:t>with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60" dirty="0">
                          <a:latin typeface="Verdana"/>
                          <a:cs typeface="Verdana"/>
                        </a:rPr>
                        <a:t>good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teaching.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8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1247607" y="1"/>
            <a:ext cx="0" cy="352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549">
              <a:lnSpc>
                <a:spcPts val="1279"/>
              </a:lnSpc>
            </a:pPr>
            <a:fld id="{81D60167-4931-47E6-BA6A-407CBD079E47}" type="slidenum">
              <a:rPr lang="en-GB" smtClean="0"/>
              <a:pPr marL="34549">
                <a:lnSpc>
                  <a:spcPts val="1279"/>
                </a:lnSpc>
              </a:pPr>
              <a:t>4</a:t>
            </a:fld>
            <a:endParaRPr lang="en-GB" dirty="0"/>
          </a:p>
        </p:txBody>
      </p:sp>
      <p:pic>
        <p:nvPicPr>
          <p:cNvPr id="7" name="Picture 6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2A51B988-70D1-9115-72BC-68FD83BE1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323" y="357467"/>
            <a:ext cx="1061495" cy="8467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2233" y="712864"/>
            <a:ext cx="8944767" cy="1015686"/>
          </a:xfrm>
          <a:prstGeom prst="rect">
            <a:avLst/>
          </a:prstGeom>
        </p:spPr>
        <p:txBody>
          <a:bodyPr vert="horz" wrap="square" lIns="0" tIns="11516" rIns="0" bIns="0" rtlCol="0">
            <a:spAutoFit/>
          </a:bodyPr>
          <a:lstStyle/>
          <a:p>
            <a:pPr marL="11516" algn="just">
              <a:spcBef>
                <a:spcPts val="91"/>
              </a:spcBef>
            </a:pPr>
            <a:r>
              <a:rPr sz="1270" b="1" spc="-5" dirty="0">
                <a:latin typeface="Gothic Uralic"/>
                <a:cs typeface="Gothic Uralic"/>
              </a:rPr>
              <a:t>Reception Tracking</a:t>
            </a:r>
            <a:r>
              <a:rPr sz="1270" b="1" dirty="0">
                <a:latin typeface="Gothic Uralic"/>
                <a:cs typeface="Gothic Uralic"/>
              </a:rPr>
              <a:t> </a:t>
            </a:r>
            <a:r>
              <a:rPr sz="1270" b="1" spc="-5" dirty="0">
                <a:latin typeface="Gothic Uralic"/>
                <a:cs typeface="Gothic Uralic"/>
              </a:rPr>
              <a:t>Support</a:t>
            </a:r>
            <a:endParaRPr sz="1270" dirty="0">
              <a:latin typeface="Gothic Uralic"/>
              <a:cs typeface="Gothic Uralic"/>
            </a:endParaRPr>
          </a:p>
          <a:p>
            <a:pPr marL="11516" marR="4607" algn="just">
              <a:lnSpc>
                <a:spcPts val="1342"/>
              </a:lnSpc>
              <a:spcBef>
                <a:spcPts val="45"/>
              </a:spcBef>
            </a:pPr>
            <a:r>
              <a:rPr sz="1088" spc="-5" dirty="0">
                <a:latin typeface="URW Gothic"/>
                <a:cs typeface="URW Gothic"/>
              </a:rPr>
              <a:t>Our curriculum is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progression </a:t>
            </a:r>
            <a:r>
              <a:rPr sz="1088" dirty="0">
                <a:latin typeface="URW Gothic"/>
                <a:cs typeface="URW Gothic"/>
              </a:rPr>
              <a:t>model. </a:t>
            </a:r>
            <a:r>
              <a:rPr sz="1088" spc="5" dirty="0">
                <a:latin typeface="URW Gothic"/>
                <a:cs typeface="URW Gothic"/>
              </a:rPr>
              <a:t>If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curriculum </a:t>
            </a:r>
            <a:r>
              <a:rPr sz="1088" dirty="0">
                <a:latin typeface="URW Gothic"/>
                <a:cs typeface="URW Gothic"/>
              </a:rPr>
              <a:t>is </a:t>
            </a:r>
            <a:r>
              <a:rPr sz="1088" spc="-5" dirty="0">
                <a:latin typeface="URW Gothic"/>
                <a:cs typeface="URW Gothic"/>
              </a:rPr>
              <a:t>well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and progressive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and children learn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curriculum,  then they are </a:t>
            </a:r>
            <a:r>
              <a:rPr sz="1088" dirty="0">
                <a:latin typeface="URW Gothic"/>
                <a:cs typeface="URW Gothic"/>
              </a:rPr>
              <a:t>making </a:t>
            </a:r>
            <a:r>
              <a:rPr sz="1088" spc="-5" dirty="0">
                <a:latin typeface="URW Gothic"/>
                <a:cs typeface="URW Gothic"/>
              </a:rPr>
              <a:t>progress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they </a:t>
            </a:r>
            <a:r>
              <a:rPr sz="1088" dirty="0">
                <a:latin typeface="URW Gothic"/>
                <a:cs typeface="URW Gothic"/>
              </a:rPr>
              <a:t>know </a:t>
            </a:r>
            <a:r>
              <a:rPr sz="1088" spc="-5" dirty="0">
                <a:latin typeface="URW Gothic"/>
                <a:cs typeface="URW Gothic"/>
              </a:rPr>
              <a:t>and remember </a:t>
            </a:r>
            <a:r>
              <a:rPr sz="1088" dirty="0">
                <a:latin typeface="URW Gothic"/>
                <a:cs typeface="URW Gothic"/>
              </a:rPr>
              <a:t>more. As </a:t>
            </a:r>
            <a:r>
              <a:rPr sz="1088" spc="-5" dirty="0">
                <a:latin typeface="URW Gothic"/>
                <a:cs typeface="URW Gothic"/>
              </a:rPr>
              <a:t>such, our tracking for </a:t>
            </a:r>
            <a:r>
              <a:rPr sz="1088" dirty="0">
                <a:latin typeface="URW Gothic"/>
                <a:cs typeface="URW Gothic"/>
              </a:rPr>
              <a:t>children </a:t>
            </a:r>
            <a:r>
              <a:rPr sz="1088" spc="-9" dirty="0">
                <a:latin typeface="URW Gothic"/>
                <a:cs typeface="URW Gothic"/>
              </a:rPr>
              <a:t>across </a:t>
            </a:r>
            <a:r>
              <a:rPr sz="1088" dirty="0">
                <a:latin typeface="URW Gothic"/>
                <a:cs typeface="URW Gothic"/>
              </a:rPr>
              <a:t>is early </a:t>
            </a:r>
            <a:r>
              <a:rPr sz="1088" spc="-5" dirty="0">
                <a:latin typeface="URW Gothic"/>
                <a:cs typeface="URW Gothic"/>
              </a:rPr>
              <a:t>years is simple… are  they </a:t>
            </a:r>
            <a:r>
              <a:rPr sz="1088" dirty="0">
                <a:latin typeface="URW Gothic"/>
                <a:cs typeface="URW Gothic"/>
              </a:rPr>
              <a:t>learning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curriculum? And </a:t>
            </a:r>
            <a:r>
              <a:rPr sz="1088" dirty="0">
                <a:latin typeface="URW Gothic"/>
                <a:cs typeface="URW Gothic"/>
              </a:rPr>
              <a:t>if </a:t>
            </a:r>
            <a:r>
              <a:rPr sz="1088" spc="-9" dirty="0">
                <a:latin typeface="URW Gothic"/>
                <a:cs typeface="URW Gothic"/>
              </a:rPr>
              <a:t>not, </a:t>
            </a:r>
            <a:r>
              <a:rPr sz="1088" spc="5" dirty="0">
                <a:latin typeface="URW Gothic"/>
                <a:cs typeface="URW Gothic"/>
              </a:rPr>
              <a:t>at </a:t>
            </a:r>
            <a:r>
              <a:rPr sz="1088" dirty="0">
                <a:latin typeface="URW Gothic"/>
                <a:cs typeface="URW Gothic"/>
              </a:rPr>
              <a:t>what point </a:t>
            </a:r>
            <a:r>
              <a:rPr sz="1088" spc="-5" dirty="0">
                <a:latin typeface="URW Gothic"/>
                <a:cs typeface="URW Gothic"/>
              </a:rPr>
              <a:t>are they </a:t>
            </a:r>
            <a:r>
              <a:rPr sz="1088" dirty="0">
                <a:latin typeface="URW Gothic"/>
                <a:cs typeface="URW Gothic"/>
              </a:rPr>
              <a:t>up</a:t>
            </a:r>
            <a:r>
              <a:rPr sz="1088" spc="-18" dirty="0">
                <a:latin typeface="URW Gothic"/>
                <a:cs typeface="URW Gothic"/>
              </a:rPr>
              <a:t> </a:t>
            </a:r>
            <a:r>
              <a:rPr sz="1088" spc="-9" dirty="0">
                <a:latin typeface="URW Gothic"/>
                <a:cs typeface="URW Gothic"/>
              </a:rPr>
              <a:t>to?</a:t>
            </a:r>
            <a:endParaRPr sz="1088" dirty="0">
              <a:latin typeface="URW Gothic"/>
              <a:cs typeface="URW Gothic"/>
            </a:endParaRPr>
          </a:p>
          <a:p>
            <a:pPr marL="11516" algn="just">
              <a:spcBef>
                <a:spcPts val="1075"/>
              </a:spcBef>
            </a:pPr>
            <a:r>
              <a:rPr sz="1088" spc="-5" dirty="0">
                <a:latin typeface="URW Gothic"/>
                <a:cs typeface="URW Gothic"/>
              </a:rPr>
              <a:t>A child </a:t>
            </a:r>
            <a:r>
              <a:rPr sz="1088" dirty="0">
                <a:latin typeface="URW Gothic"/>
                <a:cs typeface="URW Gothic"/>
              </a:rPr>
              <a:t>who is learning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dirty="0">
                <a:latin typeface="URW Gothic"/>
                <a:cs typeface="URW Gothic"/>
              </a:rPr>
              <a:t>planned </a:t>
            </a:r>
            <a:r>
              <a:rPr sz="1088" spc="-5" dirty="0">
                <a:latin typeface="URW Gothic"/>
                <a:cs typeface="URW Gothic"/>
              </a:rPr>
              <a:t>curriculum as expected </a:t>
            </a:r>
            <a:r>
              <a:rPr sz="1088" dirty="0">
                <a:latin typeface="URW Gothic"/>
                <a:cs typeface="URW Gothic"/>
              </a:rPr>
              <a:t>would simply</a:t>
            </a:r>
            <a:r>
              <a:rPr sz="1088" spc="-14" dirty="0">
                <a:latin typeface="URW Gothic"/>
                <a:cs typeface="URW Gothic"/>
              </a:rPr>
              <a:t> </a:t>
            </a:r>
            <a:r>
              <a:rPr sz="1088" spc="-5" dirty="0">
                <a:latin typeface="URW Gothic"/>
                <a:cs typeface="URW Gothic"/>
              </a:rPr>
              <a:t>follow:</a:t>
            </a:r>
            <a:endParaRPr sz="1088" dirty="0">
              <a:latin typeface="URW Gothic"/>
              <a:cs typeface="URW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73750" y="1908724"/>
          <a:ext cx="8894668" cy="528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128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</a:t>
                      </a:r>
                      <a:r>
                        <a:rPr sz="11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Christmas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45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R-</a:t>
                      </a:r>
                      <a:endParaRPr sz="1100">
                        <a:latin typeface="Gothic Uralic"/>
                        <a:cs typeface="Gothic Uralic"/>
                      </a:endParaRPr>
                    </a:p>
                  </a:txBody>
                  <a:tcPr marL="0" marR="0" marT="5182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349625" marR="106680" indent="-3240405">
                        <a:lnSpc>
                          <a:spcPct val="102699"/>
                        </a:lnSpc>
                        <a:spcBef>
                          <a:spcPts val="79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A child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who has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kept pace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with 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planned curriculum by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end of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year ,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would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achieve </a:t>
                      </a:r>
                      <a:r>
                        <a:rPr sz="1100" spc="-10" dirty="0">
                          <a:latin typeface="URW Gothic"/>
                          <a:cs typeface="URW Gothic"/>
                        </a:rPr>
                        <a:t>the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national 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Early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Learning</a:t>
                      </a:r>
                      <a:r>
                        <a:rPr sz="1100" spc="-15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Goals</a:t>
                      </a:r>
                    </a:p>
                  </a:txBody>
                  <a:tcPr marL="0" marR="0" marT="9097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10">
                <a:tc>
                  <a:txBody>
                    <a:bodyPr/>
                    <a:lstStyle/>
                    <a:p>
                      <a:pPr marL="67945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</a:t>
                      </a:r>
                      <a:r>
                        <a:rPr sz="1100" spc="-2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Easter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R=</a:t>
                      </a:r>
                      <a:endParaRPr sz="1100">
                        <a:latin typeface="Gothic Uralic"/>
                        <a:cs typeface="Gothic Uralic"/>
                      </a:endParaRPr>
                    </a:p>
                  </a:txBody>
                  <a:tcPr marL="0" marR="0" marT="6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854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  <a:spcBef>
                          <a:spcPts val="50"/>
                        </a:spcBef>
                      </a:pPr>
                      <a:r>
                        <a:rPr sz="1100" spc="-5" dirty="0">
                          <a:latin typeface="URW Gothic"/>
                          <a:cs typeface="URW Gothic"/>
                        </a:rPr>
                        <a:t>By </a:t>
                      </a:r>
                      <a:r>
                        <a:rPr sz="1100" dirty="0">
                          <a:latin typeface="URW Gothic"/>
                          <a:cs typeface="URW Gothic"/>
                        </a:rPr>
                        <a:t>End Of</a:t>
                      </a:r>
                      <a:r>
                        <a:rPr sz="1100" spc="-50" dirty="0">
                          <a:latin typeface="URW Gothic"/>
                          <a:cs typeface="URW Gothic"/>
                        </a:rPr>
                        <a:t> </a:t>
                      </a:r>
                      <a:r>
                        <a:rPr sz="1100" spc="-5" dirty="0">
                          <a:latin typeface="URW Gothic"/>
                          <a:cs typeface="URW Gothic"/>
                        </a:rPr>
                        <a:t>Year</a:t>
                      </a:r>
                      <a:endParaRPr sz="1100">
                        <a:latin typeface="URW Gothic"/>
                        <a:cs typeface="URW Gothic"/>
                      </a:endParaRPr>
                    </a:p>
                  </a:txBody>
                  <a:tcPr marL="0" marR="0" marT="575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Bef>
                          <a:spcPts val="50"/>
                        </a:spcBef>
                      </a:pPr>
                      <a:r>
                        <a:rPr sz="1100" b="1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R+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5758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62234" y="2600973"/>
            <a:ext cx="8863576" cy="1021811"/>
          </a:xfrm>
          <a:prstGeom prst="rect">
            <a:avLst/>
          </a:prstGeom>
        </p:spPr>
        <p:txBody>
          <a:bodyPr vert="horz" wrap="square" lIns="0" tIns="7486" rIns="0" bIns="0" rtlCol="0">
            <a:spAutoFit/>
          </a:bodyPr>
          <a:lstStyle/>
          <a:p>
            <a:pPr marL="11516" marR="2811143">
              <a:lnSpc>
                <a:spcPct val="102200"/>
              </a:lnSpc>
              <a:spcBef>
                <a:spcPts val="59"/>
              </a:spcBef>
            </a:pPr>
            <a:r>
              <a:rPr sz="1088" spc="-5" dirty="0">
                <a:latin typeface="URW Gothic"/>
                <a:cs typeface="URW Gothic"/>
              </a:rPr>
              <a:t>Using </a:t>
            </a:r>
            <a:r>
              <a:rPr sz="1088" spc="-9" dirty="0">
                <a:latin typeface="URW Gothic"/>
                <a:cs typeface="URW Gothic"/>
              </a:rPr>
              <a:t>this </a:t>
            </a:r>
            <a:r>
              <a:rPr sz="1088" spc="-5" dirty="0">
                <a:latin typeface="URW Gothic"/>
                <a:cs typeface="URW Gothic"/>
              </a:rPr>
              <a:t>methodology, </a:t>
            </a:r>
            <a:r>
              <a:rPr sz="1088" dirty="0">
                <a:latin typeface="URW Gothic"/>
                <a:cs typeface="URW Gothic"/>
              </a:rPr>
              <a:t>a child who </a:t>
            </a:r>
            <a:r>
              <a:rPr sz="1088" spc="-5" dirty="0">
                <a:latin typeface="URW Gothic"/>
                <a:cs typeface="URW Gothic"/>
              </a:rPr>
              <a:t>enters reception with </a:t>
            </a:r>
            <a:r>
              <a:rPr sz="1088" spc="-9" dirty="0">
                <a:latin typeface="URW Gothic"/>
                <a:cs typeface="URW Gothic"/>
              </a:rPr>
              <a:t>typical </a:t>
            </a:r>
            <a:r>
              <a:rPr sz="1088" dirty="0">
                <a:latin typeface="URW Gothic"/>
                <a:cs typeface="URW Gothic"/>
              </a:rPr>
              <a:t>levels </a:t>
            </a:r>
            <a:r>
              <a:rPr sz="1088" spc="-9" dirty="0">
                <a:latin typeface="URW Gothic"/>
                <a:cs typeface="URW Gothic"/>
              </a:rPr>
              <a:t>of </a:t>
            </a:r>
            <a:r>
              <a:rPr sz="1088" spc="-5" dirty="0">
                <a:latin typeface="URW Gothic"/>
                <a:cs typeface="URW Gothic"/>
              </a:rPr>
              <a:t>knowledge and  skill expected for their age would be baselined as N2+ (meeting </a:t>
            </a:r>
            <a:r>
              <a:rPr sz="1088" spc="-9" dirty="0">
                <a:latin typeface="URW Gothic"/>
                <a:cs typeface="URW Gothic"/>
              </a:rPr>
              <a:t>the </a:t>
            </a:r>
            <a:r>
              <a:rPr sz="1088" spc="-5" dirty="0">
                <a:latin typeface="URW Gothic"/>
                <a:cs typeface="URW Gothic"/>
              </a:rPr>
              <a:t>demands </a:t>
            </a:r>
            <a:r>
              <a:rPr sz="1088" spc="-9" dirty="0">
                <a:latin typeface="URW Gothic"/>
                <a:cs typeface="URW Gothic"/>
              </a:rPr>
              <a:t>of the </a:t>
            </a:r>
            <a:r>
              <a:rPr sz="1088" dirty="0">
                <a:latin typeface="URW Gothic"/>
                <a:cs typeface="URW Gothic"/>
              </a:rPr>
              <a:t>N2  </a:t>
            </a:r>
            <a:r>
              <a:rPr sz="1088" spc="-5" dirty="0">
                <a:latin typeface="URW Gothic"/>
                <a:cs typeface="URW Gothic"/>
              </a:rPr>
              <a:t>curriculum). </a:t>
            </a:r>
            <a:r>
              <a:rPr sz="1088" dirty="0">
                <a:latin typeface="URW Gothic"/>
                <a:cs typeface="URW Gothic"/>
              </a:rPr>
              <a:t>Children who </a:t>
            </a:r>
            <a:r>
              <a:rPr sz="1088" spc="-5" dirty="0">
                <a:latin typeface="URW Gothic"/>
                <a:cs typeface="URW Gothic"/>
              </a:rPr>
              <a:t>are not displaying age appropriate skills can be </a:t>
            </a:r>
            <a:r>
              <a:rPr sz="1088" dirty="0">
                <a:latin typeface="URW Gothic"/>
                <a:cs typeface="URW Gothic"/>
              </a:rPr>
              <a:t>assessed </a:t>
            </a:r>
            <a:r>
              <a:rPr sz="1088" spc="5" dirty="0">
                <a:latin typeface="URW Gothic"/>
                <a:cs typeface="URW Gothic"/>
              </a:rPr>
              <a:t>at </a:t>
            </a:r>
            <a:r>
              <a:rPr sz="1088" dirty="0">
                <a:latin typeface="URW Gothic"/>
                <a:cs typeface="URW Gothic"/>
              </a:rPr>
              <a:t>any  </a:t>
            </a:r>
            <a:r>
              <a:rPr sz="1088" spc="-5" dirty="0">
                <a:latin typeface="URW Gothic"/>
                <a:cs typeface="URW Gothic"/>
              </a:rPr>
              <a:t>point </a:t>
            </a:r>
            <a:r>
              <a:rPr sz="1088" spc="-9" dirty="0">
                <a:latin typeface="URW Gothic"/>
                <a:cs typeface="URW Gothic"/>
              </a:rPr>
              <a:t>on the </a:t>
            </a:r>
            <a:r>
              <a:rPr sz="1088" dirty="0">
                <a:latin typeface="URW Gothic"/>
                <a:cs typeface="URW Gothic"/>
              </a:rPr>
              <a:t>scale </a:t>
            </a:r>
            <a:r>
              <a:rPr sz="1088" spc="-9" dirty="0">
                <a:latin typeface="URW Gothic"/>
                <a:cs typeface="URW Gothic"/>
              </a:rPr>
              <a:t>opposite. </a:t>
            </a:r>
            <a:r>
              <a:rPr sz="1088" spc="14" dirty="0">
                <a:latin typeface="URW Gothic"/>
                <a:cs typeface="URW Gothic"/>
              </a:rPr>
              <a:t>In </a:t>
            </a:r>
            <a:r>
              <a:rPr sz="1088" spc="-5" dirty="0">
                <a:latin typeface="URW Gothic"/>
                <a:cs typeface="URW Gothic"/>
              </a:rPr>
              <a:t>essence, </a:t>
            </a:r>
            <a:r>
              <a:rPr sz="1088" dirty="0">
                <a:latin typeface="URW Gothic"/>
                <a:cs typeface="URW Gothic"/>
              </a:rPr>
              <a:t>each </a:t>
            </a:r>
            <a:r>
              <a:rPr sz="1088" spc="-5" dirty="0">
                <a:latin typeface="URW Gothic"/>
                <a:cs typeface="URW Gothic"/>
              </a:rPr>
              <a:t>‘grade’ represents </a:t>
            </a:r>
            <a:r>
              <a:rPr sz="1088" dirty="0">
                <a:latin typeface="URW Gothic"/>
                <a:cs typeface="URW Gothic"/>
              </a:rPr>
              <a:t>a </a:t>
            </a:r>
            <a:r>
              <a:rPr sz="1088" spc="-5" dirty="0">
                <a:latin typeface="URW Gothic"/>
                <a:cs typeface="URW Gothic"/>
              </a:rPr>
              <a:t>term’s </a:t>
            </a:r>
            <a:r>
              <a:rPr sz="1088" spc="-9" dirty="0">
                <a:latin typeface="URW Gothic"/>
                <a:cs typeface="URW Gothic"/>
              </a:rPr>
              <a:t>worth </a:t>
            </a:r>
            <a:r>
              <a:rPr sz="1088" dirty="0">
                <a:latin typeface="URW Gothic"/>
                <a:cs typeface="URW Gothic"/>
              </a:rPr>
              <a:t>of  </a:t>
            </a:r>
            <a:r>
              <a:rPr sz="1088" spc="-5" dirty="0">
                <a:latin typeface="URW Gothic"/>
                <a:cs typeface="URW Gothic"/>
              </a:rPr>
              <a:t>curriculum content. The OFSTED </a:t>
            </a:r>
            <a:r>
              <a:rPr sz="1088" dirty="0">
                <a:latin typeface="URW Gothic"/>
                <a:cs typeface="URW Gothic"/>
              </a:rPr>
              <a:t>– </a:t>
            </a:r>
            <a:r>
              <a:rPr sz="1088" spc="-5" dirty="0">
                <a:latin typeface="URW Gothic"/>
                <a:cs typeface="URW Gothic"/>
              </a:rPr>
              <a:t>and </a:t>
            </a:r>
            <a:r>
              <a:rPr lang="en-GB" sz="1088" spc="-5" dirty="0">
                <a:latin typeface="URW Gothic"/>
                <a:cs typeface="URW Gothic"/>
              </a:rPr>
              <a:t>school</a:t>
            </a:r>
            <a:r>
              <a:rPr sz="1088" spc="-5" dirty="0">
                <a:latin typeface="URW Gothic"/>
                <a:cs typeface="URW Gothic"/>
              </a:rPr>
              <a:t> </a:t>
            </a:r>
            <a:r>
              <a:rPr sz="1088" dirty="0">
                <a:latin typeface="URW Gothic"/>
                <a:cs typeface="URW Gothic"/>
              </a:rPr>
              <a:t>- </a:t>
            </a:r>
            <a:r>
              <a:rPr sz="1088" spc="-5" dirty="0">
                <a:latin typeface="URW Gothic"/>
                <a:cs typeface="URW Gothic"/>
              </a:rPr>
              <a:t>expectation </a:t>
            </a:r>
            <a:r>
              <a:rPr sz="1088" dirty="0">
                <a:latin typeface="URW Gothic"/>
                <a:cs typeface="URW Gothic"/>
              </a:rPr>
              <a:t>is </a:t>
            </a:r>
            <a:r>
              <a:rPr sz="1088" spc="-9" dirty="0">
                <a:latin typeface="URW Gothic"/>
                <a:cs typeface="URW Gothic"/>
              </a:rPr>
              <a:t>that </a:t>
            </a:r>
            <a:r>
              <a:rPr sz="1088" dirty="0">
                <a:latin typeface="URW Gothic"/>
                <a:cs typeface="URW Gothic"/>
              </a:rPr>
              <a:t>most children who </a:t>
            </a:r>
            <a:r>
              <a:rPr sz="1088" spc="-5" dirty="0">
                <a:latin typeface="URW Gothic"/>
                <a:cs typeface="URW Gothic"/>
              </a:rPr>
              <a:t>enter  below, but </a:t>
            </a:r>
            <a:r>
              <a:rPr sz="1088" dirty="0">
                <a:latin typeface="URW Gothic"/>
                <a:cs typeface="URW Gothic"/>
              </a:rPr>
              <a:t>not </a:t>
            </a:r>
            <a:r>
              <a:rPr sz="1088" spc="-5" dirty="0">
                <a:latin typeface="URW Gothic"/>
                <a:cs typeface="URW Gothic"/>
              </a:rPr>
              <a:t>significantly below, should catch </a:t>
            </a:r>
            <a:r>
              <a:rPr sz="1088" dirty="0">
                <a:latin typeface="URW Gothic"/>
                <a:cs typeface="URW Gothic"/>
              </a:rPr>
              <a:t>up </a:t>
            </a:r>
            <a:r>
              <a:rPr sz="1088" spc="-5" dirty="0">
                <a:latin typeface="URW Gothic"/>
                <a:cs typeface="URW Gothic"/>
              </a:rPr>
              <a:t>with good</a:t>
            </a:r>
            <a:r>
              <a:rPr sz="1088" spc="-18" dirty="0">
                <a:latin typeface="URW Gothic"/>
                <a:cs typeface="URW Gothic"/>
              </a:rPr>
              <a:t> </a:t>
            </a:r>
            <a:r>
              <a:rPr sz="1088" spc="-5" dirty="0">
                <a:latin typeface="URW Gothic"/>
                <a:cs typeface="URW Gothic"/>
              </a:rPr>
              <a:t>teaching.</a:t>
            </a:r>
            <a:endParaRPr sz="1088" dirty="0">
              <a:latin typeface="URW Gothic"/>
              <a:cs typeface="URW Gothic"/>
            </a:endParaRPr>
          </a:p>
          <a:p>
            <a:pPr>
              <a:lnSpc>
                <a:spcPct val="100000"/>
              </a:lnSpc>
            </a:pPr>
            <a:endParaRPr sz="1043" dirty="0">
              <a:latin typeface="URW Gothic"/>
              <a:cs typeface="URW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45605" y="2621587"/>
            <a:ext cx="2729380" cy="26699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247607" y="0"/>
            <a:ext cx="0" cy="566208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34549">
              <a:spcBef>
                <a:spcPts val="95"/>
              </a:spcBef>
            </a:pPr>
            <a:fld id="{81D60167-4931-47E6-BA6A-407CBD079E47}" type="slidenum">
              <a:rPr dirty="0"/>
              <a:pPr marL="34549">
                <a:spcBef>
                  <a:spcPts val="95"/>
                </a:spcBef>
              </a:pPr>
              <a:t>5</a:t>
            </a:fld>
            <a:endParaRPr dirty="0"/>
          </a:p>
        </p:txBody>
      </p:sp>
      <p:pic>
        <p:nvPicPr>
          <p:cNvPr id="8" name="Picture 7" descr="C:\Users\RLWCGRIFFITHS\AppData\Local\Microsoft\Windows\INetCache\Content.MSO\D0413950.tmp">
            <a:extLst>
              <a:ext uri="{FF2B5EF4-FFF2-40B4-BE49-F238E27FC236}">
                <a16:creationId xmlns:a16="http://schemas.microsoft.com/office/drawing/2014/main" id="{12A254F5-BB01-03DA-EF8E-1B0BFAEB8F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421" y="112285"/>
            <a:ext cx="920466" cy="7342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E8A27346-A13C-5554-2868-05E7E262E21D}"/>
              </a:ext>
            </a:extLst>
          </p:cNvPr>
          <p:cNvSpPr/>
          <p:nvPr/>
        </p:nvSpPr>
        <p:spPr>
          <a:xfrm>
            <a:off x="2641088" y="3789906"/>
            <a:ext cx="2833028" cy="20575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1642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Gothic Uralic</vt:lpstr>
      <vt:lpstr>Symbol</vt:lpstr>
      <vt:lpstr>Tahoma</vt:lpstr>
      <vt:lpstr>Times New Roman</vt:lpstr>
      <vt:lpstr>URW Gothic</vt:lpstr>
      <vt:lpstr>Verdana</vt:lpstr>
      <vt:lpstr>Office Theme</vt:lpstr>
      <vt:lpstr>Expressive Arts and Design Early Years Expectations: Nursery</vt:lpstr>
      <vt:lpstr>PowerPoint Presentation</vt:lpstr>
      <vt:lpstr>PowerPoint Presentation</vt:lpstr>
      <vt:lpstr>Assessment and Tracking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Expressive Arts and Design Early Years Expectations: Nursery</dc:title>
  <dc:creator>C, WALKER</dc:creator>
  <cp:lastModifiedBy>C, WALKER</cp:lastModifiedBy>
  <cp:revision>1</cp:revision>
  <dcterms:created xsi:type="dcterms:W3CDTF">2023-01-17T11:35:01Z</dcterms:created>
  <dcterms:modified xsi:type="dcterms:W3CDTF">2023-01-17T11:35:20Z</dcterms:modified>
</cp:coreProperties>
</file>