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95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A4863-62BC-4DDA-8D05-E50F43B8B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A8F80-4A43-4DB8-9488-334D21567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1AE30-D3D3-4CFC-8275-C9E407FF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31228-DEF7-486D-8C2A-5BF599A1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37129-08B3-4E26-A476-5EA092E8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03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81C3A-9A62-41CA-B650-A2C5110C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6FDB7-FC2A-44BD-956F-53CF69BA5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E6C71-66FB-42E5-9E87-F3FF15E03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1BBDF-44C7-454A-B338-C0D2BE19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5AABF-5B0E-4AE1-B2AE-91666BEA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32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728C9-0610-4462-AF45-10931807C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8C655-76EC-44B2-AEFC-479603385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0CDBD-446E-4FF4-AAB3-933E22445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7FEFB-D6F2-4C05-96D4-F7DA91B7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2AA93-5843-4649-B5A9-2420FD042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3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50345-6F34-46F8-918C-EDEAD70F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54A21-8DD2-4743-9700-FDFBB72B6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38588-A5B7-4C9E-BE37-10C84007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9F7A-310A-4BBB-8EE8-720C2DC1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13A79-D045-48DB-ADEF-CA492866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1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CDBA-CEFE-439C-A765-05D0CE216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C22BF-C413-43C3-84CA-EC75D24A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670C0-7E0F-479D-B4CE-CE28A5D2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0B2DA-F5B7-4991-A8DC-34551F07A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6F583-149A-4FB9-9B1B-CCA8E00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641EA-6950-471F-8385-B72671682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5B53C-0835-4E89-81B8-19FD25AE8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88BFF-9E07-4817-B54C-FF9CEB068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D2069-838C-44E0-AEE1-201E35785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8FB13-F739-4C24-B448-BA652ECAA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BAE9F-2A27-4EA1-AAA8-E0FAC972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5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16CD1-BBB0-4647-AE09-5891E9E53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EE95C-4A01-4800-AFD3-15E545949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05661-9A0C-401E-91B1-EC9B7F47C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5C599-D8D8-4FF8-A74F-901A0E544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59D44-FE7C-45A0-AAE2-C5CE921245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2E13E0-F755-4752-9B28-B851E394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A3293-922E-4EB6-B985-A922EBC07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57C10A-78EC-449B-9FA9-8E989CF8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6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FE283-312D-41C8-9F6D-07A10F301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FD6AB-63DA-4595-80C0-3C02863A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8319D3-7C08-486A-AD5D-97B906BA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61D3C-BD94-4214-8A0E-CD28ED51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13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57D8F-DD9B-4CF6-A04D-53B5101F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B9CE75-F9F5-4908-AB94-62E43A7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CDC86-ADFD-4E85-AC7D-117A2EB8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E41EA-0F7B-4549-9CDE-1CADCB54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EE54D-5635-4634-839A-99E8B500A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2D528-9350-4FBB-9040-E6D0C2327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E03CC-1A29-4686-A5C9-AF60D73E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2B9CD-4F58-44AC-8481-B1025DD0C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76FCF-00A3-4B10-8B73-91FB0BA9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0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382C6-6DD8-4D8D-AAAE-8126A970B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56EF9F-B8E4-45B0-BD44-63B6EBD4C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59A59-0D87-4EF8-A565-19A47B5FF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EFCC4-0731-466C-8AAF-997E8344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4925F-9E51-4A59-9BCE-EEA69AB3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C8508-9E61-44AC-B77A-D2D2C968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6CAAC-03E1-41E7-BFCE-2C8CA54AE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4327A-98A9-47A3-A8D8-A6353025E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4AA26-1021-4141-8CCA-D11DF0108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97972-4D86-4F4A-87D8-B3E513DD332A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9981-C22F-4C3E-83EF-33FA84CD6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D8872-FE1D-4FA0-AD28-70434AB2A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E4B46-D487-4BD6-B158-B86BAD97C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66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pennuja/5931765266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7595" y="797028"/>
            <a:ext cx="4207821" cy="1454052"/>
          </a:xfrm>
          <a:prstGeom prst="rect">
            <a:avLst/>
          </a:prstGeom>
        </p:spPr>
        <p:txBody>
          <a:bodyPr vert="horz" lIns="82918" tIns="41459" rIns="82918" bIns="41459" rtlCol="0" anchor="b">
            <a:normAutofit/>
          </a:bodyPr>
          <a:lstStyle/>
          <a:p>
            <a:pPr marL="11516"/>
            <a:r>
              <a:rPr lang="en-US" sz="2720" spc="-5">
                <a:solidFill>
                  <a:schemeClr val="tx2"/>
                </a:solidFill>
              </a:rPr>
              <a:t>Expressive Arts and</a:t>
            </a:r>
            <a:r>
              <a:rPr lang="en-US" sz="2720" spc="-23">
                <a:solidFill>
                  <a:schemeClr val="tx2"/>
                </a:solidFill>
              </a:rPr>
              <a:t> </a:t>
            </a:r>
            <a:r>
              <a:rPr lang="en-US" sz="2720" spc="-5">
                <a:solidFill>
                  <a:schemeClr val="tx2"/>
                </a:solidFill>
              </a:rPr>
              <a:t>Design</a:t>
            </a:r>
          </a:p>
          <a:p>
            <a:pPr marL="11516"/>
            <a:r>
              <a:rPr lang="en-US" sz="2720" spc="-5">
                <a:solidFill>
                  <a:schemeClr val="tx2"/>
                </a:solidFill>
              </a:rPr>
              <a:t>Early Years Expectations: </a:t>
            </a:r>
            <a:r>
              <a:rPr lang="en-US" sz="2720" i="1" spc="-222">
                <a:solidFill>
                  <a:schemeClr val="tx2"/>
                </a:solidFill>
              </a:rPr>
              <a:t>Reception</a:t>
            </a:r>
            <a:endParaRPr lang="en-US" sz="2720">
              <a:solidFill>
                <a:schemeClr val="tx2"/>
              </a:solidFill>
            </a:endParaRPr>
          </a:p>
        </p:txBody>
      </p:sp>
      <p:pic>
        <p:nvPicPr>
          <p:cNvPr id="10" name="Picture 9" descr="A picture containing person, child, little, child&#10;&#10;Description automatically generated">
            <a:extLst>
              <a:ext uri="{FF2B5EF4-FFF2-40B4-BE49-F238E27FC236}">
                <a16:creationId xmlns:a16="http://schemas.microsoft.com/office/drawing/2014/main" id="{D07FD735-B8F5-4A5A-5AD2-ABCCB0B028F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7970" b="-4"/>
          <a:stretch/>
        </p:blipFill>
        <p:spPr>
          <a:xfrm>
            <a:off x="7603516" y="-2725"/>
            <a:ext cx="3232296" cy="2335724"/>
          </a:xfrm>
          <a:custGeom>
            <a:avLst/>
            <a:gdLst/>
            <a:ahLst/>
            <a:cxnLst/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object 2"/>
          <p:cNvSpPr txBox="1"/>
          <p:nvPr/>
        </p:nvSpPr>
        <p:spPr>
          <a:xfrm>
            <a:off x="1887595" y="2421682"/>
            <a:ext cx="4955430" cy="3639289"/>
          </a:xfrm>
          <a:prstGeom prst="rect">
            <a:avLst/>
          </a:prstGeom>
        </p:spPr>
        <p:txBody>
          <a:bodyPr vert="horz" lIns="82918" tIns="41459" rIns="82918" bIns="41459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1542" b="1" dirty="0">
                <a:solidFill>
                  <a:schemeClr val="tx2"/>
                </a:solidFill>
                <a:latin typeface="Comic Sans MS" panose="030F0702030302020204" pitchFamily="66" charset="0"/>
              </a:rPr>
              <a:t>Educational</a:t>
            </a:r>
            <a:r>
              <a:rPr lang="en-US" sz="1542" b="1" spc="-14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sz="1542" b="1" spc="-5" dirty="0" err="1">
                <a:solidFill>
                  <a:schemeClr val="tx2"/>
                </a:solidFill>
                <a:latin typeface="Comic Sans MS" panose="030F0702030302020204" pitchFamily="66" charset="0"/>
              </a:rPr>
              <a:t>Programme</a:t>
            </a:r>
            <a:r>
              <a:rPr lang="en-US" sz="1542" b="1" spc="-5" dirty="0">
                <a:solidFill>
                  <a:schemeClr val="tx2"/>
                </a:solidFill>
                <a:latin typeface="Comic Sans MS" panose="030F0702030302020204" pitchFamily="66" charset="0"/>
              </a:rPr>
              <a:t>:</a:t>
            </a:r>
            <a:endParaRPr lang="en-US" sz="1542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R="4607" algn="just">
              <a:lnSpc>
                <a:spcPct val="90000"/>
              </a:lnSpc>
            </a:pP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The development of children’s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artistic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and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cultural awareness supports  their imagination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and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creativity. </a:t>
            </a:r>
            <a:r>
              <a:rPr lang="en-US" sz="1542" spc="9" dirty="0">
                <a:solidFill>
                  <a:schemeClr val="tx2"/>
                </a:solidFill>
                <a:latin typeface="Comic Sans MS" panose="030F0702030302020204" pitchFamily="66" charset="0"/>
              </a:rPr>
              <a:t>It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is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important that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children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have  regular opportunities </a:t>
            </a:r>
            <a:r>
              <a:rPr lang="en-US" sz="1542" spc="-14" dirty="0">
                <a:solidFill>
                  <a:schemeClr val="tx2"/>
                </a:solidFill>
                <a:latin typeface="Comic Sans MS" panose="030F0702030302020204" pitchFamily="66" charset="0"/>
              </a:rPr>
              <a:t>to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engage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with the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arts,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enabling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them to</a:t>
            </a:r>
            <a:r>
              <a:rPr lang="en-US" sz="1542" spc="154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explore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and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play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with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a wide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range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of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media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and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materials.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The quality and  variety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of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what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children see, hear and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participate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in is crucial for  developing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their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understanding, self-expression, vocabulary and ability 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to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communicate through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the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arts. The frequency, repetition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and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depth 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of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their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experiences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are fundamental </a:t>
            </a:r>
            <a:r>
              <a:rPr lang="en-US" sz="1542" spc="-14" dirty="0">
                <a:solidFill>
                  <a:schemeClr val="tx2"/>
                </a:solidFill>
                <a:latin typeface="Comic Sans MS" panose="030F0702030302020204" pitchFamily="66" charset="0"/>
              </a:rPr>
              <a:t>to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their progress </a:t>
            </a:r>
            <a:r>
              <a:rPr lang="en-US" sz="1542" dirty="0">
                <a:solidFill>
                  <a:schemeClr val="tx2"/>
                </a:solidFill>
                <a:latin typeface="Comic Sans MS" panose="030F0702030302020204" pitchFamily="66" charset="0"/>
              </a:rPr>
              <a:t>in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interpreting  and appreciating what they hear, respond </a:t>
            </a:r>
            <a:r>
              <a:rPr lang="en-US" sz="1542" spc="-9" dirty="0">
                <a:solidFill>
                  <a:schemeClr val="tx2"/>
                </a:solidFill>
                <a:latin typeface="Comic Sans MS" panose="030F0702030302020204" pitchFamily="66" charset="0"/>
              </a:rPr>
              <a:t>to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and</a:t>
            </a:r>
            <a:r>
              <a:rPr lang="en-US" sz="1542" spc="18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sz="1542" spc="-5" dirty="0">
                <a:solidFill>
                  <a:schemeClr val="tx2"/>
                </a:solidFill>
                <a:latin typeface="Comic Sans MS" panose="030F0702030302020204" pitchFamily="66" charset="0"/>
              </a:rPr>
              <a:t>observe.</a:t>
            </a:r>
            <a:endParaRPr lang="en-US" sz="1542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53F2323E-1606-ECAE-5C77-21747B9D0EB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6" r="14651" b="-2"/>
          <a:stretch/>
        </p:blipFill>
        <p:spPr bwMode="auto">
          <a:xfrm>
            <a:off x="6934350" y="2691526"/>
            <a:ext cx="4009801" cy="4163753"/>
          </a:xfrm>
          <a:custGeom>
            <a:avLst/>
            <a:gdLst/>
            <a:ahLst/>
            <a:cxnLst/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effectLst>
            <a:softEdge rad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095962" y="6356350"/>
            <a:ext cx="2181777" cy="365125"/>
          </a:xfrm>
          <a:prstGeom prst="rect">
            <a:avLst/>
          </a:prstGeom>
        </p:spPr>
        <p:txBody>
          <a:bodyPr vert="horz" lIns="82918" tIns="41459" rIns="82918" bIns="41459" rtlCol="0" anchor="ctr">
            <a:normAutofit/>
          </a:bodyPr>
          <a:lstStyle/>
          <a:p>
            <a:pPr algn="r">
              <a:spcBef>
                <a:spcPts val="95"/>
              </a:spcBef>
            </a:pPr>
            <a:fld id="{81D60167-4931-47E6-BA6A-407CBD079E47}" type="slidenum">
              <a:rPr lang="en-US">
                <a:solidFill>
                  <a:srgbClr val="FFFFFF"/>
                </a:solidFill>
                <a:latin typeface="+mn-lt"/>
                <a:cs typeface="+mn-cs"/>
              </a:rPr>
              <a:pPr algn="r">
                <a:spcBef>
                  <a:spcPts val="95"/>
                </a:spcBef>
              </a:pPr>
              <a:t>1</a:t>
            </a:fld>
            <a:endParaRPr lang="en-US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76823" y="314626"/>
            <a:ext cx="3495219" cy="38730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1270" b="1" spc="-5" dirty="0">
                <a:latin typeface="Gothic Uralic"/>
                <a:cs typeface="Gothic Uralic"/>
              </a:rPr>
              <a:t>Early Years Expectations: </a:t>
            </a:r>
            <a:r>
              <a:rPr lang="en-GB" sz="1270" b="1" i="1" spc="-222" dirty="0">
                <a:solidFill>
                  <a:srgbClr val="808080"/>
                </a:solidFill>
                <a:latin typeface="Verdana"/>
                <a:cs typeface="Gothic Uralic"/>
              </a:rPr>
              <a:t>Reception</a:t>
            </a:r>
            <a:endParaRPr sz="1270" dirty="0">
              <a:latin typeface="Verdana"/>
              <a:cs typeface="Verdana"/>
            </a:endParaRPr>
          </a:p>
          <a:p>
            <a:pPr marL="11516">
              <a:spcBef>
                <a:spcPts val="54"/>
              </a:spcBef>
            </a:pPr>
            <a:r>
              <a:rPr sz="1088" b="1" dirty="0">
                <a:latin typeface="Gothic Uralic"/>
                <a:cs typeface="Gothic Uralic"/>
              </a:rPr>
              <a:t>Expressive </a:t>
            </a:r>
            <a:r>
              <a:rPr sz="1088" b="1" spc="-5" dirty="0">
                <a:latin typeface="Gothic Uralic"/>
                <a:cs typeface="Gothic Uralic"/>
              </a:rPr>
              <a:t>Arts and Design </a:t>
            </a:r>
            <a:r>
              <a:rPr sz="1088" b="1" dirty="0">
                <a:latin typeface="Gothic Uralic"/>
                <a:cs typeface="Gothic Uralic"/>
              </a:rPr>
              <a:t>| Creating </a:t>
            </a:r>
            <a:r>
              <a:rPr sz="1088" b="1" spc="-5" dirty="0">
                <a:latin typeface="Gothic Uralic"/>
                <a:cs typeface="Gothic Uralic"/>
              </a:rPr>
              <a:t>with</a:t>
            </a:r>
            <a:r>
              <a:rPr sz="1088" b="1" spc="-9" dirty="0">
                <a:latin typeface="Gothic Uralic"/>
                <a:cs typeface="Gothic Uralic"/>
              </a:rPr>
              <a:t> </a:t>
            </a:r>
            <a:r>
              <a:rPr sz="1088" b="1" spc="-5" dirty="0">
                <a:latin typeface="Gothic Uralic"/>
                <a:cs typeface="Gothic Uralic"/>
              </a:rPr>
              <a:t>Materials</a:t>
            </a:r>
            <a:endParaRPr sz="1088" dirty="0">
              <a:latin typeface="Gothic Uralic"/>
              <a:cs typeface="Gothic Ural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573750" y="891598"/>
          <a:ext cx="8857819" cy="4378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9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51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Bef>
                          <a:spcPts val="7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Early Learning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Goal: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Expressive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Arts and Design </a:t>
                      </a:r>
                      <a:r>
                        <a:rPr sz="1100" spc="-5" dirty="0">
                          <a:solidFill>
                            <a:srgbClr val="FFFFFF"/>
                          </a:solidFill>
                          <a:latin typeface="URW Gothic"/>
                          <a:cs typeface="URW Gothic"/>
                        </a:rPr>
                        <a:t>| Creating </a:t>
                      </a:r>
                      <a:r>
                        <a:rPr sz="1100" spc="-10" dirty="0">
                          <a:solidFill>
                            <a:srgbClr val="FFFFFF"/>
                          </a:solidFill>
                          <a:latin typeface="URW Gothic"/>
                          <a:cs typeface="URW Gothic"/>
                        </a:rPr>
                        <a:t>with</a:t>
                      </a:r>
                      <a:r>
                        <a:rPr sz="1100" spc="25" dirty="0">
                          <a:solidFill>
                            <a:srgbClr val="FFFFFF"/>
                          </a:solidFill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dirty="0">
                          <a:solidFill>
                            <a:srgbClr val="FFFFFF"/>
                          </a:solidFill>
                          <a:latin typeface="URW Gothic"/>
                          <a:cs typeface="URW Gothic"/>
                        </a:rPr>
                        <a:t>Materials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8061" marB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563">
                <a:tc gridSpan="4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Children at the expected level of development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will: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Safely use and explore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variety of materials, tools and techniques, experimenting with colour, design, texture and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form</a:t>
                      </a: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Share their creations,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explaining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 process they have</a:t>
                      </a:r>
                      <a:r>
                        <a:rPr sz="800" spc="-2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used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ts val="1005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URW Gothic"/>
                          <a:cs typeface="URW Gothic"/>
                        </a:rPr>
                        <a:t>Make use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of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props and materials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when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role playing characters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narratives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and</a:t>
                      </a:r>
                      <a:r>
                        <a:rPr sz="800" spc="-3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stories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4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005"/>
                        </a:lnSpc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Progression towards the Early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Learning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Goal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8580">
                        <a:lnSpc>
                          <a:spcPts val="1005"/>
                        </a:lnSpc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Progress in other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areas 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of curriculum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– </a:t>
                      </a:r>
                      <a:r>
                        <a:rPr lang="en-GB" sz="800" b="1" i="1" spc="-155" dirty="0">
                          <a:solidFill>
                            <a:srgbClr val="FFFFFF"/>
                          </a:solidFill>
                          <a:latin typeface="Verdana"/>
                          <a:cs typeface="Gothic Uralic"/>
                        </a:rPr>
                        <a:t>Reception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7E7E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256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R+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>
                        <a:lnSpc>
                          <a:spcPts val="1005"/>
                        </a:lnSpc>
                      </a:pPr>
                      <a:r>
                        <a:rPr sz="800" b="1" dirty="0">
                          <a:latin typeface="Gothic Uralic"/>
                          <a:cs typeface="Gothic Uralic"/>
                        </a:rPr>
                        <a:t>By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the end of the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Summer </a:t>
                      </a:r>
                      <a:r>
                        <a:rPr sz="800" b="1" spc="-10" dirty="0">
                          <a:latin typeface="Gothic Uralic"/>
                          <a:cs typeface="Gothic Uralic"/>
                        </a:rPr>
                        <a:t>term </a:t>
                      </a:r>
                      <a:r>
                        <a:rPr lang="en-GB" sz="800" b="1" spc="-10" dirty="0">
                          <a:latin typeface="Gothic Uralic"/>
                          <a:cs typeface="Gothic Uralic"/>
                        </a:rPr>
                        <a:t> and to be year 1 ready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children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should be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able to… 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255">
                <a:tc gridSpan="2">
                  <a:txBody>
                    <a:bodyPr/>
                    <a:lstStyle/>
                    <a:p>
                      <a:pPr marL="525780" marR="217804" indent="-228600">
                        <a:lnSpc>
                          <a:spcPts val="1100"/>
                        </a:lnSpc>
                        <a:spcBef>
                          <a:spcPts val="1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0" dirty="0">
                          <a:latin typeface="URW Gothic"/>
                          <a:cs typeface="URW Gothic"/>
                        </a:rPr>
                        <a:t>Come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up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their own design briefs to solve problems including making props and scenery  for imaginative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play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marR="267335" indent="-228600">
                        <a:lnSpc>
                          <a:spcPts val="1090"/>
                        </a:lnSpc>
                        <a:spcBef>
                          <a:spcPts val="20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 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talk through from designing to building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what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they have used and why they have  chosen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that resource or</a:t>
                      </a:r>
                      <a:r>
                        <a:rPr sz="8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technique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ts val="107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 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shapes and colour to express emotions within</a:t>
                      </a:r>
                      <a:r>
                        <a:rPr sz="800" spc="2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creations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marR="567055" indent="-228600">
                        <a:lnSpc>
                          <a:spcPct val="10220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Create collaborative creations sharing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ideas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, resources and skills for specific purposes  including to complement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role</a:t>
                      </a:r>
                      <a:r>
                        <a:rPr sz="8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play</a:t>
                      </a:r>
                      <a:endParaRPr sz="800">
                        <a:latin typeface="URW Gothic"/>
                        <a:cs typeface="URW Gothic"/>
                      </a:endParaRPr>
                    </a:p>
                  </a:txBody>
                  <a:tcPr marL="0" marR="0" marT="1727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5780" marR="95885" indent="-228600">
                        <a:lnSpc>
                          <a:spcPts val="1100"/>
                        </a:lnSpc>
                        <a:spcBef>
                          <a:spcPts val="1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 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draw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face containing the main parts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face  and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for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it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 reflect</a:t>
                      </a:r>
                      <a:r>
                        <a:rPr sz="800" spc="-4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themselves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151765" indent="-228600">
                        <a:lnSpc>
                          <a:spcPts val="1090"/>
                        </a:lnSpc>
                        <a:spcBef>
                          <a:spcPts val="20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Explore making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colours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lighter and darker by adding black  and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white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 make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colours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lighter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and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darker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297180">
                        <a:lnSpc>
                          <a:spcPts val="1070"/>
                        </a:lnSpc>
                      </a:pP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1727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141">
                <a:tc>
                  <a:txBody>
                    <a:bodyPr/>
                    <a:lstStyle/>
                    <a:p>
                      <a:pPr algn="ctr">
                        <a:lnSpc>
                          <a:spcPts val="1005"/>
                        </a:lnSpc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R=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>
                        <a:lnSpc>
                          <a:spcPts val="1005"/>
                        </a:lnSpc>
                      </a:pPr>
                      <a:r>
                        <a:rPr sz="800" b="1" dirty="0">
                          <a:latin typeface="Gothic Uralic"/>
                          <a:cs typeface="Gothic Uralic"/>
                        </a:rPr>
                        <a:t>By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the end of the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Spring </a:t>
                      </a:r>
                      <a:r>
                        <a:rPr sz="800" b="1" spc="-10" dirty="0">
                          <a:latin typeface="Gothic Uralic"/>
                          <a:cs typeface="Gothic Uralic"/>
                        </a:rPr>
                        <a:t>term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children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should be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able</a:t>
                      </a:r>
                      <a:r>
                        <a:rPr sz="800" b="1" spc="25" dirty="0"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to…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1637">
                <a:tc gridSpan="2">
                  <a:txBody>
                    <a:bodyPr/>
                    <a:lstStyle/>
                    <a:p>
                      <a:pPr marL="525780" marR="303530" indent="-228600">
                        <a:lnSpc>
                          <a:spcPts val="1100"/>
                        </a:lnSpc>
                        <a:spcBef>
                          <a:spcPts val="20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Begin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follow 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‘design brief’ given by the teacher to create models and pictures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using a 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range of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resources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marR="390525" indent="-228600">
                        <a:lnSpc>
                          <a:spcPts val="1100"/>
                        </a:lnSpc>
                        <a:spcBef>
                          <a:spcPts val="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Choose the most appropriate way to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make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their idea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following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‘design’ that they have  produced to meet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given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purpose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ts val="107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Go back to their designs and improve these building on their previous</a:t>
                      </a:r>
                      <a:r>
                        <a:rPr sz="800" spc="4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learning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Explore ways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joining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materials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for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different</a:t>
                      </a:r>
                      <a:r>
                        <a:rPr sz="8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purposes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Draw with increasing complexity including beginning to add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additional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shapes for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detail</a:t>
                      </a:r>
                      <a:endParaRPr sz="800">
                        <a:latin typeface="URW Gothic"/>
                        <a:cs typeface="URW Gothic"/>
                      </a:endParaRPr>
                    </a:p>
                  </a:txBody>
                  <a:tcPr marL="0" marR="0" marT="2303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5780" marR="84455" indent="-228600">
                        <a:lnSpc>
                          <a:spcPts val="1100"/>
                        </a:lnSpc>
                        <a:spcBef>
                          <a:spcPts val="20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Explore colour mixing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from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 primary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colours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make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new  colours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217804" indent="-228600">
                        <a:lnSpc>
                          <a:spcPts val="1100"/>
                        </a:lnSpc>
                        <a:spcBef>
                          <a:spcPts val="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Know the three primary colours and begin to recreate art  by well-known artists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2303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141">
                <a:tc>
                  <a:txBody>
                    <a:bodyPr/>
                    <a:lstStyle/>
                    <a:p>
                      <a:pPr marR="17145" algn="ctr">
                        <a:lnSpc>
                          <a:spcPts val="1005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R-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>
                        <a:lnSpc>
                          <a:spcPts val="1005"/>
                        </a:lnSpc>
                      </a:pPr>
                      <a:r>
                        <a:rPr sz="800" b="1" dirty="0">
                          <a:latin typeface="Gothic Uralic"/>
                          <a:cs typeface="Gothic Uralic"/>
                        </a:rPr>
                        <a:t>By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the end of the Autumn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Term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children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should be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able</a:t>
                      </a:r>
                      <a:r>
                        <a:rPr sz="800" b="1" spc="5" dirty="0"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to…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1232">
                <a:tc gridSpan="2">
                  <a:txBody>
                    <a:bodyPr/>
                    <a:lstStyle/>
                    <a:p>
                      <a:pPr marL="525780" indent="-228600">
                        <a:lnSpc>
                          <a:spcPct val="10000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Create pictures and models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using 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range of resources from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their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own</a:t>
                      </a:r>
                      <a:r>
                        <a:rPr sz="8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ideas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 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talk about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what they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have made and why they have made</a:t>
                      </a:r>
                      <a:r>
                        <a:rPr sz="800" spc="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it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marR="188595" indent="-228600">
                        <a:lnSpc>
                          <a:spcPct val="10220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Explore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range of materials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their environment and make things with these, describing why  they have chosen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what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they have chosen.</a:t>
                      </a:r>
                      <a:endParaRPr sz="80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ts val="1065"/>
                        </a:lnSpc>
                        <a:spcBef>
                          <a:spcPts val="10"/>
                        </a:spcBef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Create closed shapes with continuous lines and begin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these shapes to represent</a:t>
                      </a:r>
                      <a:r>
                        <a:rPr sz="800" spc="7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objects</a:t>
                      </a:r>
                      <a:endParaRPr sz="800">
                        <a:latin typeface="URW Gothic"/>
                        <a:cs typeface="URW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25780" indent="-228600">
                        <a:lnSpc>
                          <a:spcPct val="10000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Hold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pencil </a:t>
                      </a:r>
                      <a:r>
                        <a:rPr lang="en-US" sz="800" spc="-5" dirty="0">
                          <a:latin typeface="URW Gothic"/>
                          <a:cs typeface="URW Gothic"/>
                        </a:rPr>
                        <a:t>using a comfortable grip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and explore different pencil</a:t>
                      </a:r>
                      <a:r>
                        <a:rPr sz="8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types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213995" indent="-228600">
                        <a:lnSpc>
                          <a:spcPct val="102200"/>
                        </a:lnSpc>
                        <a:buChar char="-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Begin to make observational drawings linked to the world  around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them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1247607" y="0"/>
            <a:ext cx="0" cy="566208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34549">
              <a:spcBef>
                <a:spcPts val="95"/>
              </a:spcBef>
            </a:pPr>
            <a:fld id="{81D60167-4931-47E6-BA6A-407CBD079E47}" type="slidenum">
              <a:rPr dirty="0"/>
              <a:pPr marL="34549">
                <a:spcBef>
                  <a:spcPts val="95"/>
                </a:spcBef>
              </a:pPr>
              <a:t>2</a:t>
            </a:fld>
            <a:endParaRPr dirty="0"/>
          </a:p>
        </p:txBody>
      </p:sp>
      <p:pic>
        <p:nvPicPr>
          <p:cNvPr id="7" name="Picture 6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7AE756A4-F211-1F22-EE53-D1723A05C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421" y="1010562"/>
            <a:ext cx="603039" cy="4810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76823" y="473553"/>
            <a:ext cx="4211538" cy="38730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1270" b="1" spc="-5" dirty="0">
                <a:latin typeface="Gothic Uralic"/>
                <a:cs typeface="Gothic Uralic"/>
              </a:rPr>
              <a:t>Early Years Expectations: </a:t>
            </a:r>
            <a:r>
              <a:rPr lang="en-GB" sz="1270" b="1" i="1" spc="-222" dirty="0">
                <a:solidFill>
                  <a:srgbClr val="808080"/>
                </a:solidFill>
                <a:latin typeface="Verdana"/>
                <a:cs typeface="Gothic Uralic"/>
              </a:rPr>
              <a:t>Reception</a:t>
            </a:r>
            <a:endParaRPr sz="1270" dirty="0">
              <a:latin typeface="Verdana"/>
              <a:cs typeface="Verdana"/>
            </a:endParaRPr>
          </a:p>
          <a:p>
            <a:pPr marL="11516">
              <a:spcBef>
                <a:spcPts val="54"/>
              </a:spcBef>
            </a:pPr>
            <a:r>
              <a:rPr sz="1088" b="1" dirty="0">
                <a:latin typeface="Gothic Uralic"/>
                <a:cs typeface="Gothic Uralic"/>
              </a:rPr>
              <a:t>Expressive </a:t>
            </a:r>
            <a:r>
              <a:rPr sz="1088" b="1" spc="-5" dirty="0">
                <a:latin typeface="Gothic Uralic"/>
                <a:cs typeface="Gothic Uralic"/>
              </a:rPr>
              <a:t>Arts and Design </a:t>
            </a:r>
            <a:r>
              <a:rPr sz="1088" b="1" dirty="0">
                <a:latin typeface="Gothic Uralic"/>
                <a:cs typeface="Gothic Uralic"/>
              </a:rPr>
              <a:t>| </a:t>
            </a:r>
            <a:r>
              <a:rPr sz="1088" b="1" spc="-5" dirty="0">
                <a:latin typeface="Gothic Uralic"/>
                <a:cs typeface="Gothic Uralic"/>
              </a:rPr>
              <a:t>Being </a:t>
            </a:r>
            <a:r>
              <a:rPr sz="1088" b="1" dirty="0">
                <a:latin typeface="Gothic Uralic"/>
                <a:cs typeface="Gothic Uralic"/>
              </a:rPr>
              <a:t>Imaginative </a:t>
            </a:r>
            <a:r>
              <a:rPr sz="1088" b="1" spc="-5" dirty="0">
                <a:latin typeface="Gothic Uralic"/>
                <a:cs typeface="Gothic Uralic"/>
              </a:rPr>
              <a:t>and</a:t>
            </a:r>
            <a:r>
              <a:rPr sz="1088" b="1" spc="-54" dirty="0">
                <a:latin typeface="Gothic Uralic"/>
                <a:cs typeface="Gothic Uralic"/>
              </a:rPr>
              <a:t> </a:t>
            </a:r>
            <a:r>
              <a:rPr sz="1088" b="1" dirty="0">
                <a:latin typeface="Gothic Uralic"/>
                <a:cs typeface="Gothic Uralic"/>
              </a:rPr>
              <a:t>Expressive</a:t>
            </a:r>
            <a:endParaRPr sz="1088" dirty="0">
              <a:latin typeface="Gothic Uralic"/>
              <a:cs typeface="Gothic Ural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84807" y="1050524"/>
            <a:ext cx="9126725" cy="4120558"/>
            <a:chOff x="371856" y="1158494"/>
            <a:chExt cx="10064750" cy="4544060"/>
          </a:xfrm>
        </p:grpSpPr>
        <p:sp>
          <p:nvSpPr>
            <p:cNvPr id="4" name="object 4"/>
            <p:cNvSpPr/>
            <p:nvPr/>
          </p:nvSpPr>
          <p:spPr>
            <a:xfrm>
              <a:off x="371856" y="1158506"/>
              <a:ext cx="10064750" cy="200025"/>
            </a:xfrm>
            <a:custGeom>
              <a:avLst/>
              <a:gdLst/>
              <a:ahLst/>
              <a:cxnLst/>
              <a:rect l="l" t="t" r="r" b="b"/>
              <a:pathLst>
                <a:path w="10064750" h="200025">
                  <a:moveTo>
                    <a:pt x="8090662" y="12179"/>
                  </a:moveTo>
                  <a:lnTo>
                    <a:pt x="8090649" y="0"/>
                  </a:lnTo>
                  <a:lnTo>
                    <a:pt x="0" y="0"/>
                  </a:lnTo>
                  <a:lnTo>
                    <a:pt x="0" y="12179"/>
                  </a:lnTo>
                  <a:lnTo>
                    <a:pt x="1524" y="12179"/>
                  </a:lnTo>
                  <a:lnTo>
                    <a:pt x="1524" y="199631"/>
                  </a:lnTo>
                  <a:lnTo>
                    <a:pt x="8090662" y="199631"/>
                  </a:lnTo>
                  <a:lnTo>
                    <a:pt x="8090662" y="12179"/>
                  </a:lnTo>
                  <a:close/>
                </a:path>
                <a:path w="10064750" h="200025">
                  <a:moveTo>
                    <a:pt x="10064242" y="0"/>
                  </a:moveTo>
                  <a:lnTo>
                    <a:pt x="8102854" y="0"/>
                  </a:lnTo>
                  <a:lnTo>
                    <a:pt x="8090662" y="0"/>
                  </a:lnTo>
                  <a:lnTo>
                    <a:pt x="8090662" y="12179"/>
                  </a:lnTo>
                  <a:lnTo>
                    <a:pt x="8102854" y="12179"/>
                  </a:lnTo>
                  <a:lnTo>
                    <a:pt x="10064242" y="12179"/>
                  </a:lnTo>
                  <a:lnTo>
                    <a:pt x="100642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5" name="object 5"/>
            <p:cNvSpPr/>
            <p:nvPr/>
          </p:nvSpPr>
          <p:spPr>
            <a:xfrm>
              <a:off x="373380" y="1778761"/>
              <a:ext cx="10062845" cy="140335"/>
            </a:xfrm>
            <a:custGeom>
              <a:avLst/>
              <a:gdLst/>
              <a:ahLst/>
              <a:cxnLst/>
              <a:rect l="l" t="t" r="r" b="b"/>
              <a:pathLst>
                <a:path w="10062845" h="140335">
                  <a:moveTo>
                    <a:pt x="10062718" y="0"/>
                  </a:moveTo>
                  <a:lnTo>
                    <a:pt x="5567807" y="0"/>
                  </a:lnTo>
                  <a:lnTo>
                    <a:pt x="0" y="0"/>
                  </a:lnTo>
                  <a:lnTo>
                    <a:pt x="0" y="140208"/>
                  </a:lnTo>
                  <a:lnTo>
                    <a:pt x="5567807" y="140208"/>
                  </a:lnTo>
                  <a:lnTo>
                    <a:pt x="10062718" y="140208"/>
                  </a:lnTo>
                  <a:lnTo>
                    <a:pt x="10062718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6" name="object 6"/>
            <p:cNvSpPr/>
            <p:nvPr/>
          </p:nvSpPr>
          <p:spPr>
            <a:xfrm>
              <a:off x="373380" y="1918970"/>
              <a:ext cx="269875" cy="140335"/>
            </a:xfrm>
            <a:custGeom>
              <a:avLst/>
              <a:gdLst/>
              <a:ahLst/>
              <a:cxnLst/>
              <a:rect l="l" t="t" r="r" b="b"/>
              <a:pathLst>
                <a:path w="269875" h="140335">
                  <a:moveTo>
                    <a:pt x="269748" y="0"/>
                  </a:moveTo>
                  <a:lnTo>
                    <a:pt x="0" y="0"/>
                  </a:lnTo>
                  <a:lnTo>
                    <a:pt x="0" y="140208"/>
                  </a:lnTo>
                  <a:lnTo>
                    <a:pt x="269748" y="140208"/>
                  </a:lnTo>
                  <a:lnTo>
                    <a:pt x="2697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7" name="object 7"/>
            <p:cNvSpPr/>
            <p:nvPr/>
          </p:nvSpPr>
          <p:spPr>
            <a:xfrm>
              <a:off x="643128" y="1918970"/>
              <a:ext cx="9792970" cy="140335"/>
            </a:xfrm>
            <a:custGeom>
              <a:avLst/>
              <a:gdLst/>
              <a:ahLst/>
              <a:cxnLst/>
              <a:rect l="l" t="t" r="r" b="b"/>
              <a:pathLst>
                <a:path w="9792970" h="140335">
                  <a:moveTo>
                    <a:pt x="9792970" y="0"/>
                  </a:moveTo>
                  <a:lnTo>
                    <a:pt x="0" y="0"/>
                  </a:lnTo>
                  <a:lnTo>
                    <a:pt x="0" y="140208"/>
                  </a:lnTo>
                  <a:lnTo>
                    <a:pt x="9792970" y="140208"/>
                  </a:lnTo>
                  <a:lnTo>
                    <a:pt x="9792970" y="0"/>
                  </a:lnTo>
                  <a:close/>
                </a:path>
              </a:pathLst>
            </a:custGeom>
            <a:solidFill>
              <a:srgbClr val="D0CECE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8" name="object 8"/>
            <p:cNvSpPr/>
            <p:nvPr/>
          </p:nvSpPr>
          <p:spPr>
            <a:xfrm>
              <a:off x="5941186" y="2059178"/>
              <a:ext cx="4495165" cy="3642995"/>
            </a:xfrm>
            <a:custGeom>
              <a:avLst/>
              <a:gdLst/>
              <a:ahLst/>
              <a:cxnLst/>
              <a:rect l="l" t="t" r="r" b="b"/>
              <a:pathLst>
                <a:path w="4495165" h="3642995">
                  <a:moveTo>
                    <a:pt x="4494911" y="0"/>
                  </a:moveTo>
                  <a:lnTo>
                    <a:pt x="0" y="0"/>
                  </a:lnTo>
                  <a:lnTo>
                    <a:pt x="0" y="3642995"/>
                  </a:lnTo>
                  <a:lnTo>
                    <a:pt x="4494911" y="3642995"/>
                  </a:lnTo>
                  <a:lnTo>
                    <a:pt x="4494911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837246" y="1982888"/>
            <a:ext cx="4448199" cy="387608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18811" marR="221114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dirty="0">
                <a:latin typeface="URW Gothic"/>
                <a:cs typeface="URW Gothic"/>
              </a:rPr>
              <a:t>sing a </a:t>
            </a:r>
            <a:r>
              <a:rPr sz="816" spc="-5" dirty="0">
                <a:latin typeface="URW Gothic"/>
                <a:cs typeface="URW Gothic"/>
              </a:rPr>
              <a:t>song </a:t>
            </a:r>
            <a:r>
              <a:rPr sz="816" dirty="0">
                <a:latin typeface="URW Gothic"/>
                <a:cs typeface="URW Gothic"/>
              </a:rPr>
              <a:t>/ </a:t>
            </a:r>
            <a:r>
              <a:rPr sz="816" spc="-5" dirty="0">
                <a:latin typeface="URW Gothic"/>
                <a:cs typeface="URW Gothic"/>
              </a:rPr>
              <a:t>rhyme that has been taught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pitch and </a:t>
            </a:r>
            <a:r>
              <a:rPr sz="816" spc="-9" dirty="0">
                <a:latin typeface="URW Gothic"/>
                <a:cs typeface="URW Gothic"/>
              </a:rPr>
              <a:t>melody </a:t>
            </a:r>
            <a:r>
              <a:rPr sz="816" spc="-5" dirty="0">
                <a:latin typeface="URW Gothic"/>
                <a:cs typeface="URW Gothic"/>
              </a:rPr>
              <a:t>matching  appropriate to the age of </a:t>
            </a:r>
            <a:r>
              <a:rPr sz="816" spc="-9" dirty="0">
                <a:latin typeface="URW Gothic"/>
                <a:cs typeface="URW Gothic"/>
              </a:rPr>
              <a:t>the</a:t>
            </a:r>
            <a:r>
              <a:rPr sz="816" spc="18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child</a:t>
            </a:r>
            <a:endParaRPr sz="816">
              <a:latin typeface="URW Gothic"/>
              <a:cs typeface="URW Gothic"/>
            </a:endParaRPr>
          </a:p>
          <a:p>
            <a:pPr marL="218811" marR="4607" indent="-207294">
              <a:lnSpc>
                <a:spcPct val="101099"/>
              </a:lnSpc>
              <a:spcBef>
                <a:spcPts val="14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spc="-5" dirty="0">
                <a:latin typeface="URW Gothic"/>
                <a:cs typeface="URW Gothic"/>
              </a:rPr>
              <a:t>perform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simple </a:t>
            </a:r>
            <a:r>
              <a:rPr sz="816" dirty="0">
                <a:latin typeface="URW Gothic"/>
                <a:cs typeface="URW Gothic"/>
              </a:rPr>
              <a:t>poem </a:t>
            </a:r>
            <a:r>
              <a:rPr sz="816" spc="-9" dirty="0">
                <a:latin typeface="URW Gothic"/>
                <a:cs typeface="URW Gothic"/>
              </a:rPr>
              <a:t>(as </a:t>
            </a:r>
            <a:r>
              <a:rPr sz="816" spc="-5" dirty="0">
                <a:latin typeface="URW Gothic"/>
                <a:cs typeface="URW Gothic"/>
              </a:rPr>
              <a:t>part of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group), able to </a:t>
            </a:r>
            <a:r>
              <a:rPr sz="816" dirty="0">
                <a:latin typeface="URW Gothic"/>
                <a:cs typeface="URW Gothic"/>
              </a:rPr>
              <a:t>follow </a:t>
            </a:r>
            <a:r>
              <a:rPr sz="816" spc="-5" dirty="0">
                <a:latin typeface="URW Gothic"/>
                <a:cs typeface="URW Gothic"/>
              </a:rPr>
              <a:t>the rhythm of the  poem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9951" y="2617557"/>
            <a:ext cx="1500583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Musical Knowledge and</a:t>
            </a:r>
            <a:r>
              <a:rPr sz="816" spc="-32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Skills: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7245" y="2744697"/>
            <a:ext cx="4303669" cy="262723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218811" indent="-207294">
              <a:spcBef>
                <a:spcPts val="91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dirty="0">
                <a:latin typeface="URW Gothic"/>
                <a:cs typeface="URW Gothic"/>
              </a:rPr>
              <a:t>copy a </a:t>
            </a:r>
            <a:r>
              <a:rPr sz="816" spc="-5" dirty="0">
                <a:latin typeface="URW Gothic"/>
                <a:cs typeface="URW Gothic"/>
              </a:rPr>
              <a:t>simple beat pattern X X </a:t>
            </a:r>
            <a:r>
              <a:rPr sz="816" dirty="0">
                <a:latin typeface="URW Gothic"/>
                <a:cs typeface="URW Gothic"/>
              </a:rPr>
              <a:t>- - </a:t>
            </a:r>
            <a:r>
              <a:rPr sz="816" spc="-5" dirty="0">
                <a:latin typeface="URW Gothic"/>
                <a:cs typeface="URW Gothic"/>
              </a:rPr>
              <a:t>X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including with</a:t>
            </a:r>
            <a:r>
              <a:rPr sz="816" spc="36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instruments</a:t>
            </a:r>
            <a:endParaRPr sz="816">
              <a:latin typeface="URW Gothic"/>
              <a:cs typeface="URW Gothic"/>
            </a:endParaRPr>
          </a:p>
          <a:p>
            <a:pPr marL="218811" indent="-207294">
              <a:spcBef>
                <a:spcPts val="1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spc="-5" dirty="0">
                <a:latin typeface="URW Gothic"/>
                <a:cs typeface="URW Gothic"/>
              </a:rPr>
              <a:t>play an allocated instrument(s) </a:t>
            </a:r>
            <a:r>
              <a:rPr sz="816" spc="5" dirty="0">
                <a:latin typeface="URW Gothic"/>
                <a:cs typeface="URW Gothic"/>
              </a:rPr>
              <a:t>as </a:t>
            </a:r>
            <a:r>
              <a:rPr sz="816" spc="-5" dirty="0">
                <a:latin typeface="URW Gothic"/>
                <a:cs typeface="URW Gothic"/>
              </a:rPr>
              <a:t>part of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planned musical</a:t>
            </a:r>
            <a:r>
              <a:rPr sz="816" spc="68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composition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41467" y="3126120"/>
            <a:ext cx="375434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Dan</a:t>
            </a:r>
            <a:r>
              <a:rPr sz="816" spc="5" dirty="0">
                <a:latin typeface="URW Gothic"/>
                <a:cs typeface="URW Gothic"/>
              </a:rPr>
              <a:t>c</a:t>
            </a:r>
            <a:r>
              <a:rPr sz="816" spc="-5" dirty="0">
                <a:latin typeface="URW Gothic"/>
                <a:cs typeface="URW Gothic"/>
              </a:rPr>
              <a:t>e: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8762" y="3253260"/>
            <a:ext cx="4438986" cy="132410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06719" marR="4607" indent="-206719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06719" algn="l"/>
                <a:tab pos="207294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spc="-5" dirty="0">
                <a:latin typeface="URW Gothic"/>
                <a:cs typeface="URW Gothic"/>
              </a:rPr>
              <a:t>move </a:t>
            </a:r>
            <a:r>
              <a:rPr sz="816" spc="5" dirty="0">
                <a:latin typeface="URW Gothic"/>
                <a:cs typeface="URW Gothic"/>
              </a:rPr>
              <a:t>in </a:t>
            </a:r>
            <a:r>
              <a:rPr sz="816" spc="-9" dirty="0">
                <a:latin typeface="URW Gothic"/>
                <a:cs typeface="URW Gothic"/>
              </a:rPr>
              <a:t>time </a:t>
            </a:r>
            <a:r>
              <a:rPr sz="816" spc="-5" dirty="0">
                <a:latin typeface="URW Gothic"/>
                <a:cs typeface="URW Gothic"/>
              </a:rPr>
              <a:t>with music to partake </a:t>
            </a:r>
            <a:r>
              <a:rPr sz="816" spc="5" dirty="0">
                <a:latin typeface="URW Gothic"/>
                <a:cs typeface="URW Gothic"/>
              </a:rPr>
              <a:t>in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9" dirty="0">
                <a:latin typeface="URW Gothic"/>
                <a:cs typeface="URW Gothic"/>
              </a:rPr>
              <a:t>simple </a:t>
            </a:r>
            <a:r>
              <a:rPr sz="816" spc="-5" dirty="0">
                <a:latin typeface="URW Gothic"/>
                <a:cs typeface="URW Gothic"/>
              </a:rPr>
              <a:t>dance routine, with repetitive  dance motifs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29951" y="3634683"/>
            <a:ext cx="1138393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Imaginative</a:t>
            </a:r>
            <a:r>
              <a:rPr sz="816" spc="-32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Narrative: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7245" y="3762054"/>
            <a:ext cx="4586971" cy="390364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18811" marR="4607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Use free choice props and small world artefacts to create or adapt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narrative or story,  mirroring </a:t>
            </a:r>
            <a:r>
              <a:rPr sz="816" spc="-9" dirty="0">
                <a:latin typeface="URW Gothic"/>
                <a:cs typeface="URW Gothic"/>
              </a:rPr>
              <a:t>some </a:t>
            </a:r>
            <a:r>
              <a:rPr sz="816" spc="-5" dirty="0">
                <a:latin typeface="URW Gothic"/>
                <a:cs typeface="URW Gothic"/>
              </a:rPr>
              <a:t>vocabulary, or themes </a:t>
            </a:r>
            <a:r>
              <a:rPr sz="816" dirty="0">
                <a:latin typeface="URW Gothic"/>
                <a:cs typeface="URW Gothic"/>
              </a:rPr>
              <a:t>from </a:t>
            </a:r>
            <a:r>
              <a:rPr sz="816" spc="-5" dirty="0">
                <a:latin typeface="URW Gothic"/>
                <a:cs typeface="URW Gothic"/>
              </a:rPr>
              <a:t>the </a:t>
            </a:r>
            <a:r>
              <a:rPr sz="816" dirty="0">
                <a:latin typeface="URW Gothic"/>
                <a:cs typeface="URW Gothic"/>
              </a:rPr>
              <a:t>stories </a:t>
            </a:r>
            <a:r>
              <a:rPr sz="816" spc="-5" dirty="0">
                <a:latin typeface="URW Gothic"/>
                <a:cs typeface="URW Gothic"/>
              </a:rPr>
              <a:t>they have</a:t>
            </a:r>
            <a:r>
              <a:rPr sz="816" spc="5" dirty="0">
                <a:latin typeface="URW Gothic"/>
                <a:cs typeface="URW Gothic"/>
              </a:rPr>
              <a:t> </a:t>
            </a:r>
            <a:r>
              <a:rPr sz="816" dirty="0">
                <a:latin typeface="URW Gothic"/>
                <a:cs typeface="URW Gothic"/>
              </a:rPr>
              <a:t>experienced.</a:t>
            </a:r>
            <a:endParaRPr sz="816">
              <a:latin typeface="URW Gothic"/>
              <a:cs typeface="URW Gothic"/>
            </a:endParaRPr>
          </a:p>
          <a:p>
            <a:pPr marL="218811" indent="-207294">
              <a:spcBef>
                <a:spcPts val="23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14" dirty="0">
                <a:latin typeface="URW Gothic"/>
                <a:cs typeface="URW Gothic"/>
              </a:rPr>
              <a:t>As </a:t>
            </a:r>
            <a:r>
              <a:rPr sz="816" spc="-5" dirty="0">
                <a:latin typeface="URW Gothic"/>
                <a:cs typeface="URW Gothic"/>
              </a:rPr>
              <a:t>part of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group, </a:t>
            </a:r>
            <a:r>
              <a:rPr sz="816" dirty="0">
                <a:latin typeface="URW Gothic"/>
                <a:cs typeface="URW Gothic"/>
              </a:rPr>
              <a:t>invent </a:t>
            </a:r>
            <a:r>
              <a:rPr sz="816" spc="-5" dirty="0">
                <a:latin typeface="URW Gothic"/>
                <a:cs typeface="URW Gothic"/>
              </a:rPr>
              <a:t>or adapt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known story to </a:t>
            </a:r>
            <a:r>
              <a:rPr sz="816" dirty="0">
                <a:latin typeface="URW Gothic"/>
                <a:cs typeface="URW Gothic"/>
              </a:rPr>
              <a:t>create a </a:t>
            </a:r>
            <a:r>
              <a:rPr sz="816" spc="-5" dirty="0">
                <a:latin typeface="URW Gothic"/>
                <a:cs typeface="URW Gothic"/>
              </a:rPr>
              <a:t>new</a:t>
            </a:r>
            <a:r>
              <a:rPr sz="816" spc="23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narrative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29951" y="1052827"/>
            <a:ext cx="8748413" cy="932330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1088" b="1" dirty="0">
                <a:solidFill>
                  <a:srgbClr val="FFFFFF"/>
                </a:solidFill>
                <a:latin typeface="Gothic Uralic"/>
                <a:cs typeface="Gothic Uralic"/>
              </a:rPr>
              <a:t>Early Learning </a:t>
            </a:r>
            <a:r>
              <a:rPr sz="1088" b="1" spc="-5" dirty="0">
                <a:solidFill>
                  <a:srgbClr val="FFFFFF"/>
                </a:solidFill>
                <a:latin typeface="Gothic Uralic"/>
                <a:cs typeface="Gothic Uralic"/>
              </a:rPr>
              <a:t>Goal: </a:t>
            </a:r>
            <a:r>
              <a:rPr sz="1088" b="1" dirty="0">
                <a:solidFill>
                  <a:srgbClr val="FFFFFF"/>
                </a:solidFill>
                <a:latin typeface="Gothic Uralic"/>
                <a:cs typeface="Gothic Uralic"/>
              </a:rPr>
              <a:t>Expressive </a:t>
            </a:r>
            <a:r>
              <a:rPr sz="1088" b="1" spc="-5" dirty="0">
                <a:solidFill>
                  <a:srgbClr val="FFFFFF"/>
                </a:solidFill>
                <a:latin typeface="Gothic Uralic"/>
                <a:cs typeface="Gothic Uralic"/>
              </a:rPr>
              <a:t>Arts and Design </a:t>
            </a:r>
            <a:r>
              <a:rPr sz="1088" spc="-5" dirty="0">
                <a:solidFill>
                  <a:srgbClr val="FFFFFF"/>
                </a:solidFill>
                <a:latin typeface="URW Gothic"/>
                <a:cs typeface="URW Gothic"/>
              </a:rPr>
              <a:t>| Being Imaginative and</a:t>
            </a:r>
            <a:r>
              <a:rPr sz="1088" spc="18" dirty="0">
                <a:solidFill>
                  <a:srgbClr val="FFFFFF"/>
                </a:solidFill>
                <a:latin typeface="URW Gothic"/>
                <a:cs typeface="URW Gothic"/>
              </a:rPr>
              <a:t> </a:t>
            </a:r>
            <a:r>
              <a:rPr sz="1088" dirty="0">
                <a:solidFill>
                  <a:srgbClr val="FFFFFF"/>
                </a:solidFill>
                <a:latin typeface="URW Gothic"/>
                <a:cs typeface="URW Gothic"/>
              </a:rPr>
              <a:t>Expressive</a:t>
            </a:r>
            <a:endParaRPr sz="1088" dirty="0">
              <a:latin typeface="URW Gothic"/>
              <a:cs typeface="URW Gothic"/>
            </a:endParaRPr>
          </a:p>
          <a:p>
            <a:pPr marL="11516">
              <a:spcBef>
                <a:spcPts val="9"/>
              </a:spcBef>
            </a:pPr>
            <a:r>
              <a:rPr sz="816" spc="-5" dirty="0">
                <a:latin typeface="URW Gothic"/>
                <a:cs typeface="URW Gothic"/>
              </a:rPr>
              <a:t>Children at the expected level of development</a:t>
            </a:r>
            <a:r>
              <a:rPr sz="816" spc="5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will:</a:t>
            </a:r>
            <a:endParaRPr sz="816" dirty="0">
              <a:latin typeface="URW Gothic"/>
              <a:cs typeface="URW Gothic"/>
            </a:endParaRPr>
          </a:p>
          <a:p>
            <a:pPr marL="426105" indent="-207294">
              <a:spcBef>
                <a:spcPts val="23"/>
              </a:spcBef>
              <a:buFont typeface="Symbol"/>
              <a:buChar char=""/>
              <a:tabLst>
                <a:tab pos="425530" algn="l"/>
                <a:tab pos="426105" algn="l"/>
              </a:tabLst>
            </a:pPr>
            <a:r>
              <a:rPr sz="816" spc="-5" dirty="0">
                <a:latin typeface="URW Gothic"/>
                <a:cs typeface="URW Gothic"/>
              </a:rPr>
              <a:t>Invent, adapt and </a:t>
            </a:r>
            <a:r>
              <a:rPr sz="816" dirty="0">
                <a:latin typeface="URW Gothic"/>
                <a:cs typeface="URW Gothic"/>
              </a:rPr>
              <a:t>recount </a:t>
            </a:r>
            <a:r>
              <a:rPr sz="816" spc="-5" dirty="0">
                <a:latin typeface="URW Gothic"/>
                <a:cs typeface="URW Gothic"/>
              </a:rPr>
              <a:t>narratives and stories with peers and their teacher;</a:t>
            </a:r>
            <a:endParaRPr sz="816" dirty="0">
              <a:latin typeface="URW Gothic"/>
              <a:cs typeface="URW Gothic"/>
            </a:endParaRPr>
          </a:p>
          <a:p>
            <a:pPr marL="426105" indent="-207294">
              <a:spcBef>
                <a:spcPts val="23"/>
              </a:spcBef>
              <a:buFont typeface="Symbol"/>
              <a:buChar char=""/>
              <a:tabLst>
                <a:tab pos="425530" algn="l"/>
                <a:tab pos="426105" algn="l"/>
              </a:tabLst>
            </a:pPr>
            <a:r>
              <a:rPr sz="816" dirty="0">
                <a:latin typeface="URW Gothic"/>
                <a:cs typeface="URW Gothic"/>
              </a:rPr>
              <a:t>Sing a </a:t>
            </a:r>
            <a:r>
              <a:rPr sz="816" spc="-5" dirty="0">
                <a:latin typeface="URW Gothic"/>
                <a:cs typeface="URW Gothic"/>
              </a:rPr>
              <a:t>range of well-known nursery rhymes and songs; </a:t>
            </a:r>
            <a:r>
              <a:rPr sz="816" dirty="0">
                <a:latin typeface="URW Gothic"/>
                <a:cs typeface="URW Gothic"/>
              </a:rPr>
              <a:t>Perform </a:t>
            </a:r>
            <a:r>
              <a:rPr sz="816" spc="-5" dirty="0">
                <a:latin typeface="URW Gothic"/>
                <a:cs typeface="URW Gothic"/>
              </a:rPr>
              <a:t>songs, rhymes, poems and </a:t>
            </a:r>
            <a:r>
              <a:rPr sz="816" dirty="0">
                <a:latin typeface="URW Gothic"/>
                <a:cs typeface="URW Gothic"/>
              </a:rPr>
              <a:t>stories </a:t>
            </a:r>
            <a:r>
              <a:rPr sz="816" spc="-5" dirty="0">
                <a:latin typeface="URW Gothic"/>
                <a:cs typeface="URW Gothic"/>
              </a:rPr>
              <a:t>with others, and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when appropriate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try to move </a:t>
            </a:r>
            <a:r>
              <a:rPr sz="816" spc="5" dirty="0">
                <a:latin typeface="URW Gothic"/>
                <a:cs typeface="URW Gothic"/>
              </a:rPr>
              <a:t>in </a:t>
            </a:r>
            <a:r>
              <a:rPr sz="816" spc="-9" dirty="0">
                <a:latin typeface="URW Gothic"/>
                <a:cs typeface="URW Gothic"/>
              </a:rPr>
              <a:t>time </a:t>
            </a:r>
            <a:r>
              <a:rPr sz="816" spc="-5" dirty="0">
                <a:latin typeface="URW Gothic"/>
                <a:cs typeface="URW Gothic"/>
              </a:rPr>
              <a:t>with</a:t>
            </a:r>
            <a:r>
              <a:rPr sz="816" spc="131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music.</a:t>
            </a:r>
            <a:endParaRPr sz="816" dirty="0">
              <a:latin typeface="URW Gothic"/>
              <a:cs typeface="URW Gothic"/>
            </a:endParaRPr>
          </a:p>
          <a:p>
            <a:pPr marL="11516">
              <a:spcBef>
                <a:spcPts val="18"/>
              </a:spcBef>
              <a:tabLst>
                <a:tab pos="5067198" algn="l"/>
              </a:tabLst>
            </a:pPr>
            <a:r>
              <a:rPr sz="816" b="1" spc="-5" dirty="0">
                <a:solidFill>
                  <a:srgbClr val="FFFFFF"/>
                </a:solidFill>
                <a:latin typeface="Gothic Uralic"/>
                <a:cs typeface="Gothic Uralic"/>
              </a:rPr>
              <a:t>Progression towards the Early</a:t>
            </a:r>
            <a:r>
              <a:rPr sz="816" b="1" spc="59" dirty="0">
                <a:solidFill>
                  <a:srgbClr val="FFFFFF"/>
                </a:solidFill>
                <a:latin typeface="Gothic Uralic"/>
                <a:cs typeface="Gothic Uralic"/>
              </a:rPr>
              <a:t> </a:t>
            </a:r>
            <a:r>
              <a:rPr sz="816" b="1" dirty="0">
                <a:solidFill>
                  <a:srgbClr val="FFFFFF"/>
                </a:solidFill>
                <a:latin typeface="Gothic Uralic"/>
                <a:cs typeface="Gothic Uralic"/>
              </a:rPr>
              <a:t>Learning</a:t>
            </a:r>
            <a:r>
              <a:rPr sz="816" b="1" spc="18" dirty="0">
                <a:solidFill>
                  <a:srgbClr val="FFFFFF"/>
                </a:solidFill>
                <a:latin typeface="Gothic Uralic"/>
                <a:cs typeface="Gothic Uralic"/>
              </a:rPr>
              <a:t> </a:t>
            </a:r>
            <a:r>
              <a:rPr sz="816" b="1" spc="-5" dirty="0">
                <a:solidFill>
                  <a:srgbClr val="FFFFFF"/>
                </a:solidFill>
                <a:latin typeface="Gothic Uralic"/>
                <a:cs typeface="Gothic Uralic"/>
              </a:rPr>
              <a:t>Goal	Progress in other </a:t>
            </a:r>
            <a:r>
              <a:rPr sz="816" b="1" dirty="0">
                <a:solidFill>
                  <a:srgbClr val="FFFFFF"/>
                </a:solidFill>
                <a:latin typeface="Gothic Uralic"/>
                <a:cs typeface="Gothic Uralic"/>
              </a:rPr>
              <a:t>areas </a:t>
            </a:r>
            <a:r>
              <a:rPr sz="816" b="1" spc="-5" dirty="0">
                <a:solidFill>
                  <a:srgbClr val="FFFFFF"/>
                </a:solidFill>
                <a:latin typeface="Gothic Uralic"/>
                <a:cs typeface="Gothic Uralic"/>
              </a:rPr>
              <a:t>of Being Imaginitive curriculum </a:t>
            </a:r>
            <a:r>
              <a:rPr sz="816" b="1" dirty="0">
                <a:solidFill>
                  <a:srgbClr val="FFFFFF"/>
                </a:solidFill>
                <a:latin typeface="Gothic Uralic"/>
                <a:cs typeface="Gothic Uralic"/>
              </a:rPr>
              <a:t>– </a:t>
            </a:r>
            <a:r>
              <a:rPr lang="en-GB" sz="816" b="1" i="1" spc="-141" dirty="0">
                <a:solidFill>
                  <a:srgbClr val="FFFFFF"/>
                </a:solidFill>
                <a:latin typeface="Verdana"/>
                <a:cs typeface="Gothic Uralic"/>
              </a:rPr>
              <a:t>Reception</a:t>
            </a:r>
            <a:endParaRPr sz="816" dirty="0">
              <a:latin typeface="Verdana"/>
              <a:cs typeface="Verdana"/>
            </a:endParaRPr>
          </a:p>
          <a:p>
            <a:pPr marL="11516">
              <a:spcBef>
                <a:spcPts val="23"/>
              </a:spcBef>
              <a:tabLst>
                <a:tab pos="262573" algn="l"/>
              </a:tabLst>
            </a:pPr>
            <a:r>
              <a:rPr sz="816" b="1" dirty="0">
                <a:solidFill>
                  <a:srgbClr val="FFFFFF"/>
                </a:solidFill>
                <a:latin typeface="Gothic Uralic"/>
                <a:cs typeface="Gothic Uralic"/>
              </a:rPr>
              <a:t>R+	</a:t>
            </a:r>
            <a:r>
              <a:rPr sz="816" b="1" dirty="0">
                <a:latin typeface="Gothic Uralic"/>
                <a:cs typeface="Gothic Uralic"/>
              </a:rPr>
              <a:t>By </a:t>
            </a:r>
            <a:r>
              <a:rPr sz="816" b="1" spc="-5" dirty="0">
                <a:latin typeface="Gothic Uralic"/>
                <a:cs typeface="Gothic Uralic"/>
              </a:rPr>
              <a:t>the end of the </a:t>
            </a:r>
            <a:r>
              <a:rPr sz="816" b="1" dirty="0">
                <a:latin typeface="Gothic Uralic"/>
                <a:cs typeface="Gothic Uralic"/>
              </a:rPr>
              <a:t>Summer </a:t>
            </a:r>
            <a:r>
              <a:rPr sz="816" b="1" spc="-9" dirty="0">
                <a:latin typeface="Gothic Uralic"/>
                <a:cs typeface="Gothic Uralic"/>
              </a:rPr>
              <a:t>term</a:t>
            </a:r>
            <a:r>
              <a:rPr lang="en-GB" sz="816" b="1" spc="-9" dirty="0">
                <a:latin typeface="Gothic Uralic"/>
                <a:cs typeface="Gothic Uralic"/>
              </a:rPr>
              <a:t> and to be year 1 ready</a:t>
            </a:r>
            <a:r>
              <a:rPr sz="816" b="1" spc="-9" dirty="0">
                <a:latin typeface="Gothic Uralic"/>
                <a:cs typeface="Gothic Uralic"/>
              </a:rPr>
              <a:t> </a:t>
            </a:r>
            <a:r>
              <a:rPr sz="816" b="1" spc="-5" dirty="0">
                <a:latin typeface="Gothic Uralic"/>
                <a:cs typeface="Gothic Uralic"/>
              </a:rPr>
              <a:t>children </a:t>
            </a:r>
            <a:r>
              <a:rPr sz="816" b="1" dirty="0">
                <a:latin typeface="Gothic Uralic"/>
                <a:cs typeface="Gothic Uralic"/>
              </a:rPr>
              <a:t>should be </a:t>
            </a:r>
            <a:r>
              <a:rPr sz="816" b="1" spc="-5" dirty="0">
                <a:latin typeface="Gothic Uralic"/>
                <a:cs typeface="Gothic Uralic"/>
              </a:rPr>
              <a:t>able to… </a:t>
            </a:r>
            <a:endParaRPr sz="816" dirty="0">
              <a:latin typeface="URW Gothic"/>
              <a:cs typeface="URW Gothic"/>
            </a:endParaRPr>
          </a:p>
          <a:p>
            <a:pPr marL="11516">
              <a:spcBef>
                <a:spcPts val="23"/>
              </a:spcBef>
              <a:tabLst>
                <a:tab pos="5067198" algn="l"/>
              </a:tabLst>
            </a:pPr>
            <a:r>
              <a:rPr sz="816" spc="-5" dirty="0">
                <a:latin typeface="URW Gothic"/>
                <a:cs typeface="URW Gothic"/>
              </a:rPr>
              <a:t>Singing:	Singing:</a:t>
            </a:r>
            <a:endParaRPr sz="816" dirty="0">
              <a:latin typeface="URW Gothic"/>
              <a:cs typeface="URW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4795" y="1982888"/>
            <a:ext cx="3416908" cy="262723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206719" indent="-206719">
              <a:spcBef>
                <a:spcPts val="91"/>
              </a:spcBef>
              <a:buFont typeface="Symbol"/>
              <a:buChar char=""/>
              <a:tabLst>
                <a:tab pos="206719" algn="l"/>
                <a:tab pos="207294" algn="l"/>
              </a:tabLst>
            </a:pPr>
            <a:r>
              <a:rPr sz="816" dirty="0">
                <a:latin typeface="URW Gothic"/>
                <a:cs typeface="URW Gothic"/>
              </a:rPr>
              <a:t>Invent </a:t>
            </a:r>
            <a:r>
              <a:rPr sz="816" spc="-5" dirty="0">
                <a:latin typeface="URW Gothic"/>
                <a:cs typeface="URW Gothic"/>
              </a:rPr>
              <a:t>own </a:t>
            </a:r>
            <a:r>
              <a:rPr sz="816" spc="-9" dirty="0">
                <a:latin typeface="URW Gothic"/>
                <a:cs typeface="URW Gothic"/>
              </a:rPr>
              <a:t>simple </a:t>
            </a:r>
            <a:r>
              <a:rPr sz="816" spc="-5" dirty="0">
                <a:latin typeface="URW Gothic"/>
                <a:cs typeface="URW Gothic"/>
              </a:rPr>
              <a:t>songs and rhymes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based on known</a:t>
            </a:r>
            <a:r>
              <a:rPr sz="816" spc="50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versions</a:t>
            </a:r>
            <a:endParaRPr sz="816" dirty="0">
              <a:latin typeface="URW Gothic"/>
              <a:cs typeface="URW Gothic"/>
            </a:endParaRPr>
          </a:p>
          <a:p>
            <a:pPr marL="206719" indent="-206719">
              <a:spcBef>
                <a:spcPts val="23"/>
              </a:spcBef>
              <a:buFont typeface="Symbol"/>
              <a:buChar char=""/>
              <a:tabLst>
                <a:tab pos="206719" algn="l"/>
                <a:tab pos="207294" algn="l"/>
              </a:tabLst>
            </a:pPr>
            <a:r>
              <a:rPr sz="816" dirty="0">
                <a:latin typeface="URW Gothic"/>
                <a:cs typeface="URW Gothic"/>
              </a:rPr>
              <a:t>Sing a </a:t>
            </a:r>
            <a:r>
              <a:rPr sz="816" spc="-5" dirty="0">
                <a:latin typeface="URW Gothic"/>
                <a:cs typeface="URW Gothic"/>
              </a:rPr>
              <a:t>known song  to an</a:t>
            </a:r>
            <a:r>
              <a:rPr sz="816" spc="-9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audience</a:t>
            </a:r>
            <a:endParaRPr sz="816" dirty="0">
              <a:latin typeface="URW Gothic"/>
              <a:cs typeface="URW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85984" y="2363275"/>
            <a:ext cx="1500583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Musical Knowledge and</a:t>
            </a:r>
            <a:r>
              <a:rPr sz="816" spc="-32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Skills: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93279" y="2490415"/>
            <a:ext cx="3741094" cy="898196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18811" marR="344915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Know the names of </a:t>
            </a:r>
            <a:r>
              <a:rPr sz="816" dirty="0">
                <a:latin typeface="URW Gothic"/>
                <a:cs typeface="URW Gothic"/>
              </a:rPr>
              <a:t>key </a:t>
            </a:r>
            <a:r>
              <a:rPr sz="816" spc="-5" dirty="0">
                <a:latin typeface="URW Gothic"/>
                <a:cs typeface="URW Gothic"/>
              </a:rPr>
              <a:t>musical instruments available </a:t>
            </a:r>
            <a:r>
              <a:rPr sz="816" spc="-9" dirty="0">
                <a:latin typeface="URW Gothic"/>
                <a:cs typeface="URW Gothic"/>
              </a:rPr>
              <a:t>to </a:t>
            </a:r>
            <a:r>
              <a:rPr sz="816" spc="-5" dirty="0">
                <a:latin typeface="URW Gothic"/>
                <a:cs typeface="URW Gothic"/>
              </a:rPr>
              <a:t>them </a:t>
            </a:r>
            <a:r>
              <a:rPr sz="816" dirty="0">
                <a:latin typeface="URW Gothic"/>
                <a:cs typeface="URW Gothic"/>
              </a:rPr>
              <a:t>–  </a:t>
            </a:r>
            <a:r>
              <a:rPr sz="816" spc="-5" dirty="0">
                <a:latin typeface="URW Gothic"/>
                <a:cs typeface="URW Gothic"/>
              </a:rPr>
              <a:t>maraca,</a:t>
            </a:r>
            <a:r>
              <a:rPr sz="816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tambourine</a:t>
            </a:r>
            <a:r>
              <a:rPr lang="en-US" sz="816" spc="-5" dirty="0">
                <a:latin typeface="URW Gothic"/>
                <a:cs typeface="URW Gothic"/>
              </a:rPr>
              <a:t> and </a:t>
            </a:r>
            <a:r>
              <a:rPr sz="816" spc="-27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triangle</a:t>
            </a:r>
            <a:endParaRPr sz="816" dirty="0">
              <a:latin typeface="URW Gothic"/>
              <a:cs typeface="URW Gothic"/>
            </a:endParaRPr>
          </a:p>
          <a:p>
            <a:pPr marL="218811" marR="4607" indent="-207294">
              <a:lnSpc>
                <a:spcPct val="102200"/>
              </a:lnSpc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Listen to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range of music and begin to compare </a:t>
            </a:r>
            <a:r>
              <a:rPr sz="816" spc="5" dirty="0">
                <a:latin typeface="URW Gothic"/>
                <a:cs typeface="URW Gothic"/>
              </a:rPr>
              <a:t>it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‘they sound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bit  similar because they </a:t>
            </a:r>
            <a:r>
              <a:rPr sz="816" spc="-9" dirty="0">
                <a:latin typeface="URW Gothic"/>
                <a:cs typeface="URW Gothic"/>
              </a:rPr>
              <a:t>both have </a:t>
            </a:r>
            <a:r>
              <a:rPr sz="816" spc="-5" dirty="0">
                <a:latin typeface="URW Gothic"/>
                <a:cs typeface="URW Gothic"/>
              </a:rPr>
              <a:t>lots of </a:t>
            </a:r>
            <a:r>
              <a:rPr sz="816" dirty="0">
                <a:latin typeface="URW Gothic"/>
                <a:cs typeface="URW Gothic"/>
              </a:rPr>
              <a:t>quiet</a:t>
            </a:r>
            <a:r>
              <a:rPr sz="816" spc="18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sounds’.</a:t>
            </a:r>
            <a:endParaRPr sz="816" dirty="0">
              <a:latin typeface="URW Gothic"/>
              <a:cs typeface="URW Gothic"/>
            </a:endParaRPr>
          </a:p>
          <a:p>
            <a:pPr marL="218811" indent="-207294">
              <a:spcBef>
                <a:spcPts val="23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Begin to know types of music </a:t>
            </a:r>
            <a:r>
              <a:rPr sz="816" dirty="0">
                <a:latin typeface="URW Gothic"/>
                <a:cs typeface="URW Gothic"/>
              </a:rPr>
              <a:t>which </a:t>
            </a:r>
            <a:r>
              <a:rPr sz="816" spc="-5" dirty="0">
                <a:latin typeface="URW Gothic"/>
                <a:cs typeface="URW Gothic"/>
              </a:rPr>
              <a:t>they like </a:t>
            </a:r>
            <a:r>
              <a:rPr sz="816" spc="-9" dirty="0">
                <a:latin typeface="URW Gothic"/>
                <a:cs typeface="URW Gothic"/>
              </a:rPr>
              <a:t>(e.g. </a:t>
            </a:r>
            <a:r>
              <a:rPr sz="816" spc="-5" dirty="0">
                <a:latin typeface="URW Gothic"/>
                <a:cs typeface="URW Gothic"/>
              </a:rPr>
              <a:t>pop, classical,</a:t>
            </a:r>
            <a:r>
              <a:rPr sz="816" spc="63" dirty="0">
                <a:latin typeface="URW Gothic"/>
                <a:cs typeface="URW Gothic"/>
              </a:rPr>
              <a:t> </a:t>
            </a:r>
            <a:r>
              <a:rPr sz="816" dirty="0">
                <a:latin typeface="URW Gothic"/>
                <a:cs typeface="URW Gothic"/>
              </a:rPr>
              <a:t>Jazz)</a:t>
            </a:r>
          </a:p>
          <a:p>
            <a:pPr marL="218811" marR="139924" indent="-207294">
              <a:lnSpc>
                <a:spcPct val="102200"/>
              </a:lnSpc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Able to make </a:t>
            </a:r>
            <a:r>
              <a:rPr sz="816" spc="-5" dirty="0">
                <a:latin typeface="URW Gothic"/>
                <a:cs typeface="URW Gothic"/>
              </a:rPr>
              <a:t>own simple repeating compositions (clapping </a:t>
            </a:r>
            <a:r>
              <a:rPr sz="816" dirty="0">
                <a:latin typeface="URW Gothic"/>
                <a:cs typeface="URW Gothic"/>
              </a:rPr>
              <a:t>/ </a:t>
            </a:r>
            <a:r>
              <a:rPr sz="816" spc="-5" dirty="0">
                <a:latin typeface="URW Gothic"/>
                <a:cs typeface="URW Gothic"/>
              </a:rPr>
              <a:t>body  percussion </a:t>
            </a:r>
            <a:r>
              <a:rPr sz="816" dirty="0">
                <a:latin typeface="URW Gothic"/>
                <a:cs typeface="URW Gothic"/>
              </a:rPr>
              <a:t>/</a:t>
            </a:r>
            <a:r>
              <a:rPr sz="816" spc="-18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instrument)</a:t>
            </a:r>
            <a:endParaRPr sz="816" dirty="0">
              <a:latin typeface="URW Gothic"/>
              <a:cs typeface="URW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97500" y="3762054"/>
            <a:ext cx="375434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Dan</a:t>
            </a:r>
            <a:r>
              <a:rPr sz="816" spc="5" dirty="0">
                <a:latin typeface="URW Gothic"/>
                <a:cs typeface="URW Gothic"/>
              </a:rPr>
              <a:t>c</a:t>
            </a:r>
            <a:r>
              <a:rPr sz="816" spc="-5" dirty="0">
                <a:latin typeface="URW Gothic"/>
                <a:cs typeface="URW Gothic"/>
              </a:rPr>
              <a:t>e: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93279" y="3889194"/>
            <a:ext cx="3757792" cy="260457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18811" marR="104799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Create own simple dance motifs </a:t>
            </a:r>
            <a:r>
              <a:rPr sz="816" spc="5" dirty="0">
                <a:latin typeface="URW Gothic"/>
                <a:cs typeface="URW Gothic"/>
              </a:rPr>
              <a:t>in </a:t>
            </a:r>
            <a:r>
              <a:rPr sz="816" spc="-5" dirty="0">
                <a:latin typeface="URW Gothic"/>
                <a:cs typeface="URW Gothic"/>
              </a:rPr>
              <a:t>response to music </a:t>
            </a:r>
            <a:r>
              <a:rPr sz="816" dirty="0">
                <a:latin typeface="URW Gothic"/>
                <a:cs typeface="URW Gothic"/>
              </a:rPr>
              <a:t>– </a:t>
            </a:r>
            <a:r>
              <a:rPr sz="816" spc="-5" dirty="0">
                <a:latin typeface="URW Gothic"/>
                <a:cs typeface="URW Gothic"/>
              </a:rPr>
              <a:t>using props </a:t>
            </a:r>
            <a:r>
              <a:rPr sz="816" dirty="0">
                <a:latin typeface="URW Gothic"/>
                <a:cs typeface="URW Gothic"/>
              </a:rPr>
              <a:t>/  </a:t>
            </a:r>
            <a:r>
              <a:rPr sz="816" spc="-5" dirty="0">
                <a:latin typeface="URW Gothic"/>
                <a:cs typeface="URW Gothic"/>
              </a:rPr>
              <a:t>costumes as</a:t>
            </a:r>
            <a:r>
              <a:rPr sz="816" spc="-9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appropriate</a:t>
            </a:r>
            <a:endParaRPr sz="816" dirty="0">
              <a:latin typeface="URW Gothic"/>
              <a:cs typeface="URW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85984" y="4524899"/>
            <a:ext cx="3496371" cy="388911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Imaginative Narrative:</a:t>
            </a:r>
            <a:endParaRPr sz="816" dirty="0">
              <a:latin typeface="URW Gothic"/>
              <a:cs typeface="URW Gothic"/>
            </a:endParaRPr>
          </a:p>
          <a:p>
            <a:pPr marL="426105" marR="4607" indent="-207294">
              <a:lnSpc>
                <a:spcPct val="102200"/>
              </a:lnSpc>
              <a:buFont typeface="Symbol"/>
              <a:buChar char=""/>
              <a:tabLst>
                <a:tab pos="425530" algn="l"/>
                <a:tab pos="426105" algn="l"/>
              </a:tabLst>
            </a:pPr>
            <a:r>
              <a:rPr sz="816" dirty="0">
                <a:latin typeface="URW Gothic"/>
                <a:cs typeface="URW Gothic"/>
              </a:rPr>
              <a:t>Can </a:t>
            </a:r>
            <a:r>
              <a:rPr sz="816" spc="-5" dirty="0">
                <a:latin typeface="URW Gothic"/>
                <a:cs typeface="URW Gothic"/>
              </a:rPr>
              <a:t>retell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story </a:t>
            </a:r>
            <a:r>
              <a:rPr lang="en-US" sz="816" spc="-5" dirty="0">
                <a:latin typeface="URW Gothic"/>
                <a:cs typeface="URW Gothic"/>
              </a:rPr>
              <a:t>to</a:t>
            </a:r>
            <a:r>
              <a:rPr sz="816" spc="-5" dirty="0">
                <a:latin typeface="URW Gothic"/>
                <a:cs typeface="URW Gothic"/>
              </a:rPr>
              <a:t> an audience, </a:t>
            </a:r>
            <a:r>
              <a:rPr sz="816" dirty="0">
                <a:latin typeface="URW Gothic"/>
                <a:cs typeface="URW Gothic"/>
              </a:rPr>
              <a:t>using </a:t>
            </a:r>
            <a:r>
              <a:rPr sz="816" spc="-9" dirty="0">
                <a:latin typeface="URW Gothic"/>
                <a:cs typeface="URW Gothic"/>
              </a:rPr>
              <a:t>simple </a:t>
            </a:r>
            <a:r>
              <a:rPr sz="816" spc="-5" dirty="0">
                <a:latin typeface="URW Gothic"/>
                <a:cs typeface="URW Gothic"/>
              </a:rPr>
              <a:t>prompts </a:t>
            </a:r>
            <a:r>
              <a:rPr sz="816" dirty="0">
                <a:latin typeface="URW Gothic"/>
                <a:cs typeface="URW Gothic"/>
              </a:rPr>
              <a:t>/  </a:t>
            </a:r>
            <a:r>
              <a:rPr sz="816" spc="-5" dirty="0">
                <a:latin typeface="URW Gothic"/>
                <a:cs typeface="URW Gothic"/>
              </a:rPr>
              <a:t>reminders </a:t>
            </a:r>
            <a:r>
              <a:rPr sz="816" spc="5" dirty="0">
                <a:latin typeface="URW Gothic"/>
                <a:cs typeface="URW Gothic"/>
              </a:rPr>
              <a:t>if</a:t>
            </a:r>
            <a:r>
              <a:rPr sz="816" spc="-23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required</a:t>
            </a:r>
            <a:endParaRPr sz="816" dirty="0">
              <a:latin typeface="URW Gothic"/>
              <a:cs typeface="URW Gothic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586188" y="5170737"/>
            <a:ext cx="9124998" cy="127256"/>
            <a:chOff x="373379" y="5702173"/>
            <a:chExt cx="10062845" cy="140335"/>
          </a:xfrm>
        </p:grpSpPr>
        <p:sp>
          <p:nvSpPr>
            <p:cNvPr id="24" name="object 24"/>
            <p:cNvSpPr/>
            <p:nvPr/>
          </p:nvSpPr>
          <p:spPr>
            <a:xfrm>
              <a:off x="373379" y="5702173"/>
              <a:ext cx="269875" cy="140335"/>
            </a:xfrm>
            <a:custGeom>
              <a:avLst/>
              <a:gdLst/>
              <a:ahLst/>
              <a:cxnLst/>
              <a:rect l="l" t="t" r="r" b="b"/>
              <a:pathLst>
                <a:path w="269875" h="140335">
                  <a:moveTo>
                    <a:pt x="269748" y="0"/>
                  </a:moveTo>
                  <a:lnTo>
                    <a:pt x="0" y="0"/>
                  </a:lnTo>
                  <a:lnTo>
                    <a:pt x="0" y="140207"/>
                  </a:lnTo>
                  <a:lnTo>
                    <a:pt x="269748" y="140207"/>
                  </a:lnTo>
                  <a:lnTo>
                    <a:pt x="2697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  <p:sp>
          <p:nvSpPr>
            <p:cNvPr id="25" name="object 25"/>
            <p:cNvSpPr/>
            <p:nvPr/>
          </p:nvSpPr>
          <p:spPr>
            <a:xfrm>
              <a:off x="643127" y="5702173"/>
              <a:ext cx="9792970" cy="140335"/>
            </a:xfrm>
            <a:custGeom>
              <a:avLst/>
              <a:gdLst/>
              <a:ahLst/>
              <a:cxnLst/>
              <a:rect l="l" t="t" r="r" b="b"/>
              <a:pathLst>
                <a:path w="9792970" h="140335">
                  <a:moveTo>
                    <a:pt x="9792970" y="0"/>
                  </a:moveTo>
                  <a:lnTo>
                    <a:pt x="0" y="0"/>
                  </a:lnTo>
                  <a:lnTo>
                    <a:pt x="0" y="140207"/>
                  </a:lnTo>
                  <a:lnTo>
                    <a:pt x="9792970" y="140207"/>
                  </a:lnTo>
                  <a:lnTo>
                    <a:pt x="9792970" y="0"/>
                  </a:lnTo>
                  <a:close/>
                </a:path>
              </a:pathLst>
            </a:custGeom>
            <a:solidFill>
              <a:srgbClr val="D0CECE"/>
            </a:solidFill>
          </p:spPr>
          <p:txBody>
            <a:bodyPr wrap="square" lIns="0" tIns="0" rIns="0" bIns="0" rtlCol="0"/>
            <a:lstStyle/>
            <a:p>
              <a:endParaRPr sz="1632"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629951" y="5159219"/>
            <a:ext cx="3167578" cy="262723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  <a:tabLst>
                <a:tab pos="262573" algn="l"/>
              </a:tabLst>
            </a:pPr>
            <a:r>
              <a:rPr sz="816" b="1" dirty="0">
                <a:solidFill>
                  <a:srgbClr val="FFFFFF"/>
                </a:solidFill>
                <a:latin typeface="Gothic Uralic"/>
                <a:cs typeface="Gothic Uralic"/>
              </a:rPr>
              <a:t>R=	</a:t>
            </a:r>
            <a:r>
              <a:rPr sz="816" b="1" dirty="0">
                <a:latin typeface="Gothic Uralic"/>
                <a:cs typeface="Gothic Uralic"/>
              </a:rPr>
              <a:t>By </a:t>
            </a:r>
            <a:r>
              <a:rPr sz="816" b="1" spc="-5" dirty="0">
                <a:latin typeface="Gothic Uralic"/>
                <a:cs typeface="Gothic Uralic"/>
              </a:rPr>
              <a:t>the end of the </a:t>
            </a:r>
            <a:r>
              <a:rPr sz="816" b="1" dirty="0">
                <a:latin typeface="Gothic Uralic"/>
                <a:cs typeface="Gothic Uralic"/>
              </a:rPr>
              <a:t>Spring </a:t>
            </a:r>
            <a:r>
              <a:rPr sz="816" b="1" spc="-9" dirty="0">
                <a:latin typeface="Gothic Uralic"/>
                <a:cs typeface="Gothic Uralic"/>
              </a:rPr>
              <a:t>term </a:t>
            </a:r>
            <a:r>
              <a:rPr sz="816" b="1" spc="-5" dirty="0">
                <a:latin typeface="Gothic Uralic"/>
                <a:cs typeface="Gothic Uralic"/>
              </a:rPr>
              <a:t>children </a:t>
            </a:r>
            <a:r>
              <a:rPr sz="816" b="1" dirty="0">
                <a:latin typeface="Gothic Uralic"/>
                <a:cs typeface="Gothic Uralic"/>
              </a:rPr>
              <a:t>should be </a:t>
            </a:r>
            <a:r>
              <a:rPr sz="816" b="1" spc="-5" dirty="0">
                <a:latin typeface="Gothic Uralic"/>
                <a:cs typeface="Gothic Uralic"/>
              </a:rPr>
              <a:t>able</a:t>
            </a:r>
            <a:r>
              <a:rPr sz="816" b="1" spc="9" dirty="0">
                <a:latin typeface="Gothic Uralic"/>
                <a:cs typeface="Gothic Uralic"/>
              </a:rPr>
              <a:t> </a:t>
            </a:r>
            <a:r>
              <a:rPr sz="816" b="1" spc="-5" dirty="0">
                <a:latin typeface="Gothic Uralic"/>
                <a:cs typeface="Gothic Uralic"/>
              </a:rPr>
              <a:t>to…</a:t>
            </a:r>
            <a:endParaRPr sz="816">
              <a:latin typeface="Gothic Uralic"/>
              <a:cs typeface="Gothic Uralic"/>
            </a:endParaRPr>
          </a:p>
          <a:p>
            <a:pPr marL="11516">
              <a:spcBef>
                <a:spcPts val="23"/>
              </a:spcBef>
            </a:pPr>
            <a:r>
              <a:rPr sz="816" spc="-5" dirty="0">
                <a:latin typeface="URW Gothic"/>
                <a:cs typeface="URW Gothic"/>
              </a:rPr>
              <a:t>Singing: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8762" y="5413847"/>
            <a:ext cx="2875638" cy="262723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206719" indent="-206719">
              <a:spcBef>
                <a:spcPts val="91"/>
              </a:spcBef>
              <a:buFont typeface="Symbol"/>
              <a:buChar char=""/>
              <a:tabLst>
                <a:tab pos="206719" algn="l"/>
                <a:tab pos="207294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spc="-5" dirty="0">
                <a:latin typeface="URW Gothic"/>
                <a:cs typeface="URW Gothic"/>
              </a:rPr>
              <a:t>pitch </a:t>
            </a:r>
            <a:r>
              <a:rPr sz="816" spc="-9" dirty="0">
                <a:latin typeface="URW Gothic"/>
                <a:cs typeface="URW Gothic"/>
              </a:rPr>
              <a:t>match </a:t>
            </a:r>
            <a:r>
              <a:rPr sz="816" spc="5" dirty="0">
                <a:latin typeface="URW Gothic"/>
                <a:cs typeface="URW Gothic"/>
              </a:rPr>
              <a:t>in </a:t>
            </a:r>
            <a:r>
              <a:rPr sz="816" spc="-9" dirty="0">
                <a:latin typeface="URW Gothic"/>
                <a:cs typeface="URW Gothic"/>
              </a:rPr>
              <a:t>simple </a:t>
            </a:r>
            <a:r>
              <a:rPr sz="816" spc="-5" dirty="0">
                <a:latin typeface="URW Gothic"/>
                <a:cs typeface="URW Gothic"/>
              </a:rPr>
              <a:t>call and response</a:t>
            </a:r>
            <a:r>
              <a:rPr sz="816" spc="82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tasks</a:t>
            </a:r>
            <a:endParaRPr sz="816">
              <a:latin typeface="URW Gothic"/>
              <a:cs typeface="URW Gothic"/>
            </a:endParaRPr>
          </a:p>
          <a:p>
            <a:pPr marL="206719" indent="-206719">
              <a:spcBef>
                <a:spcPts val="23"/>
              </a:spcBef>
              <a:buFont typeface="Symbol"/>
              <a:buChar char=""/>
              <a:tabLst>
                <a:tab pos="206719" algn="l"/>
                <a:tab pos="207294" algn="l"/>
              </a:tabLst>
            </a:pPr>
            <a:r>
              <a:rPr sz="816" spc="-9" dirty="0">
                <a:latin typeface="URW Gothic"/>
                <a:cs typeface="URW Gothic"/>
              </a:rPr>
              <a:t>Able to </a:t>
            </a:r>
            <a:r>
              <a:rPr sz="816" dirty="0">
                <a:latin typeface="URW Gothic"/>
                <a:cs typeface="URW Gothic"/>
              </a:rPr>
              <a:t>sing </a:t>
            </a:r>
            <a:r>
              <a:rPr sz="816" spc="-5" dirty="0">
                <a:latin typeface="URW Gothic"/>
                <a:cs typeface="URW Gothic"/>
              </a:rPr>
              <a:t>taught songs with melody</a:t>
            </a:r>
            <a:r>
              <a:rPr sz="816" spc="27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matching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29951" y="5795223"/>
            <a:ext cx="1500583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Musical Knowledge and</a:t>
            </a:r>
            <a:r>
              <a:rPr sz="816" spc="-32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Skills: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635081" y="5297899"/>
            <a:ext cx="4076220" cy="763536"/>
          </a:xfrm>
          <a:custGeom>
            <a:avLst/>
            <a:gdLst/>
            <a:ahLst/>
            <a:cxnLst/>
            <a:rect l="l" t="t" r="r" b="b"/>
            <a:pathLst>
              <a:path w="4495165" h="842009">
                <a:moveTo>
                  <a:pt x="4494911" y="0"/>
                </a:moveTo>
                <a:lnTo>
                  <a:pt x="0" y="0"/>
                </a:lnTo>
                <a:lnTo>
                  <a:pt x="0" y="841552"/>
                </a:lnTo>
                <a:lnTo>
                  <a:pt x="4494911" y="841552"/>
                </a:lnTo>
                <a:lnTo>
                  <a:pt x="4494911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0" name="object 30"/>
          <p:cNvSpPr txBox="1"/>
          <p:nvPr/>
        </p:nvSpPr>
        <p:spPr>
          <a:xfrm>
            <a:off x="6697500" y="5286706"/>
            <a:ext cx="388102" cy="13717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>
              <a:spcBef>
                <a:spcPts val="91"/>
              </a:spcBef>
            </a:pPr>
            <a:r>
              <a:rPr sz="816" spc="-5" dirty="0">
                <a:latin typeface="URW Gothic"/>
                <a:cs typeface="URW Gothic"/>
              </a:rPr>
              <a:t>S</a:t>
            </a:r>
            <a:r>
              <a:rPr sz="816" spc="9" dirty="0">
                <a:latin typeface="URW Gothic"/>
                <a:cs typeface="URW Gothic"/>
              </a:rPr>
              <a:t>i</a:t>
            </a:r>
            <a:r>
              <a:rPr sz="816" spc="-5" dirty="0">
                <a:latin typeface="URW Gothic"/>
                <a:cs typeface="URW Gothic"/>
              </a:rPr>
              <a:t>n</a:t>
            </a:r>
            <a:r>
              <a:rPr sz="816" spc="-14" dirty="0">
                <a:latin typeface="URW Gothic"/>
                <a:cs typeface="URW Gothic"/>
              </a:rPr>
              <a:t>g</a:t>
            </a:r>
            <a:r>
              <a:rPr sz="816" spc="-5" dirty="0">
                <a:latin typeface="URW Gothic"/>
                <a:cs typeface="URW Gothic"/>
              </a:rPr>
              <a:t>i</a:t>
            </a:r>
            <a:r>
              <a:rPr sz="816" dirty="0">
                <a:latin typeface="URW Gothic"/>
                <a:cs typeface="URW Gothic"/>
              </a:rPr>
              <a:t>n</a:t>
            </a:r>
            <a:r>
              <a:rPr sz="816" spc="-14" dirty="0">
                <a:latin typeface="URW Gothic"/>
                <a:cs typeface="URW Gothic"/>
              </a:rPr>
              <a:t>g</a:t>
            </a:r>
            <a:r>
              <a:rPr sz="816" spc="-5" dirty="0">
                <a:latin typeface="URW Gothic"/>
                <a:cs typeface="URW Gothic"/>
              </a:rPr>
              <a:t>:</a:t>
            </a:r>
            <a:endParaRPr sz="816">
              <a:latin typeface="URW Gothic"/>
              <a:cs typeface="URW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93279" y="5413847"/>
            <a:ext cx="3457215" cy="273281"/>
          </a:xfrm>
          <a:prstGeom prst="rect">
            <a:avLst/>
          </a:prstGeom>
        </p:spPr>
        <p:txBody>
          <a:bodyPr vert="horz" wrap="square" lIns="0" tIns="8637" rIns="0" bIns="0" rtlCol="0">
            <a:spAutoFit/>
          </a:bodyPr>
          <a:lstStyle/>
          <a:p>
            <a:pPr marL="218811" marR="4607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9" dirty="0">
                <a:latin typeface="URW Gothic"/>
                <a:cs typeface="URW Gothic"/>
              </a:rPr>
              <a:t>With </a:t>
            </a:r>
            <a:r>
              <a:rPr sz="816" spc="-5" dirty="0">
                <a:latin typeface="URW Gothic"/>
                <a:cs typeface="URW Gothic"/>
              </a:rPr>
              <a:t>support, adapt simple songs and rhymes </a:t>
            </a:r>
            <a:endParaRPr lang="en-US" sz="816" spc="-5" dirty="0">
              <a:latin typeface="URW Gothic"/>
              <a:cs typeface="URW Gothic"/>
            </a:endParaRPr>
          </a:p>
          <a:p>
            <a:pPr marL="218811" marR="4607" indent="-207294">
              <a:lnSpc>
                <a:spcPct val="102200"/>
              </a:lnSpc>
              <a:spcBef>
                <a:spcPts val="68"/>
              </a:spcBef>
              <a:buFont typeface="Symbol"/>
              <a:buChar char=""/>
              <a:tabLst>
                <a:tab pos="218235" algn="l"/>
                <a:tab pos="218811" algn="l"/>
              </a:tabLst>
            </a:pPr>
            <a:r>
              <a:rPr sz="816" spc="-5" dirty="0">
                <a:latin typeface="URW Gothic"/>
                <a:cs typeface="URW Gothic"/>
              </a:rPr>
              <a:t>Perform </a:t>
            </a:r>
            <a:r>
              <a:rPr sz="816" dirty="0">
                <a:latin typeface="URW Gothic"/>
                <a:cs typeface="URW Gothic"/>
              </a:rPr>
              <a:t>a </a:t>
            </a:r>
            <a:r>
              <a:rPr sz="816" spc="-5" dirty="0">
                <a:latin typeface="URW Gothic"/>
                <a:cs typeface="URW Gothic"/>
              </a:rPr>
              <a:t>known </a:t>
            </a:r>
            <a:r>
              <a:rPr sz="816" spc="-9" dirty="0">
                <a:latin typeface="URW Gothic"/>
                <a:cs typeface="URW Gothic"/>
              </a:rPr>
              <a:t>rhyme</a:t>
            </a:r>
            <a:r>
              <a:rPr lang="en-US" sz="816" spc="-9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 to an</a:t>
            </a:r>
            <a:r>
              <a:rPr sz="816" spc="14" dirty="0">
                <a:latin typeface="URW Gothic"/>
                <a:cs typeface="URW Gothic"/>
              </a:rPr>
              <a:t> </a:t>
            </a:r>
            <a:r>
              <a:rPr sz="816" spc="-5" dirty="0">
                <a:latin typeface="URW Gothic"/>
                <a:cs typeface="URW Gothic"/>
              </a:rPr>
              <a:t>audience</a:t>
            </a:r>
            <a:endParaRPr sz="816" dirty="0">
              <a:latin typeface="URW Gothic"/>
              <a:cs typeface="URW Gothic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73751" y="1050523"/>
            <a:ext cx="9148607" cy="5023442"/>
          </a:xfrm>
          <a:custGeom>
            <a:avLst/>
            <a:gdLst/>
            <a:ahLst/>
            <a:cxnLst/>
            <a:rect l="l" t="t" r="r" b="b"/>
            <a:pathLst>
              <a:path w="10088880" h="5539740">
                <a:moveTo>
                  <a:pt x="12192" y="0"/>
                </a:moveTo>
                <a:lnTo>
                  <a:pt x="0" y="0"/>
                </a:lnTo>
                <a:lnTo>
                  <a:pt x="0" y="5526989"/>
                </a:lnTo>
                <a:lnTo>
                  <a:pt x="12192" y="5526989"/>
                </a:lnTo>
                <a:lnTo>
                  <a:pt x="12192" y="0"/>
                </a:lnTo>
                <a:close/>
              </a:path>
              <a:path w="10088880" h="5539740">
                <a:moveTo>
                  <a:pt x="5584558" y="5527002"/>
                </a:moveTo>
                <a:lnTo>
                  <a:pt x="5581510" y="5527002"/>
                </a:lnTo>
                <a:lnTo>
                  <a:pt x="5572379" y="5527002"/>
                </a:lnTo>
                <a:lnTo>
                  <a:pt x="12192" y="5527002"/>
                </a:lnTo>
                <a:lnTo>
                  <a:pt x="0" y="5527002"/>
                </a:lnTo>
                <a:lnTo>
                  <a:pt x="0" y="5539181"/>
                </a:lnTo>
                <a:lnTo>
                  <a:pt x="12192" y="5539181"/>
                </a:lnTo>
                <a:lnTo>
                  <a:pt x="5572379" y="5539181"/>
                </a:lnTo>
                <a:lnTo>
                  <a:pt x="5581510" y="5539181"/>
                </a:lnTo>
                <a:lnTo>
                  <a:pt x="5584558" y="5539181"/>
                </a:lnTo>
                <a:lnTo>
                  <a:pt x="5584558" y="5527002"/>
                </a:lnTo>
                <a:close/>
              </a:path>
              <a:path w="10088880" h="5539740">
                <a:moveTo>
                  <a:pt x="10088613" y="5527002"/>
                </a:moveTo>
                <a:lnTo>
                  <a:pt x="10076434" y="5527002"/>
                </a:lnTo>
                <a:lnTo>
                  <a:pt x="5584571" y="5527002"/>
                </a:lnTo>
                <a:lnTo>
                  <a:pt x="5584571" y="5539181"/>
                </a:lnTo>
                <a:lnTo>
                  <a:pt x="10076434" y="5539181"/>
                </a:lnTo>
                <a:lnTo>
                  <a:pt x="10088613" y="5539181"/>
                </a:lnTo>
                <a:lnTo>
                  <a:pt x="10088613" y="5527002"/>
                </a:lnTo>
                <a:close/>
              </a:path>
              <a:path w="10088880" h="5539740">
                <a:moveTo>
                  <a:pt x="10088613" y="0"/>
                </a:moveTo>
                <a:lnTo>
                  <a:pt x="10076434" y="0"/>
                </a:lnTo>
                <a:lnTo>
                  <a:pt x="10076434" y="5526989"/>
                </a:lnTo>
                <a:lnTo>
                  <a:pt x="10088613" y="5526989"/>
                </a:lnTo>
                <a:lnTo>
                  <a:pt x="100886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xfrm>
            <a:off x="1247607" y="0"/>
            <a:ext cx="0" cy="566208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34549">
              <a:spcBef>
                <a:spcPts val="95"/>
              </a:spcBef>
            </a:pPr>
            <a:fld id="{81D60167-4931-47E6-BA6A-407CBD079E47}" type="slidenum">
              <a:rPr dirty="0"/>
              <a:pPr marL="34549">
                <a:spcBef>
                  <a:spcPts val="95"/>
                </a:spcBef>
              </a:pPr>
              <a:t>3</a:t>
            </a:fld>
            <a:endParaRPr dirty="0"/>
          </a:p>
        </p:txBody>
      </p:sp>
      <p:pic>
        <p:nvPicPr>
          <p:cNvPr id="37" name="Picture 36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2B42F0EC-9EAF-8E93-74BE-BDE102B86A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292" y="1154138"/>
            <a:ext cx="468889" cy="3740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1247607" y="0"/>
            <a:ext cx="0" cy="566208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34549">
              <a:spcBef>
                <a:spcPts val="95"/>
              </a:spcBef>
            </a:pPr>
            <a:fld id="{81D60167-4931-47E6-BA6A-407CBD079E47}" type="slidenum">
              <a:rPr dirty="0"/>
              <a:pPr marL="34549">
                <a:spcBef>
                  <a:spcPts val="95"/>
                </a:spcBef>
              </a:pPr>
              <a:t>4</a:t>
            </a:fld>
            <a:endParaRPr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/>
          </p:nvPr>
        </p:nvGraphicFramePr>
        <p:xfrm>
          <a:off x="1573750" y="326144"/>
          <a:ext cx="9138242" cy="54778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4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1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0355">
                <a:tc gridSpan="2">
                  <a:txBody>
                    <a:bodyPr/>
                    <a:lstStyle/>
                    <a:p>
                      <a:pPr marL="525780" marR="180340" indent="-228600">
                        <a:lnSpc>
                          <a:spcPct val="1022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Know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which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instrument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for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desired effect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e.g.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sleigh bells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for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Santa,</a:t>
                      </a:r>
                      <a:endParaRPr lang="en-US" sz="800" spc="-5" dirty="0">
                        <a:latin typeface="URW Gothic"/>
                        <a:cs typeface="URW Gothic"/>
                      </a:endParaRPr>
                    </a:p>
                    <a:p>
                      <a:pPr marL="525780" marR="180340" indent="-228600">
                        <a:lnSpc>
                          <a:spcPct val="1022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appropriate vocabulary to describe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these</a:t>
                      </a:r>
                      <a:r>
                        <a:rPr sz="800" spc="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sounds.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437515" indent="-228600">
                        <a:lnSpc>
                          <a:spcPts val="111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0" dirty="0">
                          <a:latin typeface="URW Gothic"/>
                          <a:cs typeface="URW Gothic"/>
                        </a:rPr>
                        <a:t>Able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instruments to match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simple taught rhythm and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make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up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own  musical patterns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Dance: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142240" indent="-228600">
                        <a:lnSpc>
                          <a:spcPct val="102200"/>
                        </a:lnSpc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Children afforded the opportunity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freely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respond to music through dance and the use  of simple props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(e.g.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scarves,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</a:t>
                      </a:r>
                      <a:r>
                        <a:rPr sz="800" spc="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ribbon)</a:t>
                      </a: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Children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move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beat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matching movements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the</a:t>
                      </a:r>
                      <a:r>
                        <a:rPr sz="800" spc="4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rhythm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Imaginative Narrative: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66675" indent="-228600">
                        <a:lnSpc>
                          <a:spcPct val="102200"/>
                        </a:lnSpc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Use free choice props and small world artefacts to retell aspects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story that has been  experienced several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times,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mirroring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some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vocabulary from the story, with support from an  adult.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4031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Musical Knowledge and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Skills: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124460" indent="-228600">
                        <a:lnSpc>
                          <a:spcPct val="101099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Listens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range of music types express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preference and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justify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it 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simple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statement ‘I don’t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like that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music because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it is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too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loud’.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None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Dance: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433705" indent="-228600">
                        <a:lnSpc>
                          <a:spcPct val="1022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lang="en-US" sz="800" spc="-10" dirty="0">
                          <a:latin typeface="URW Gothic"/>
                          <a:cs typeface="URW Gothic"/>
                        </a:rPr>
                        <a:t>Begin to create own dance motifs with support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Imaginative Narrative: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Retell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story as part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group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performance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69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95">
                <a:tc>
                  <a:txBody>
                    <a:bodyPr/>
                    <a:lstStyle/>
                    <a:p>
                      <a:pPr marL="68580">
                        <a:lnSpc>
                          <a:spcPts val="1005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R-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005"/>
                        </a:lnSpc>
                      </a:pPr>
                      <a:r>
                        <a:rPr sz="800" b="1" dirty="0">
                          <a:latin typeface="Gothic Uralic"/>
                          <a:cs typeface="Gothic Uralic"/>
                        </a:rPr>
                        <a:t>By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the end of the Autumn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Term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children </a:t>
                      </a:r>
                      <a:r>
                        <a:rPr sz="800" b="1" dirty="0">
                          <a:latin typeface="Gothic Uralic"/>
                          <a:cs typeface="Gothic Uralic"/>
                        </a:rPr>
                        <a:t>should be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able</a:t>
                      </a:r>
                      <a:r>
                        <a:rPr sz="800" b="1" spc="5" dirty="0"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800" b="1" spc="-5" dirty="0">
                          <a:latin typeface="Gothic Uralic"/>
                          <a:cs typeface="Gothic Uralic"/>
                        </a:rPr>
                        <a:t>to…</a:t>
                      </a:r>
                      <a:endParaRPr sz="80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381">
                <a:tc gridSpan="2"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Singing: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Know the difference between singing and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shouting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10" dirty="0">
                          <a:latin typeface="URW Gothic"/>
                          <a:cs typeface="URW Gothic"/>
                        </a:rPr>
                        <a:t>Able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join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songs that have been taught</a:t>
                      </a:r>
                      <a:endParaRPr lang="en-US" sz="800" spc="-5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URW Gothic"/>
                          <a:cs typeface="URW Gothic"/>
                        </a:rPr>
                        <a:t>Join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taught nursery rhym</a:t>
                      </a:r>
                      <a:r>
                        <a:rPr lang="en-US" sz="800" spc="-5" dirty="0">
                          <a:latin typeface="URW Gothic"/>
                          <a:cs typeface="URW Gothic"/>
                        </a:rPr>
                        <a:t>e/number rhyme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for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this term 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Musical Knowledge and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Skills: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105410" indent="-228600">
                        <a:lnSpc>
                          <a:spcPts val="11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Explore and play with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range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of musical instruments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being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match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the sound to  the instrument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following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play opportunities. Describe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these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sounds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(rattle,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loud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bang,</a:t>
                      </a:r>
                      <a:r>
                        <a:rPr sz="800" spc="7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bells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>
                        <a:lnSpc>
                          <a:spcPts val="107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etc)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534670" indent="-228600">
                        <a:lnSpc>
                          <a:spcPct val="102200"/>
                        </a:lnSpc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Listens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range of music types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recognise that they are different and express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preference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Dance: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Copy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simple taught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dance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to music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watching and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matching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Children able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to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freely respond to music through</a:t>
                      </a:r>
                      <a:r>
                        <a:rPr sz="800" spc="2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dance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Children recognise the value of costume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dance</a:t>
                      </a:r>
                      <a:r>
                        <a:rPr sz="800" spc="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presentation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Imaginative Narrative: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dirty="0">
                          <a:latin typeface="URW Gothic"/>
                          <a:cs typeface="URW Gothic"/>
                        </a:rPr>
                        <a:t>Join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refrains from</a:t>
                      </a:r>
                      <a:r>
                        <a:rPr sz="800" spc="-6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stories</a:t>
                      </a:r>
                    </a:p>
                    <a:p>
                      <a:pPr marL="525780" marR="87630" indent="-228600">
                        <a:lnSpc>
                          <a:spcPts val="111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  <a:tabLst>
                          <a:tab pos="525145" algn="l"/>
                          <a:tab pos="525780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Use pre-selected props and small world artefacts to retell aspects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story that has been  experienced several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times,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with prompting support from an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adult.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Singing: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Enjoy singing songs and rhymes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demonstrated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by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having</a:t>
                      </a:r>
                      <a:r>
                        <a:rPr sz="800" spc="1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favourites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indent="-22923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Memorise the songs and rhymes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taught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99695" indent="-228600">
                        <a:lnSpc>
                          <a:spcPct val="102200"/>
                        </a:lnSpc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Take part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our Christmas performance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singing as part of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group to  an audience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Musical Knowledge and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Skills: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261620" indent="-228600">
                        <a:lnSpc>
                          <a:spcPct val="101099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Recognise and clap the syllables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words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preparation for </a:t>
                      </a:r>
                      <a:r>
                        <a:rPr sz="800" spc="-10" dirty="0">
                          <a:latin typeface="URW Gothic"/>
                          <a:cs typeface="URW Gothic"/>
                        </a:rPr>
                        <a:t>pulse 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work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Symbol"/>
                        <a:buChar char=""/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Dance: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106045" indent="-228600">
                        <a:lnSpc>
                          <a:spcPct val="102200"/>
                        </a:lnSpc>
                        <a:spcBef>
                          <a:spcPts val="5"/>
                        </a:spcBef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Take part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in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our Christmas performance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–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dancing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/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moving as part of 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group to an audience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Symbol"/>
                        <a:buChar char=""/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800" spc="-5" dirty="0">
                          <a:latin typeface="URW Gothic"/>
                          <a:cs typeface="URW Gothic"/>
                        </a:rPr>
                        <a:t>Imaginative Narrative: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  <a:p>
                      <a:pPr marL="525780" marR="201930" indent="-228600">
                        <a:lnSpc>
                          <a:spcPct val="102200"/>
                        </a:lnSpc>
                        <a:buFont typeface="Symbol"/>
                        <a:buChar char=""/>
                        <a:tabLst>
                          <a:tab pos="525780" algn="l"/>
                          <a:tab pos="526415" algn="l"/>
                        </a:tabLst>
                      </a:pPr>
                      <a:r>
                        <a:rPr sz="800" spc="-10" dirty="0">
                          <a:latin typeface="URW Gothic"/>
                          <a:cs typeface="URW Gothic"/>
                        </a:rPr>
                        <a:t>Able to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choose an object and make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up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simple statements about </a:t>
                      </a:r>
                      <a:r>
                        <a:rPr sz="800" spc="5" dirty="0">
                          <a:latin typeface="URW Gothic"/>
                          <a:cs typeface="URW Gothic"/>
                        </a:rPr>
                        <a:t>it 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(e.g.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stick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could be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magic wand that belongs to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fairy,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snake  that has </a:t>
                      </a:r>
                      <a:r>
                        <a:rPr sz="800" dirty="0">
                          <a:latin typeface="URW Gothic"/>
                          <a:cs typeface="URW Gothic"/>
                        </a:rPr>
                        <a:t>died, a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witches</a:t>
                      </a:r>
                      <a:r>
                        <a:rPr sz="8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800" spc="-5" dirty="0">
                          <a:latin typeface="URW Gothic"/>
                          <a:cs typeface="URW Gothic"/>
                        </a:rPr>
                        <a:t>finger!)</a:t>
                      </a:r>
                      <a:endParaRPr sz="800" dirty="0">
                        <a:latin typeface="URW Gothic"/>
                        <a:cs typeface="URW Gothic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233" y="712864"/>
            <a:ext cx="8944767" cy="101568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algn="just">
              <a:spcBef>
                <a:spcPts val="91"/>
              </a:spcBef>
            </a:pPr>
            <a:r>
              <a:rPr sz="1270" b="1" spc="-5" dirty="0">
                <a:latin typeface="Gothic Uralic"/>
                <a:cs typeface="Gothic Uralic"/>
              </a:rPr>
              <a:t>Reception Tracking</a:t>
            </a:r>
            <a:r>
              <a:rPr sz="1270" b="1" dirty="0">
                <a:latin typeface="Gothic Uralic"/>
                <a:cs typeface="Gothic Uralic"/>
              </a:rPr>
              <a:t> </a:t>
            </a:r>
            <a:r>
              <a:rPr sz="1270" b="1" spc="-5" dirty="0">
                <a:latin typeface="Gothic Uralic"/>
                <a:cs typeface="Gothic Uralic"/>
              </a:rPr>
              <a:t>Support</a:t>
            </a:r>
            <a:endParaRPr sz="1270" dirty="0">
              <a:latin typeface="Gothic Uralic"/>
              <a:cs typeface="Gothic Uralic"/>
            </a:endParaRPr>
          </a:p>
          <a:p>
            <a:pPr marL="11516" marR="4607" algn="just">
              <a:lnSpc>
                <a:spcPts val="1342"/>
              </a:lnSpc>
              <a:spcBef>
                <a:spcPts val="45"/>
              </a:spcBef>
            </a:pPr>
            <a:r>
              <a:rPr sz="1088" spc="-5" dirty="0">
                <a:latin typeface="URW Gothic"/>
                <a:cs typeface="URW Gothic"/>
              </a:rPr>
              <a:t>Our curriculum is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progression </a:t>
            </a:r>
            <a:r>
              <a:rPr sz="1088" dirty="0">
                <a:latin typeface="URW Gothic"/>
                <a:cs typeface="URW Gothic"/>
              </a:rPr>
              <a:t>model. </a:t>
            </a:r>
            <a:r>
              <a:rPr sz="1088" spc="5" dirty="0">
                <a:latin typeface="URW Gothic"/>
                <a:cs typeface="URW Gothic"/>
              </a:rPr>
              <a:t>If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curriculum </a:t>
            </a:r>
            <a:r>
              <a:rPr sz="1088" dirty="0">
                <a:latin typeface="URW Gothic"/>
                <a:cs typeface="URW Gothic"/>
              </a:rPr>
              <a:t>is </a:t>
            </a:r>
            <a:r>
              <a:rPr sz="1088" spc="-5" dirty="0">
                <a:latin typeface="URW Gothic"/>
                <a:cs typeface="URW Gothic"/>
              </a:rPr>
              <a:t>well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and progressive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and children learn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curriculum,  then they are </a:t>
            </a:r>
            <a:r>
              <a:rPr sz="1088" dirty="0">
                <a:latin typeface="URW Gothic"/>
                <a:cs typeface="URW Gothic"/>
              </a:rPr>
              <a:t>making </a:t>
            </a:r>
            <a:r>
              <a:rPr sz="1088" spc="-5" dirty="0">
                <a:latin typeface="URW Gothic"/>
                <a:cs typeface="URW Gothic"/>
              </a:rPr>
              <a:t>progress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they </a:t>
            </a:r>
            <a:r>
              <a:rPr sz="1088" dirty="0">
                <a:latin typeface="URW Gothic"/>
                <a:cs typeface="URW Gothic"/>
              </a:rPr>
              <a:t>know </a:t>
            </a:r>
            <a:r>
              <a:rPr sz="1088" spc="-5" dirty="0">
                <a:latin typeface="URW Gothic"/>
                <a:cs typeface="URW Gothic"/>
              </a:rPr>
              <a:t>and remember </a:t>
            </a:r>
            <a:r>
              <a:rPr sz="1088" dirty="0">
                <a:latin typeface="URW Gothic"/>
                <a:cs typeface="URW Gothic"/>
              </a:rPr>
              <a:t>more. As </a:t>
            </a:r>
            <a:r>
              <a:rPr sz="1088" spc="-5" dirty="0">
                <a:latin typeface="URW Gothic"/>
                <a:cs typeface="URW Gothic"/>
              </a:rPr>
              <a:t>such, our tracking for </a:t>
            </a:r>
            <a:r>
              <a:rPr sz="1088" dirty="0">
                <a:latin typeface="URW Gothic"/>
                <a:cs typeface="URW Gothic"/>
              </a:rPr>
              <a:t>children </a:t>
            </a:r>
            <a:r>
              <a:rPr sz="1088" spc="-9" dirty="0">
                <a:latin typeface="URW Gothic"/>
                <a:cs typeface="URW Gothic"/>
              </a:rPr>
              <a:t>across </a:t>
            </a:r>
            <a:r>
              <a:rPr sz="1088" dirty="0">
                <a:latin typeface="URW Gothic"/>
                <a:cs typeface="URW Gothic"/>
              </a:rPr>
              <a:t>is early </a:t>
            </a:r>
            <a:r>
              <a:rPr sz="1088" spc="-5" dirty="0">
                <a:latin typeface="URW Gothic"/>
                <a:cs typeface="URW Gothic"/>
              </a:rPr>
              <a:t>years is simple… are  they </a:t>
            </a:r>
            <a:r>
              <a:rPr sz="1088" dirty="0">
                <a:latin typeface="URW Gothic"/>
                <a:cs typeface="URW Gothic"/>
              </a:rPr>
              <a:t>learning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curriculum? And </a:t>
            </a:r>
            <a:r>
              <a:rPr sz="1088" dirty="0">
                <a:latin typeface="URW Gothic"/>
                <a:cs typeface="URW Gothic"/>
              </a:rPr>
              <a:t>if </a:t>
            </a:r>
            <a:r>
              <a:rPr sz="1088" spc="-9" dirty="0">
                <a:latin typeface="URW Gothic"/>
                <a:cs typeface="URW Gothic"/>
              </a:rPr>
              <a:t>not, </a:t>
            </a:r>
            <a:r>
              <a:rPr sz="1088" spc="5" dirty="0">
                <a:latin typeface="URW Gothic"/>
                <a:cs typeface="URW Gothic"/>
              </a:rPr>
              <a:t>at </a:t>
            </a:r>
            <a:r>
              <a:rPr sz="1088" dirty="0">
                <a:latin typeface="URW Gothic"/>
                <a:cs typeface="URW Gothic"/>
              </a:rPr>
              <a:t>what point </a:t>
            </a:r>
            <a:r>
              <a:rPr sz="1088" spc="-5" dirty="0">
                <a:latin typeface="URW Gothic"/>
                <a:cs typeface="URW Gothic"/>
              </a:rPr>
              <a:t>are they </a:t>
            </a:r>
            <a:r>
              <a:rPr sz="1088" dirty="0">
                <a:latin typeface="URW Gothic"/>
                <a:cs typeface="URW Gothic"/>
              </a:rPr>
              <a:t>up</a:t>
            </a:r>
            <a:r>
              <a:rPr sz="1088" spc="-18" dirty="0">
                <a:latin typeface="URW Gothic"/>
                <a:cs typeface="URW Gothic"/>
              </a:rPr>
              <a:t> </a:t>
            </a:r>
            <a:r>
              <a:rPr sz="1088" spc="-9" dirty="0">
                <a:latin typeface="URW Gothic"/>
                <a:cs typeface="URW Gothic"/>
              </a:rPr>
              <a:t>to?</a:t>
            </a:r>
            <a:endParaRPr sz="1088" dirty="0">
              <a:latin typeface="URW Gothic"/>
              <a:cs typeface="URW Gothic"/>
            </a:endParaRPr>
          </a:p>
          <a:p>
            <a:pPr marL="11516" algn="just">
              <a:spcBef>
                <a:spcPts val="1075"/>
              </a:spcBef>
            </a:pPr>
            <a:r>
              <a:rPr sz="1088" spc="-5" dirty="0">
                <a:latin typeface="URW Gothic"/>
                <a:cs typeface="URW Gothic"/>
              </a:rPr>
              <a:t>A child </a:t>
            </a:r>
            <a:r>
              <a:rPr sz="1088" dirty="0">
                <a:latin typeface="URW Gothic"/>
                <a:cs typeface="URW Gothic"/>
              </a:rPr>
              <a:t>who is learning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 as expected </a:t>
            </a:r>
            <a:r>
              <a:rPr sz="1088" dirty="0">
                <a:latin typeface="URW Gothic"/>
                <a:cs typeface="URW Gothic"/>
              </a:rPr>
              <a:t>would simply</a:t>
            </a:r>
            <a:r>
              <a:rPr sz="1088" spc="-14" dirty="0">
                <a:latin typeface="URW Gothic"/>
                <a:cs typeface="URW Gothic"/>
              </a:rPr>
              <a:t> </a:t>
            </a:r>
            <a:r>
              <a:rPr sz="1088" spc="-5" dirty="0">
                <a:latin typeface="URW Gothic"/>
                <a:cs typeface="URW Gothic"/>
              </a:rPr>
              <a:t>follow:</a:t>
            </a:r>
            <a:endParaRPr sz="1088" dirty="0">
              <a:latin typeface="URW Gothic"/>
              <a:cs typeface="URW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73750" y="1908724"/>
          <a:ext cx="8894668" cy="528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128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</a:t>
                      </a:r>
                      <a:r>
                        <a:rPr sz="11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Christmas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R-</a:t>
                      </a:r>
                      <a:endParaRPr sz="1100">
                        <a:latin typeface="Gothic Uralic"/>
                        <a:cs typeface="Gothic Uralic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349625" marR="106680" indent="-3240405">
                        <a:lnSpc>
                          <a:spcPct val="102699"/>
                        </a:lnSpc>
                        <a:spcBef>
                          <a:spcPts val="79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A child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who has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kept pace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with 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planned curriculum by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end of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year ,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would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achieve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national 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Early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Learning</a:t>
                      </a:r>
                      <a:r>
                        <a:rPr sz="11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Goals</a:t>
                      </a:r>
                    </a:p>
                  </a:txBody>
                  <a:tcPr marL="0" marR="0" marT="909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10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</a:t>
                      </a:r>
                      <a:r>
                        <a:rPr sz="11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Easter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R=</a:t>
                      </a:r>
                      <a:endParaRPr sz="1100">
                        <a:latin typeface="Gothic Uralic"/>
                        <a:cs typeface="Gothic Uralic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854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Bef>
                          <a:spcPts val="5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End Of</a:t>
                      </a:r>
                      <a:r>
                        <a:rPr sz="1100" spc="-5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Year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575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Bef>
                          <a:spcPts val="5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R+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575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62234" y="2600973"/>
            <a:ext cx="8863576" cy="1021811"/>
          </a:xfrm>
          <a:prstGeom prst="rect">
            <a:avLst/>
          </a:prstGeom>
        </p:spPr>
        <p:txBody>
          <a:bodyPr vert="horz" wrap="square" lIns="0" tIns="7486" rIns="0" bIns="0" rtlCol="0">
            <a:spAutoFit/>
          </a:bodyPr>
          <a:lstStyle/>
          <a:p>
            <a:pPr marL="11516" marR="2811143">
              <a:lnSpc>
                <a:spcPct val="102200"/>
              </a:lnSpc>
              <a:spcBef>
                <a:spcPts val="59"/>
              </a:spcBef>
            </a:pPr>
            <a:r>
              <a:rPr sz="1088" spc="-5" dirty="0">
                <a:latin typeface="URW Gothic"/>
                <a:cs typeface="URW Gothic"/>
              </a:rPr>
              <a:t>Using </a:t>
            </a:r>
            <a:r>
              <a:rPr sz="1088" spc="-9" dirty="0">
                <a:latin typeface="URW Gothic"/>
                <a:cs typeface="URW Gothic"/>
              </a:rPr>
              <a:t>this </a:t>
            </a:r>
            <a:r>
              <a:rPr sz="1088" spc="-5" dirty="0">
                <a:latin typeface="URW Gothic"/>
                <a:cs typeface="URW Gothic"/>
              </a:rPr>
              <a:t>methodology, </a:t>
            </a:r>
            <a:r>
              <a:rPr sz="1088" dirty="0">
                <a:latin typeface="URW Gothic"/>
                <a:cs typeface="URW Gothic"/>
              </a:rPr>
              <a:t>a child who </a:t>
            </a:r>
            <a:r>
              <a:rPr sz="1088" spc="-5" dirty="0">
                <a:latin typeface="URW Gothic"/>
                <a:cs typeface="URW Gothic"/>
              </a:rPr>
              <a:t>enters reception with </a:t>
            </a:r>
            <a:r>
              <a:rPr sz="1088" spc="-9" dirty="0">
                <a:latin typeface="URW Gothic"/>
                <a:cs typeface="URW Gothic"/>
              </a:rPr>
              <a:t>typical </a:t>
            </a:r>
            <a:r>
              <a:rPr sz="1088" dirty="0">
                <a:latin typeface="URW Gothic"/>
                <a:cs typeface="URW Gothic"/>
              </a:rPr>
              <a:t>levels </a:t>
            </a:r>
            <a:r>
              <a:rPr sz="1088" spc="-9" dirty="0">
                <a:latin typeface="URW Gothic"/>
                <a:cs typeface="URW Gothic"/>
              </a:rPr>
              <a:t>of </a:t>
            </a:r>
            <a:r>
              <a:rPr sz="1088" spc="-5" dirty="0">
                <a:latin typeface="URW Gothic"/>
                <a:cs typeface="URW Gothic"/>
              </a:rPr>
              <a:t>knowledge and  skill expected for their age would be baselined as N2+ (meeting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demands </a:t>
            </a:r>
            <a:r>
              <a:rPr sz="1088" spc="-9" dirty="0">
                <a:latin typeface="URW Gothic"/>
                <a:cs typeface="URW Gothic"/>
              </a:rPr>
              <a:t>of the </a:t>
            </a:r>
            <a:r>
              <a:rPr sz="1088" dirty="0">
                <a:latin typeface="URW Gothic"/>
                <a:cs typeface="URW Gothic"/>
              </a:rPr>
              <a:t>N2  </a:t>
            </a:r>
            <a:r>
              <a:rPr sz="1088" spc="-5" dirty="0">
                <a:latin typeface="URW Gothic"/>
                <a:cs typeface="URW Gothic"/>
              </a:rPr>
              <a:t>curriculum). </a:t>
            </a:r>
            <a:r>
              <a:rPr sz="1088" dirty="0">
                <a:latin typeface="URW Gothic"/>
                <a:cs typeface="URW Gothic"/>
              </a:rPr>
              <a:t>Children who </a:t>
            </a:r>
            <a:r>
              <a:rPr sz="1088" spc="-5" dirty="0">
                <a:latin typeface="URW Gothic"/>
                <a:cs typeface="URW Gothic"/>
              </a:rPr>
              <a:t>are not displaying age appropriate skills can be </a:t>
            </a:r>
            <a:r>
              <a:rPr sz="1088" dirty="0">
                <a:latin typeface="URW Gothic"/>
                <a:cs typeface="URW Gothic"/>
              </a:rPr>
              <a:t>assessed </a:t>
            </a:r>
            <a:r>
              <a:rPr sz="1088" spc="5" dirty="0">
                <a:latin typeface="URW Gothic"/>
                <a:cs typeface="URW Gothic"/>
              </a:rPr>
              <a:t>at </a:t>
            </a:r>
            <a:r>
              <a:rPr sz="1088" dirty="0">
                <a:latin typeface="URW Gothic"/>
                <a:cs typeface="URW Gothic"/>
              </a:rPr>
              <a:t>any  </a:t>
            </a:r>
            <a:r>
              <a:rPr sz="1088" spc="-5" dirty="0">
                <a:latin typeface="URW Gothic"/>
                <a:cs typeface="URW Gothic"/>
              </a:rPr>
              <a:t>point </a:t>
            </a:r>
            <a:r>
              <a:rPr sz="1088" spc="-9" dirty="0">
                <a:latin typeface="URW Gothic"/>
                <a:cs typeface="URW Gothic"/>
              </a:rPr>
              <a:t>on the </a:t>
            </a:r>
            <a:r>
              <a:rPr sz="1088" dirty="0">
                <a:latin typeface="URW Gothic"/>
                <a:cs typeface="URW Gothic"/>
              </a:rPr>
              <a:t>scale </a:t>
            </a:r>
            <a:r>
              <a:rPr sz="1088" spc="-9" dirty="0">
                <a:latin typeface="URW Gothic"/>
                <a:cs typeface="URW Gothic"/>
              </a:rPr>
              <a:t>opposite. </a:t>
            </a:r>
            <a:r>
              <a:rPr sz="1088" spc="14" dirty="0">
                <a:latin typeface="URW Gothic"/>
                <a:cs typeface="URW Gothic"/>
              </a:rPr>
              <a:t>In </a:t>
            </a:r>
            <a:r>
              <a:rPr sz="1088" spc="-5" dirty="0">
                <a:latin typeface="URW Gothic"/>
                <a:cs typeface="URW Gothic"/>
              </a:rPr>
              <a:t>essence, </a:t>
            </a:r>
            <a:r>
              <a:rPr sz="1088" dirty="0">
                <a:latin typeface="URW Gothic"/>
                <a:cs typeface="URW Gothic"/>
              </a:rPr>
              <a:t>each </a:t>
            </a:r>
            <a:r>
              <a:rPr sz="1088" spc="-5" dirty="0">
                <a:latin typeface="URW Gothic"/>
                <a:cs typeface="URW Gothic"/>
              </a:rPr>
              <a:t>‘grade’ represents </a:t>
            </a:r>
            <a:r>
              <a:rPr sz="1088" dirty="0">
                <a:latin typeface="URW Gothic"/>
                <a:cs typeface="URW Gothic"/>
              </a:rPr>
              <a:t>a </a:t>
            </a:r>
            <a:r>
              <a:rPr sz="1088" spc="-5" dirty="0">
                <a:latin typeface="URW Gothic"/>
                <a:cs typeface="URW Gothic"/>
              </a:rPr>
              <a:t>term’s </a:t>
            </a:r>
            <a:r>
              <a:rPr sz="1088" spc="-9" dirty="0">
                <a:latin typeface="URW Gothic"/>
                <a:cs typeface="URW Gothic"/>
              </a:rPr>
              <a:t>worth </a:t>
            </a:r>
            <a:r>
              <a:rPr sz="1088" dirty="0">
                <a:latin typeface="URW Gothic"/>
                <a:cs typeface="URW Gothic"/>
              </a:rPr>
              <a:t>of  </a:t>
            </a:r>
            <a:r>
              <a:rPr sz="1088" spc="-5" dirty="0">
                <a:latin typeface="URW Gothic"/>
                <a:cs typeface="URW Gothic"/>
              </a:rPr>
              <a:t>curriculum content. The OFSTED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and </a:t>
            </a:r>
            <a:r>
              <a:rPr lang="en-GB" sz="1088" spc="-5" dirty="0">
                <a:latin typeface="URW Gothic"/>
                <a:cs typeface="URW Gothic"/>
              </a:rPr>
              <a:t>school</a:t>
            </a:r>
            <a:r>
              <a:rPr sz="1088" spc="-5" dirty="0">
                <a:latin typeface="URW Gothic"/>
                <a:cs typeface="URW Gothic"/>
              </a:rPr>
              <a:t> </a:t>
            </a:r>
            <a:r>
              <a:rPr sz="1088" dirty="0">
                <a:latin typeface="URW Gothic"/>
                <a:cs typeface="URW Gothic"/>
              </a:rPr>
              <a:t>- </a:t>
            </a:r>
            <a:r>
              <a:rPr sz="1088" spc="-5" dirty="0">
                <a:latin typeface="URW Gothic"/>
                <a:cs typeface="URW Gothic"/>
              </a:rPr>
              <a:t>expectation </a:t>
            </a:r>
            <a:r>
              <a:rPr sz="1088" dirty="0">
                <a:latin typeface="URW Gothic"/>
                <a:cs typeface="URW Gothic"/>
              </a:rPr>
              <a:t>is </a:t>
            </a:r>
            <a:r>
              <a:rPr sz="1088" spc="-9" dirty="0">
                <a:latin typeface="URW Gothic"/>
                <a:cs typeface="URW Gothic"/>
              </a:rPr>
              <a:t>that </a:t>
            </a:r>
            <a:r>
              <a:rPr sz="1088" dirty="0">
                <a:latin typeface="URW Gothic"/>
                <a:cs typeface="URW Gothic"/>
              </a:rPr>
              <a:t>most children who </a:t>
            </a:r>
            <a:r>
              <a:rPr sz="1088" spc="-5" dirty="0">
                <a:latin typeface="URW Gothic"/>
                <a:cs typeface="URW Gothic"/>
              </a:rPr>
              <a:t>enter  below, but </a:t>
            </a:r>
            <a:r>
              <a:rPr sz="1088" dirty="0">
                <a:latin typeface="URW Gothic"/>
                <a:cs typeface="URW Gothic"/>
              </a:rPr>
              <a:t>not </a:t>
            </a:r>
            <a:r>
              <a:rPr sz="1088" spc="-5" dirty="0">
                <a:latin typeface="URW Gothic"/>
                <a:cs typeface="URW Gothic"/>
              </a:rPr>
              <a:t>significantly below, should catch </a:t>
            </a:r>
            <a:r>
              <a:rPr sz="1088" dirty="0">
                <a:latin typeface="URW Gothic"/>
                <a:cs typeface="URW Gothic"/>
              </a:rPr>
              <a:t>up </a:t>
            </a:r>
            <a:r>
              <a:rPr sz="1088" spc="-5" dirty="0">
                <a:latin typeface="URW Gothic"/>
                <a:cs typeface="URW Gothic"/>
              </a:rPr>
              <a:t>with good</a:t>
            </a:r>
            <a:r>
              <a:rPr sz="1088" spc="-18" dirty="0">
                <a:latin typeface="URW Gothic"/>
                <a:cs typeface="URW Gothic"/>
              </a:rPr>
              <a:t> </a:t>
            </a:r>
            <a:r>
              <a:rPr sz="1088" spc="-5" dirty="0">
                <a:latin typeface="URW Gothic"/>
                <a:cs typeface="URW Gothic"/>
              </a:rPr>
              <a:t>teaching.</a:t>
            </a:r>
            <a:endParaRPr sz="1088" dirty="0">
              <a:latin typeface="URW Gothic"/>
              <a:cs typeface="URW Gothic"/>
            </a:endParaRPr>
          </a:p>
          <a:p>
            <a:pPr>
              <a:lnSpc>
                <a:spcPct val="100000"/>
              </a:lnSpc>
            </a:pPr>
            <a:endParaRPr sz="1043" dirty="0">
              <a:latin typeface="URW Gothic"/>
              <a:cs typeface="URW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5605" y="2621587"/>
            <a:ext cx="2729380" cy="26699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247607" y="0"/>
            <a:ext cx="0" cy="566208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34549">
              <a:spcBef>
                <a:spcPts val="95"/>
              </a:spcBef>
            </a:pPr>
            <a:fld id="{81D60167-4931-47E6-BA6A-407CBD079E47}" type="slidenum">
              <a:rPr dirty="0"/>
              <a:pPr marL="34549">
                <a:spcBef>
                  <a:spcPts val="95"/>
                </a:spcBef>
              </a:pPr>
              <a:t>5</a:t>
            </a:fld>
            <a:endParaRPr dirty="0"/>
          </a:p>
        </p:txBody>
      </p:sp>
      <p:pic>
        <p:nvPicPr>
          <p:cNvPr id="8" name="Picture 7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12A254F5-BB01-03DA-EF8E-1B0BFAEB8F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421" y="112285"/>
            <a:ext cx="920466" cy="7342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E8A27346-A13C-5554-2868-05E7E262E21D}"/>
              </a:ext>
            </a:extLst>
          </p:cNvPr>
          <p:cNvSpPr/>
          <p:nvPr/>
        </p:nvSpPr>
        <p:spPr>
          <a:xfrm>
            <a:off x="2641088" y="3789906"/>
            <a:ext cx="2833028" cy="2057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1719</Words>
  <Application>Microsoft Office PowerPoint</Application>
  <PresentationFormat>Widescreen</PresentationFormat>
  <Paragraphs>142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Gothic Uralic</vt:lpstr>
      <vt:lpstr>Symbol</vt:lpstr>
      <vt:lpstr>Times New Roman</vt:lpstr>
      <vt:lpstr>URW Gothic</vt:lpstr>
      <vt:lpstr>Verdana</vt:lpstr>
      <vt:lpstr>Office Theme</vt:lpstr>
      <vt:lpstr>Expressive Arts and Design Early Years Expectations: Reception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Expressive Arts and Design Early Years Expectations: Reception</dc:title>
  <dc:creator>C, WALKER</dc:creator>
  <cp:lastModifiedBy>C, WALKER</cp:lastModifiedBy>
  <cp:revision>1</cp:revision>
  <dcterms:created xsi:type="dcterms:W3CDTF">2023-01-17T11:20:09Z</dcterms:created>
  <dcterms:modified xsi:type="dcterms:W3CDTF">2023-01-17T11:23:24Z</dcterms:modified>
</cp:coreProperties>
</file>