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798" r:id="rId12"/>
    <p:sldId id="788" r:id="rId13"/>
    <p:sldId id="789" r:id="rId14"/>
    <p:sldId id="790" r:id="rId15"/>
    <p:sldId id="791" r:id="rId16"/>
    <p:sldId id="792" r:id="rId17"/>
    <p:sldId id="793" r:id="rId18"/>
    <p:sldId id="794" r:id="rId19"/>
    <p:sldId id="795" r:id="rId20"/>
    <p:sldId id="79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B1C3"/>
    <a:srgbClr val="CCE7EA"/>
    <a:srgbClr val="EEF7F8"/>
    <a:srgbClr val="E1F1F3"/>
    <a:srgbClr val="C5E5E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74EA4-AC8E-4989-A24B-F309FA9D8AF8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7301-C45E-4090-952C-7E17F9303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838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2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0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52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5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=""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7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4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3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6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5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42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86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1" r:id="rId6"/>
    <p:sldLayoutId id="2147483717" r:id="rId7"/>
    <p:sldLayoutId id="2147483718" r:id="rId8"/>
    <p:sldLayoutId id="2147483719" r:id="rId9"/>
    <p:sldLayoutId id="2147483720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B1B82C4-CA51-4C40-97CF-48A55C5AE6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36"/>
          <a:stretch/>
        </p:blipFill>
        <p:spPr>
          <a:xfrm>
            <a:off x="16" y="10"/>
            <a:ext cx="755688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6482F060-A4AF-4E0B-B364-7C6BA4AE9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6C77D5-3F7B-4BAB-A52B-7A847AC2D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7939" y="640080"/>
            <a:ext cx="3659246" cy="2850320"/>
          </a:xfrm>
        </p:spPr>
        <p:txBody>
          <a:bodyPr>
            <a:normAutofit/>
          </a:bodyPr>
          <a:lstStyle/>
          <a:p>
            <a:r>
              <a:rPr lang="en-GB" sz="5400">
                <a:solidFill>
                  <a:srgbClr val="FFFFFF"/>
                </a:solidFill>
              </a:rPr>
              <a:t>Lockwood Primary School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5261B03-164D-4E81-BB61-B43149E94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939" y="3812135"/>
            <a:ext cx="3659246" cy="1596655"/>
          </a:xfrm>
        </p:spPr>
        <p:txBody>
          <a:bodyPr>
            <a:normAutofit/>
          </a:bodyPr>
          <a:lstStyle/>
          <a:p>
            <a:r>
              <a:rPr lang="en-GB" sz="1800" dirty="0">
                <a:solidFill>
                  <a:srgbClr val="FFFFFF"/>
                </a:solidFill>
              </a:rPr>
              <a:t>Year 4 Times Tables Check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B9EB6DAA-2F0C-43D5-A577-15D5D2C4E3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576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1C2191-E2FF-4B81-9987-1A62D82CA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/>
              <a:t>Before The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37FDBF-1E7B-4E26-AC70-7C531A9F53B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Children can practise beforehand.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There will be a ‘try it out’ area the children can use to become familiar with the timings and layout of the check.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71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2E4251-7106-4E4B-82A0-0C60BD710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In-school Teaching/Learning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207207-748B-4979-B51E-5FCA65D5F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800" y="1928709"/>
            <a:ext cx="9961880" cy="2438401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Counting and looking for patterns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Repeated addition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Multiplication is commutative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Number families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3199A54-4967-4A8C-B855-B6708A9D4A24}"/>
              </a:ext>
            </a:extLst>
          </p:cNvPr>
          <p:cNvSpPr txBox="1">
            <a:spLocks/>
          </p:cNvSpPr>
          <p:nvPr/>
        </p:nvSpPr>
        <p:spPr>
          <a:xfrm>
            <a:off x="1193800" y="4496649"/>
            <a:ext cx="9961880" cy="175175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Use of different representations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Concrete manipulatives such as counters or multilink cubes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Pictorial representations such as arrays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903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D23FB66-D67C-46CF-B5E4-05A06DEA6EB7}"/>
              </a:ext>
            </a:extLst>
          </p:cNvPr>
          <p:cNvSpPr txBox="1"/>
          <p:nvPr/>
        </p:nvSpPr>
        <p:spPr>
          <a:xfrm>
            <a:off x="617277" y="678102"/>
            <a:ext cx="7622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Counting and looking for patterns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3419229-1767-4EB5-AA1C-1CE326CF2D39}"/>
              </a:ext>
            </a:extLst>
          </p:cNvPr>
          <p:cNvSpPr txBox="1"/>
          <p:nvPr/>
        </p:nvSpPr>
        <p:spPr>
          <a:xfrm>
            <a:off x="473892" y="1878487"/>
            <a:ext cx="110577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Counting in 2s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2, 4, 6, 8, 10… 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Ensure children have a strong understanding of counting in groups first.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children are secure with counting, they can then look for patterns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Using household items to Help Your Child Learn Times Tables">
            <a:extLst>
              <a:ext uri="{FF2B5EF4-FFF2-40B4-BE49-F238E27FC236}">
                <a16:creationId xmlns="" xmlns:a16="http://schemas.microsoft.com/office/drawing/2014/main" id="{E23985C7-EA27-4EBC-8E2C-87207B20F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977" y="1047376"/>
            <a:ext cx="4356847" cy="21784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132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29B20B40-0790-46EC-A386-CC2B5B714AE4}"/>
              </a:ext>
            </a:extLst>
          </p:cNvPr>
          <p:cNvGrpSpPr/>
          <p:nvPr/>
        </p:nvGrpSpPr>
        <p:grpSpPr>
          <a:xfrm>
            <a:off x="5943105" y="3429000"/>
            <a:ext cx="2729338" cy="1210975"/>
            <a:chOff x="3207331" y="3066809"/>
            <a:chExt cx="2729338" cy="121097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831B7501-A19B-43A9-87A3-857272B925D0}"/>
                </a:ext>
              </a:extLst>
            </p:cNvPr>
            <p:cNvGrpSpPr/>
            <p:nvPr/>
          </p:nvGrpSpPr>
          <p:grpSpPr>
            <a:xfrm rot="5400000" flipV="1">
              <a:off x="3966512" y="2307628"/>
              <a:ext cx="1210975" cy="2729338"/>
              <a:chOff x="6781800" y="719667"/>
              <a:chExt cx="1778000" cy="356724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="" xmlns:a16="http://schemas.microsoft.com/office/drawing/2014/main" id="{6D534EB5-DD0C-4FE4-9CD9-DA13E7F22E26}"/>
                  </a:ext>
                </a:extLst>
              </p:cNvPr>
              <p:cNvGrpSpPr/>
              <p:nvPr/>
            </p:nvGrpSpPr>
            <p:grpSpPr>
              <a:xfrm>
                <a:off x="6781800" y="719667"/>
                <a:ext cx="1778000" cy="3567240"/>
                <a:chOff x="6781800" y="719667"/>
                <a:chExt cx="1778000" cy="3567240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="" xmlns:a16="http://schemas.microsoft.com/office/drawing/2014/main" id="{7168FF74-5A78-4001-8318-144B570E0C2A}"/>
                    </a:ext>
                  </a:extLst>
                </p:cNvPr>
                <p:cNvSpPr/>
                <p:nvPr/>
              </p:nvSpPr>
              <p:spPr>
                <a:xfrm>
                  <a:off x="6781800" y="719667"/>
                  <a:ext cx="889000" cy="889000"/>
                </a:xfrm>
                <a:prstGeom prst="rect">
                  <a:avLst/>
                </a:prstGeom>
                <a:ln w="381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="" xmlns:a16="http://schemas.microsoft.com/office/drawing/2014/main" id="{D4F4B86E-C8D1-4CBE-96E5-E70CF2F274F1}"/>
                    </a:ext>
                  </a:extLst>
                </p:cNvPr>
                <p:cNvSpPr/>
                <p:nvPr/>
              </p:nvSpPr>
              <p:spPr>
                <a:xfrm>
                  <a:off x="7670800" y="719667"/>
                  <a:ext cx="889000" cy="889000"/>
                </a:xfrm>
                <a:prstGeom prst="rect">
                  <a:avLst/>
                </a:prstGeom>
                <a:ln w="381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="" xmlns:a16="http://schemas.microsoft.com/office/drawing/2014/main" id="{92CFBE5B-BA62-4FC0-AE80-6CB730446EC4}"/>
                    </a:ext>
                  </a:extLst>
                </p:cNvPr>
                <p:cNvSpPr/>
                <p:nvPr/>
              </p:nvSpPr>
              <p:spPr>
                <a:xfrm>
                  <a:off x="6781800" y="1614287"/>
                  <a:ext cx="889000" cy="889000"/>
                </a:xfrm>
                <a:prstGeom prst="rect">
                  <a:avLst/>
                </a:prstGeom>
                <a:ln w="381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="" xmlns:a16="http://schemas.microsoft.com/office/drawing/2014/main" id="{FEBD2FF7-B035-4C38-B8A0-D777B5BD5199}"/>
                    </a:ext>
                  </a:extLst>
                </p:cNvPr>
                <p:cNvSpPr/>
                <p:nvPr/>
              </p:nvSpPr>
              <p:spPr>
                <a:xfrm>
                  <a:off x="7670800" y="1614287"/>
                  <a:ext cx="889000" cy="889000"/>
                </a:xfrm>
                <a:prstGeom prst="rect">
                  <a:avLst/>
                </a:prstGeom>
                <a:ln w="381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="" xmlns:a16="http://schemas.microsoft.com/office/drawing/2014/main" id="{3047E928-905B-4054-884B-06C5EFA480B4}"/>
                    </a:ext>
                  </a:extLst>
                </p:cNvPr>
                <p:cNvSpPr/>
                <p:nvPr/>
              </p:nvSpPr>
              <p:spPr>
                <a:xfrm>
                  <a:off x="6781800" y="2503287"/>
                  <a:ext cx="889000" cy="889000"/>
                </a:xfrm>
                <a:prstGeom prst="rect">
                  <a:avLst/>
                </a:prstGeom>
                <a:ln w="381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="" xmlns:a16="http://schemas.microsoft.com/office/drawing/2014/main" id="{05A7EB8E-5C2D-4BB3-9188-B5412D04A6C0}"/>
                    </a:ext>
                  </a:extLst>
                </p:cNvPr>
                <p:cNvSpPr/>
                <p:nvPr/>
              </p:nvSpPr>
              <p:spPr>
                <a:xfrm>
                  <a:off x="7670800" y="2503287"/>
                  <a:ext cx="889000" cy="889000"/>
                </a:xfrm>
                <a:prstGeom prst="rect">
                  <a:avLst/>
                </a:prstGeom>
                <a:ln w="381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="" xmlns:a16="http://schemas.microsoft.com/office/drawing/2014/main" id="{94D2B94F-4A2C-4F95-A8EB-7B3C12F99B92}"/>
                    </a:ext>
                  </a:extLst>
                </p:cNvPr>
                <p:cNvSpPr/>
                <p:nvPr/>
              </p:nvSpPr>
              <p:spPr>
                <a:xfrm>
                  <a:off x="6781800" y="3397907"/>
                  <a:ext cx="889000" cy="889000"/>
                </a:xfrm>
                <a:prstGeom prst="rect">
                  <a:avLst/>
                </a:prstGeom>
                <a:ln w="381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="" xmlns:a16="http://schemas.microsoft.com/office/drawing/2014/main" id="{16A7203E-9F6E-4F14-8975-B899B15A9F18}"/>
                    </a:ext>
                  </a:extLst>
                </p:cNvPr>
                <p:cNvSpPr/>
                <p:nvPr/>
              </p:nvSpPr>
              <p:spPr>
                <a:xfrm>
                  <a:off x="7670800" y="3397907"/>
                  <a:ext cx="889000" cy="889000"/>
                </a:xfrm>
                <a:prstGeom prst="rect">
                  <a:avLst/>
                </a:prstGeom>
                <a:ln w="381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8" name="Oval 7">
                <a:extLst>
                  <a:ext uri="{FF2B5EF4-FFF2-40B4-BE49-F238E27FC236}">
                    <a16:creationId xmlns="" xmlns:a16="http://schemas.microsoft.com/office/drawing/2014/main" id="{11BEC2A1-8A89-4C81-B329-A5329F98107D}"/>
                  </a:ext>
                </a:extLst>
              </p:cNvPr>
              <p:cNvSpPr/>
              <p:nvPr/>
            </p:nvSpPr>
            <p:spPr>
              <a:xfrm>
                <a:off x="6873027" y="832530"/>
                <a:ext cx="695459" cy="695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="" xmlns:a16="http://schemas.microsoft.com/office/drawing/2014/main" id="{FDB756B1-451D-4748-A1FB-4A485A763132}"/>
                  </a:ext>
                </a:extLst>
              </p:cNvPr>
              <p:cNvSpPr/>
              <p:nvPr/>
            </p:nvSpPr>
            <p:spPr>
              <a:xfrm>
                <a:off x="6867483" y="1719714"/>
                <a:ext cx="695459" cy="695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="" xmlns:a16="http://schemas.microsoft.com/office/drawing/2014/main" id="{D465DE23-F6A3-4BF9-9CCA-76E97E47B914}"/>
                  </a:ext>
                </a:extLst>
              </p:cNvPr>
              <p:cNvSpPr/>
              <p:nvPr/>
            </p:nvSpPr>
            <p:spPr>
              <a:xfrm>
                <a:off x="6878570" y="2595840"/>
                <a:ext cx="695459" cy="695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="" xmlns:a16="http://schemas.microsoft.com/office/drawing/2014/main" id="{51A58892-9530-412B-AFB1-0CA7CBFD9FC1}"/>
                  </a:ext>
                </a:extLst>
              </p:cNvPr>
              <p:cNvSpPr/>
              <p:nvPr/>
            </p:nvSpPr>
            <p:spPr>
              <a:xfrm>
                <a:off x="6867482" y="3494677"/>
                <a:ext cx="695459" cy="695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="" xmlns:a16="http://schemas.microsoft.com/office/drawing/2014/main" id="{96A6635A-6F8A-44DA-889C-ACEEC3130AF8}"/>
                  </a:ext>
                </a:extLst>
              </p:cNvPr>
              <p:cNvSpPr/>
              <p:nvPr/>
            </p:nvSpPr>
            <p:spPr>
              <a:xfrm>
                <a:off x="7762027" y="832531"/>
                <a:ext cx="695459" cy="6954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4" name="Oval 3">
              <a:extLst>
                <a:ext uri="{FF2B5EF4-FFF2-40B4-BE49-F238E27FC236}">
                  <a16:creationId xmlns="" xmlns:a16="http://schemas.microsoft.com/office/drawing/2014/main" id="{D593AD01-7496-4026-B295-C2623AC961EC}"/>
                </a:ext>
              </a:extLst>
            </p:cNvPr>
            <p:cNvSpPr/>
            <p:nvPr/>
          </p:nvSpPr>
          <p:spPr>
            <a:xfrm rot="5400000" flipV="1">
              <a:off x="4001696" y="3705213"/>
              <a:ext cx="473669" cy="53210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3AA60878-8237-4E42-A967-DF55F9A1382F}"/>
                </a:ext>
              </a:extLst>
            </p:cNvPr>
            <p:cNvSpPr/>
            <p:nvPr/>
          </p:nvSpPr>
          <p:spPr>
            <a:xfrm rot="5400000" flipV="1">
              <a:off x="4672031" y="3705214"/>
              <a:ext cx="473669" cy="53210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D4F2D34B-E34F-47E9-8B13-E33FAEF8363F}"/>
                </a:ext>
              </a:extLst>
            </p:cNvPr>
            <p:cNvSpPr/>
            <p:nvPr/>
          </p:nvSpPr>
          <p:spPr>
            <a:xfrm rot="5400000" flipV="1">
              <a:off x="5359742" y="3705213"/>
              <a:ext cx="473669" cy="53210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77EF9D48-D299-489A-89AB-8991787B8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415" y="2462668"/>
            <a:ext cx="3030813" cy="303081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041DB80-29BC-4963-A4F0-29BB59177E1F}"/>
              </a:ext>
            </a:extLst>
          </p:cNvPr>
          <p:cNvSpPr/>
          <p:nvPr/>
        </p:nvSpPr>
        <p:spPr>
          <a:xfrm>
            <a:off x="1726053" y="1581556"/>
            <a:ext cx="8739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Knowing that 2 x 4 is the same as 2 + 2 + 2 + 2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8E355ADB-B9B5-4ECC-84E1-BDC09BD2AC1F}"/>
              </a:ext>
            </a:extLst>
          </p:cNvPr>
          <p:cNvSpPr/>
          <p:nvPr/>
        </p:nvSpPr>
        <p:spPr>
          <a:xfrm>
            <a:off x="530959" y="577334"/>
            <a:ext cx="46281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Repeated addition</a:t>
            </a:r>
            <a:endParaRPr lang="en-GB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2AAD1A7D-832B-4669-8F90-636705E883DD}"/>
              </a:ext>
            </a:extLst>
          </p:cNvPr>
          <p:cNvSpPr/>
          <p:nvPr/>
        </p:nvSpPr>
        <p:spPr>
          <a:xfrm>
            <a:off x="2845054" y="5634335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Pictorial representations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61772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sing arrays to help teach your child times tables">
            <a:extLst>
              <a:ext uri="{FF2B5EF4-FFF2-40B4-BE49-F238E27FC236}">
                <a16:creationId xmlns="" xmlns:a16="http://schemas.microsoft.com/office/drawing/2014/main" id="{8A7F61E9-ADEB-4067-8D3E-0A93C691D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40" y="1331254"/>
            <a:ext cx="4812840" cy="426197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F9DAD89-5123-41B7-82DD-4A8161D9ACDE}"/>
              </a:ext>
            </a:extLst>
          </p:cNvPr>
          <p:cNvSpPr/>
          <p:nvPr/>
        </p:nvSpPr>
        <p:spPr>
          <a:xfrm>
            <a:off x="692140" y="488434"/>
            <a:ext cx="59202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Multiplication is commutative</a:t>
            </a:r>
            <a:endParaRPr lang="en-GB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3706594-7B93-4A27-A9D8-6831B4506007}"/>
              </a:ext>
            </a:extLst>
          </p:cNvPr>
          <p:cNvSpPr/>
          <p:nvPr/>
        </p:nvSpPr>
        <p:spPr>
          <a:xfrm>
            <a:off x="5054600" y="1326027"/>
            <a:ext cx="6731000" cy="3662541"/>
          </a:xfrm>
          <a:prstGeom prst="rect">
            <a:avLst/>
          </a:prstGeom>
          <a:solidFill>
            <a:srgbClr val="EEF7F8"/>
          </a:solidFill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3 x 2 is the same as 2 x 3.</a:t>
            </a:r>
          </a:p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Children need to understand that multiplication can be completed in any order to produce the same answer.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715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EE0A4AC-63B6-4ECB-BBA7-8D913FA42B0A}"/>
              </a:ext>
            </a:extLst>
          </p:cNvPr>
          <p:cNvSpPr/>
          <p:nvPr/>
        </p:nvSpPr>
        <p:spPr>
          <a:xfrm>
            <a:off x="426891" y="412234"/>
            <a:ext cx="8930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Multiplication Is The Inverse Of Division</a:t>
            </a:r>
            <a:endParaRPr lang="en-GB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E06A752-B4DE-43F8-B1A5-160B1C2B4C5D}"/>
              </a:ext>
            </a:extLst>
          </p:cNvPr>
          <p:cNvSpPr/>
          <p:nvPr/>
        </p:nvSpPr>
        <p:spPr>
          <a:xfrm>
            <a:off x="175030" y="1465783"/>
            <a:ext cx="11856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20 ÷ 5 = 4 can be worked out because 5 x 4 = 20.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9F60A582-25D3-4082-A707-4521AE97151A}"/>
              </a:ext>
            </a:extLst>
          </p:cNvPr>
          <p:cNvGrpSpPr/>
          <p:nvPr/>
        </p:nvGrpSpPr>
        <p:grpSpPr>
          <a:xfrm rot="10800000" flipV="1">
            <a:off x="7736692" y="2426929"/>
            <a:ext cx="680186" cy="2691380"/>
            <a:chOff x="6781800" y="719667"/>
            <a:chExt cx="889000" cy="3567240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ECFC6D1D-1227-4467-8BD8-60EA551845FD}"/>
                </a:ext>
              </a:extLst>
            </p:cNvPr>
            <p:cNvGrpSpPr/>
            <p:nvPr/>
          </p:nvGrpSpPr>
          <p:grpSpPr>
            <a:xfrm>
              <a:off x="6781800" y="719667"/>
              <a:ext cx="889000" cy="3567240"/>
              <a:chOff x="6781800" y="719667"/>
              <a:chExt cx="889000" cy="3567240"/>
            </a:xfrm>
          </p:grpSpPr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025D8DE5-DAC3-4164-9CD1-179B7CD5BC45}"/>
                  </a:ext>
                </a:extLst>
              </p:cNvPr>
              <p:cNvSpPr/>
              <p:nvPr/>
            </p:nvSpPr>
            <p:spPr>
              <a:xfrm>
                <a:off x="6781800" y="71966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9D65F9DB-1848-4DC3-800A-160976986023}"/>
                  </a:ext>
                </a:extLst>
              </p:cNvPr>
              <p:cNvSpPr/>
              <p:nvPr/>
            </p:nvSpPr>
            <p:spPr>
              <a:xfrm>
                <a:off x="6781800" y="1614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="" xmlns:a16="http://schemas.microsoft.com/office/drawing/2014/main" id="{E5A971FE-8EB2-43F8-8A42-79D9DF895CF3}"/>
                  </a:ext>
                </a:extLst>
              </p:cNvPr>
              <p:cNvSpPr/>
              <p:nvPr/>
            </p:nvSpPr>
            <p:spPr>
              <a:xfrm>
                <a:off x="6781800" y="2503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="" xmlns:a16="http://schemas.microsoft.com/office/drawing/2014/main" id="{D48953FB-FFDB-4A7B-A334-07EED3DEB137}"/>
                  </a:ext>
                </a:extLst>
              </p:cNvPr>
              <p:cNvSpPr/>
              <p:nvPr/>
            </p:nvSpPr>
            <p:spPr>
              <a:xfrm>
                <a:off x="6781800" y="339790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29D083BF-8CA4-4E37-B877-9AB48927CFCA}"/>
                </a:ext>
              </a:extLst>
            </p:cNvPr>
            <p:cNvSpPr/>
            <p:nvPr/>
          </p:nvSpPr>
          <p:spPr>
            <a:xfrm>
              <a:off x="6873027" y="83253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515D4C3E-9EF3-4C72-8FBA-49AF8154ACF6}"/>
                </a:ext>
              </a:extLst>
            </p:cNvPr>
            <p:cNvSpPr/>
            <p:nvPr/>
          </p:nvSpPr>
          <p:spPr>
            <a:xfrm>
              <a:off x="6867483" y="1719714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1FACD16C-3BF0-432C-A9E9-BA8D6D09E3EA}"/>
                </a:ext>
              </a:extLst>
            </p:cNvPr>
            <p:cNvSpPr/>
            <p:nvPr/>
          </p:nvSpPr>
          <p:spPr>
            <a:xfrm>
              <a:off x="6878570" y="259584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A446AFD9-F439-408A-8F98-5CD68339D2A5}"/>
                </a:ext>
              </a:extLst>
            </p:cNvPr>
            <p:cNvSpPr/>
            <p:nvPr/>
          </p:nvSpPr>
          <p:spPr>
            <a:xfrm>
              <a:off x="6867482" y="3494677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D530297D-4BF0-457E-8F61-DFBADBD6BC32}"/>
              </a:ext>
            </a:extLst>
          </p:cNvPr>
          <p:cNvGrpSpPr/>
          <p:nvPr/>
        </p:nvGrpSpPr>
        <p:grpSpPr>
          <a:xfrm rot="10800000" flipV="1">
            <a:off x="6853300" y="2426929"/>
            <a:ext cx="680186" cy="2691380"/>
            <a:chOff x="6781800" y="719667"/>
            <a:chExt cx="889000" cy="3567240"/>
          </a:xfrm>
        </p:grpSpPr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7114AF02-ED06-4681-8D10-8891E133900D}"/>
                </a:ext>
              </a:extLst>
            </p:cNvPr>
            <p:cNvGrpSpPr/>
            <p:nvPr/>
          </p:nvGrpSpPr>
          <p:grpSpPr>
            <a:xfrm>
              <a:off x="6781800" y="719667"/>
              <a:ext cx="889000" cy="3567240"/>
              <a:chOff x="6781800" y="719667"/>
              <a:chExt cx="889000" cy="356724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8ABD773A-D041-42AF-A2BD-23D0776F01D3}"/>
                  </a:ext>
                </a:extLst>
              </p:cNvPr>
              <p:cNvSpPr/>
              <p:nvPr/>
            </p:nvSpPr>
            <p:spPr>
              <a:xfrm>
                <a:off x="6781800" y="71966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EFB2FD31-10DE-4B71-9DC4-C4AB4850E9AC}"/>
                  </a:ext>
                </a:extLst>
              </p:cNvPr>
              <p:cNvSpPr/>
              <p:nvPr/>
            </p:nvSpPr>
            <p:spPr>
              <a:xfrm>
                <a:off x="6781800" y="1614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14C3EE67-F1E9-4BAE-817C-D3C44C025AD4}"/>
                  </a:ext>
                </a:extLst>
              </p:cNvPr>
              <p:cNvSpPr/>
              <p:nvPr/>
            </p:nvSpPr>
            <p:spPr>
              <a:xfrm>
                <a:off x="6781800" y="2503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id="{D78EF891-86EA-46A3-9FBD-6F6666212F62}"/>
                  </a:ext>
                </a:extLst>
              </p:cNvPr>
              <p:cNvSpPr/>
              <p:nvPr/>
            </p:nvSpPr>
            <p:spPr>
              <a:xfrm>
                <a:off x="6781800" y="339790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326FED86-FE5A-4196-87FE-F75DAFE15B89}"/>
                </a:ext>
              </a:extLst>
            </p:cNvPr>
            <p:cNvSpPr/>
            <p:nvPr/>
          </p:nvSpPr>
          <p:spPr>
            <a:xfrm>
              <a:off x="6873027" y="83253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A03E1DFD-D4C5-43BB-B934-E31718490A6D}"/>
                </a:ext>
              </a:extLst>
            </p:cNvPr>
            <p:cNvSpPr/>
            <p:nvPr/>
          </p:nvSpPr>
          <p:spPr>
            <a:xfrm>
              <a:off x="6867483" y="1719714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F6B9557B-21BD-4219-9483-F2C2259C92E8}"/>
                </a:ext>
              </a:extLst>
            </p:cNvPr>
            <p:cNvSpPr/>
            <p:nvPr/>
          </p:nvSpPr>
          <p:spPr>
            <a:xfrm>
              <a:off x="6878570" y="259584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="" xmlns:a16="http://schemas.microsoft.com/office/drawing/2014/main" id="{643B3C73-B508-4783-B690-F19F5C1863AF}"/>
                </a:ext>
              </a:extLst>
            </p:cNvPr>
            <p:cNvSpPr/>
            <p:nvPr/>
          </p:nvSpPr>
          <p:spPr>
            <a:xfrm>
              <a:off x="6867482" y="3494677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EC482D95-01DA-40A0-AE4E-5CEE071671FB}"/>
              </a:ext>
            </a:extLst>
          </p:cNvPr>
          <p:cNvGrpSpPr/>
          <p:nvPr/>
        </p:nvGrpSpPr>
        <p:grpSpPr>
          <a:xfrm rot="10800000" flipV="1">
            <a:off x="8620084" y="2421877"/>
            <a:ext cx="680186" cy="2691380"/>
            <a:chOff x="6781800" y="719667"/>
            <a:chExt cx="889000" cy="3567240"/>
          </a:xfrm>
        </p:grpSpPr>
        <p:grpSp>
          <p:nvGrpSpPr>
            <p:cNvPr id="25" name="Group 24">
              <a:extLst>
                <a:ext uri="{FF2B5EF4-FFF2-40B4-BE49-F238E27FC236}">
                  <a16:creationId xmlns="" xmlns:a16="http://schemas.microsoft.com/office/drawing/2014/main" id="{CACD2857-D55A-4BE3-9088-940494232BDB}"/>
                </a:ext>
              </a:extLst>
            </p:cNvPr>
            <p:cNvGrpSpPr/>
            <p:nvPr/>
          </p:nvGrpSpPr>
          <p:grpSpPr>
            <a:xfrm>
              <a:off x="6781800" y="719667"/>
              <a:ext cx="889000" cy="3567240"/>
              <a:chOff x="6781800" y="719667"/>
              <a:chExt cx="889000" cy="3567240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CF11EA63-B004-4D7A-97A1-2DCD757115BB}"/>
                  </a:ext>
                </a:extLst>
              </p:cNvPr>
              <p:cNvSpPr/>
              <p:nvPr/>
            </p:nvSpPr>
            <p:spPr>
              <a:xfrm>
                <a:off x="6781800" y="71966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="" xmlns:a16="http://schemas.microsoft.com/office/drawing/2014/main" id="{DC0EF50C-C1DB-4598-B22A-3CF96AAE4B59}"/>
                  </a:ext>
                </a:extLst>
              </p:cNvPr>
              <p:cNvSpPr/>
              <p:nvPr/>
            </p:nvSpPr>
            <p:spPr>
              <a:xfrm>
                <a:off x="6781800" y="1614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6DEF90D5-5BC6-4F9A-AA05-C60BB792948A}"/>
                  </a:ext>
                </a:extLst>
              </p:cNvPr>
              <p:cNvSpPr/>
              <p:nvPr/>
            </p:nvSpPr>
            <p:spPr>
              <a:xfrm>
                <a:off x="6781800" y="2503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="" xmlns:a16="http://schemas.microsoft.com/office/drawing/2014/main" id="{19A4D518-1D75-4BF9-B6A5-8AD74DA40257}"/>
                  </a:ext>
                </a:extLst>
              </p:cNvPr>
              <p:cNvSpPr/>
              <p:nvPr/>
            </p:nvSpPr>
            <p:spPr>
              <a:xfrm>
                <a:off x="6781800" y="339790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26" name="Oval 25">
              <a:extLst>
                <a:ext uri="{FF2B5EF4-FFF2-40B4-BE49-F238E27FC236}">
                  <a16:creationId xmlns="" xmlns:a16="http://schemas.microsoft.com/office/drawing/2014/main" id="{AB0988CF-BF24-46E4-B255-86D2DC9A916F}"/>
                </a:ext>
              </a:extLst>
            </p:cNvPr>
            <p:cNvSpPr/>
            <p:nvPr/>
          </p:nvSpPr>
          <p:spPr>
            <a:xfrm>
              <a:off x="6873027" y="83253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8DCC1403-A5C3-46D8-BF1C-F510DB911853}"/>
                </a:ext>
              </a:extLst>
            </p:cNvPr>
            <p:cNvSpPr/>
            <p:nvPr/>
          </p:nvSpPr>
          <p:spPr>
            <a:xfrm>
              <a:off x="6867483" y="1719714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7E7FA3AA-D15A-497C-8E2A-68F6E04702F7}"/>
                </a:ext>
              </a:extLst>
            </p:cNvPr>
            <p:cNvSpPr/>
            <p:nvPr/>
          </p:nvSpPr>
          <p:spPr>
            <a:xfrm>
              <a:off x="6878570" y="259584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="" xmlns:a16="http://schemas.microsoft.com/office/drawing/2014/main" id="{4AC8425C-F5B3-46D2-8716-0354FD3D3D22}"/>
                </a:ext>
              </a:extLst>
            </p:cNvPr>
            <p:cNvSpPr/>
            <p:nvPr/>
          </p:nvSpPr>
          <p:spPr>
            <a:xfrm>
              <a:off x="6867482" y="3494677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EDAB0AB1-2CE2-4268-92B6-5F964CB7F9E5}"/>
              </a:ext>
            </a:extLst>
          </p:cNvPr>
          <p:cNvGrpSpPr/>
          <p:nvPr/>
        </p:nvGrpSpPr>
        <p:grpSpPr>
          <a:xfrm rot="10800000" flipV="1">
            <a:off x="9527443" y="2381198"/>
            <a:ext cx="680186" cy="2691380"/>
            <a:chOff x="6781800" y="719667"/>
            <a:chExt cx="889000" cy="3567240"/>
          </a:xfrm>
        </p:grpSpPr>
        <p:grpSp>
          <p:nvGrpSpPr>
            <p:cNvPr id="35" name="Group 34">
              <a:extLst>
                <a:ext uri="{FF2B5EF4-FFF2-40B4-BE49-F238E27FC236}">
                  <a16:creationId xmlns="" xmlns:a16="http://schemas.microsoft.com/office/drawing/2014/main" id="{E7E3757A-FCC3-4B82-96B6-DB3E69D70476}"/>
                </a:ext>
              </a:extLst>
            </p:cNvPr>
            <p:cNvGrpSpPr/>
            <p:nvPr/>
          </p:nvGrpSpPr>
          <p:grpSpPr>
            <a:xfrm>
              <a:off x="6781800" y="719667"/>
              <a:ext cx="889000" cy="3567240"/>
              <a:chOff x="6781800" y="719667"/>
              <a:chExt cx="889000" cy="356724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id="{EA2A0E47-E01D-493F-838F-315C75ADEFFA}"/>
                  </a:ext>
                </a:extLst>
              </p:cNvPr>
              <p:cNvSpPr/>
              <p:nvPr/>
            </p:nvSpPr>
            <p:spPr>
              <a:xfrm>
                <a:off x="6781800" y="71966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id="{1F4339CC-E75D-4805-BD42-01013EE1B9FC}"/>
                  </a:ext>
                </a:extLst>
              </p:cNvPr>
              <p:cNvSpPr/>
              <p:nvPr/>
            </p:nvSpPr>
            <p:spPr>
              <a:xfrm>
                <a:off x="6781800" y="1614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id="{5D17530A-31E9-48F2-B8AE-B266B7790854}"/>
                  </a:ext>
                </a:extLst>
              </p:cNvPr>
              <p:cNvSpPr/>
              <p:nvPr/>
            </p:nvSpPr>
            <p:spPr>
              <a:xfrm>
                <a:off x="6781800" y="2503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id="{5F351901-72CE-452E-83D0-AEF245B4A6D2}"/>
                  </a:ext>
                </a:extLst>
              </p:cNvPr>
              <p:cNvSpPr/>
              <p:nvPr/>
            </p:nvSpPr>
            <p:spPr>
              <a:xfrm>
                <a:off x="6781800" y="339790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36" name="Oval 35">
              <a:extLst>
                <a:ext uri="{FF2B5EF4-FFF2-40B4-BE49-F238E27FC236}">
                  <a16:creationId xmlns="" xmlns:a16="http://schemas.microsoft.com/office/drawing/2014/main" id="{F2FBC534-9D1C-4A09-915D-B9A7E535F6C8}"/>
                </a:ext>
              </a:extLst>
            </p:cNvPr>
            <p:cNvSpPr/>
            <p:nvPr/>
          </p:nvSpPr>
          <p:spPr>
            <a:xfrm>
              <a:off x="6873027" y="83253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="" xmlns:a16="http://schemas.microsoft.com/office/drawing/2014/main" id="{E694F1C8-0FEB-4C94-B452-36838AF84798}"/>
                </a:ext>
              </a:extLst>
            </p:cNvPr>
            <p:cNvSpPr/>
            <p:nvPr/>
          </p:nvSpPr>
          <p:spPr>
            <a:xfrm>
              <a:off x="6867483" y="1719714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="" xmlns:a16="http://schemas.microsoft.com/office/drawing/2014/main" id="{A4F61F03-C464-44A5-830C-7173743276F7}"/>
                </a:ext>
              </a:extLst>
            </p:cNvPr>
            <p:cNvSpPr/>
            <p:nvPr/>
          </p:nvSpPr>
          <p:spPr>
            <a:xfrm>
              <a:off x="6878570" y="259584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="" xmlns:a16="http://schemas.microsoft.com/office/drawing/2014/main" id="{65D66480-816C-494C-A10C-1EF2972296BC}"/>
                </a:ext>
              </a:extLst>
            </p:cNvPr>
            <p:cNvSpPr/>
            <p:nvPr/>
          </p:nvSpPr>
          <p:spPr>
            <a:xfrm>
              <a:off x="6867482" y="3494677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="" xmlns:a16="http://schemas.microsoft.com/office/drawing/2014/main" id="{79FD0F01-F2E4-4E41-96AF-4967CF11806C}"/>
              </a:ext>
            </a:extLst>
          </p:cNvPr>
          <p:cNvGrpSpPr/>
          <p:nvPr/>
        </p:nvGrpSpPr>
        <p:grpSpPr>
          <a:xfrm rot="10800000" flipV="1">
            <a:off x="10452441" y="2381197"/>
            <a:ext cx="680186" cy="2691380"/>
            <a:chOff x="6781800" y="719667"/>
            <a:chExt cx="889000" cy="3567240"/>
          </a:xfrm>
        </p:grpSpPr>
        <p:grpSp>
          <p:nvGrpSpPr>
            <p:cNvPr id="45" name="Group 44">
              <a:extLst>
                <a:ext uri="{FF2B5EF4-FFF2-40B4-BE49-F238E27FC236}">
                  <a16:creationId xmlns="" xmlns:a16="http://schemas.microsoft.com/office/drawing/2014/main" id="{6D198A97-9464-42B3-9846-CCD656922CDC}"/>
                </a:ext>
              </a:extLst>
            </p:cNvPr>
            <p:cNvGrpSpPr/>
            <p:nvPr/>
          </p:nvGrpSpPr>
          <p:grpSpPr>
            <a:xfrm>
              <a:off x="6781800" y="719667"/>
              <a:ext cx="889000" cy="3567240"/>
              <a:chOff x="6781800" y="719667"/>
              <a:chExt cx="889000" cy="3567240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="" xmlns:a16="http://schemas.microsoft.com/office/drawing/2014/main" id="{A785B40B-FB0D-42EF-9E86-A171C43CE752}"/>
                  </a:ext>
                </a:extLst>
              </p:cNvPr>
              <p:cNvSpPr/>
              <p:nvPr/>
            </p:nvSpPr>
            <p:spPr>
              <a:xfrm>
                <a:off x="6781800" y="71966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="" xmlns:a16="http://schemas.microsoft.com/office/drawing/2014/main" id="{965BE3FA-C117-42B8-9C8E-BEA5F9DC5B56}"/>
                  </a:ext>
                </a:extLst>
              </p:cNvPr>
              <p:cNvSpPr/>
              <p:nvPr/>
            </p:nvSpPr>
            <p:spPr>
              <a:xfrm>
                <a:off x="6781800" y="1614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="" xmlns:a16="http://schemas.microsoft.com/office/drawing/2014/main" id="{99FE00F5-1236-4482-B77B-7594B4313DBB}"/>
                  </a:ext>
                </a:extLst>
              </p:cNvPr>
              <p:cNvSpPr/>
              <p:nvPr/>
            </p:nvSpPr>
            <p:spPr>
              <a:xfrm>
                <a:off x="6781800" y="250328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="" xmlns:a16="http://schemas.microsoft.com/office/drawing/2014/main" id="{1F8AC5CF-D808-401B-8401-503A25AFAA85}"/>
                  </a:ext>
                </a:extLst>
              </p:cNvPr>
              <p:cNvSpPr/>
              <p:nvPr/>
            </p:nvSpPr>
            <p:spPr>
              <a:xfrm>
                <a:off x="6781800" y="3397907"/>
                <a:ext cx="889000" cy="88900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46" name="Oval 45">
              <a:extLst>
                <a:ext uri="{FF2B5EF4-FFF2-40B4-BE49-F238E27FC236}">
                  <a16:creationId xmlns="" xmlns:a16="http://schemas.microsoft.com/office/drawing/2014/main" id="{33D69FBC-8137-41B4-8A53-C66A94108B34}"/>
                </a:ext>
              </a:extLst>
            </p:cNvPr>
            <p:cNvSpPr/>
            <p:nvPr/>
          </p:nvSpPr>
          <p:spPr>
            <a:xfrm>
              <a:off x="6873027" y="83253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="" xmlns:a16="http://schemas.microsoft.com/office/drawing/2014/main" id="{B7E33D98-B839-411B-8604-ED5723483290}"/>
                </a:ext>
              </a:extLst>
            </p:cNvPr>
            <p:cNvSpPr/>
            <p:nvPr/>
          </p:nvSpPr>
          <p:spPr>
            <a:xfrm>
              <a:off x="6867483" y="1719714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="" xmlns:a16="http://schemas.microsoft.com/office/drawing/2014/main" id="{1C6D0970-6274-44BE-AABD-4C9A063A1AD8}"/>
                </a:ext>
              </a:extLst>
            </p:cNvPr>
            <p:cNvSpPr/>
            <p:nvPr/>
          </p:nvSpPr>
          <p:spPr>
            <a:xfrm>
              <a:off x="6878570" y="2595840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="" xmlns:a16="http://schemas.microsoft.com/office/drawing/2014/main" id="{167F34D2-78D2-4903-999D-DD050C0D4E5F}"/>
                </a:ext>
              </a:extLst>
            </p:cNvPr>
            <p:cNvSpPr/>
            <p:nvPr/>
          </p:nvSpPr>
          <p:spPr>
            <a:xfrm>
              <a:off x="6867482" y="3494677"/>
              <a:ext cx="695459" cy="69545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401056B4-98AF-4FF9-8FA2-01A74614F0E5}"/>
              </a:ext>
            </a:extLst>
          </p:cNvPr>
          <p:cNvSpPr/>
          <p:nvPr/>
        </p:nvSpPr>
        <p:spPr>
          <a:xfrm>
            <a:off x="171771" y="2410417"/>
            <a:ext cx="6395795" cy="2862322"/>
          </a:xfrm>
          <a:prstGeom prst="rect">
            <a:avLst/>
          </a:prstGeom>
          <a:solidFill>
            <a:srgbClr val="EEF7F8"/>
          </a:solidFill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Using pictorial representations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(such as arrays) is useful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here for children to see the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link between multiplication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and division.  </a:t>
            </a:r>
          </a:p>
        </p:txBody>
      </p:sp>
    </p:spTree>
    <p:extLst>
      <p:ext uri="{BB962C8B-B14F-4D97-AF65-F5344CB8AC3E}">
        <p14:creationId xmlns:p14="http://schemas.microsoft.com/office/powerpoint/2010/main" val="481968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ight&#10;&#10;Description automatically generated">
            <a:extLst>
              <a:ext uri="{FF2B5EF4-FFF2-40B4-BE49-F238E27FC236}">
                <a16:creationId xmlns="" xmlns:a16="http://schemas.microsoft.com/office/drawing/2014/main" id="{88926AE9-CD8D-43AA-A814-8B23072CD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2" t="12852" r="31636" b="20877"/>
          <a:stretch/>
        </p:blipFill>
        <p:spPr>
          <a:xfrm>
            <a:off x="8958382" y="2156011"/>
            <a:ext cx="2528048" cy="254597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AB8F193-21EC-4DB4-8DAC-97871AAC7058}"/>
              </a:ext>
            </a:extLst>
          </p:cNvPr>
          <p:cNvSpPr/>
          <p:nvPr/>
        </p:nvSpPr>
        <p:spPr>
          <a:xfrm>
            <a:off x="497891" y="717703"/>
            <a:ext cx="43188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Number Families</a:t>
            </a:r>
            <a:endParaRPr lang="en-GB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FF469BE-4131-44A3-A18B-6670C17C73C1}"/>
              </a:ext>
            </a:extLst>
          </p:cNvPr>
          <p:cNvSpPr txBox="1"/>
          <p:nvPr/>
        </p:nvSpPr>
        <p:spPr>
          <a:xfrm>
            <a:off x="371486" y="1905506"/>
            <a:ext cx="8252347" cy="3046988"/>
          </a:xfrm>
          <a:prstGeom prst="rect">
            <a:avLst/>
          </a:prstGeom>
          <a:solidFill>
            <a:srgbClr val="EEF7F8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 x 5 = 20, 5 x 4 = 20, 20 ÷ 5 = 4, 20 ÷ 4 = 5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Due to their commutative understanding, children should also be able to see whole number families. For many children this needs to be pointed out and discussed.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4CDF637-BC04-4BBD-84BF-59E45F5E3AFD}"/>
              </a:ext>
            </a:extLst>
          </p:cNvPr>
          <p:cNvSpPr txBox="1"/>
          <p:nvPr/>
        </p:nvSpPr>
        <p:spPr>
          <a:xfrm>
            <a:off x="9844738" y="2358189"/>
            <a:ext cx="755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4F1FE62-3AD7-4727-9334-12A7FCB78996}"/>
              </a:ext>
            </a:extLst>
          </p:cNvPr>
          <p:cNvSpPr txBox="1"/>
          <p:nvPr/>
        </p:nvSpPr>
        <p:spPr>
          <a:xfrm>
            <a:off x="9311342" y="3791926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8F7AC33-4AB9-499A-8C61-BEB2F4BB6597}"/>
              </a:ext>
            </a:extLst>
          </p:cNvPr>
          <p:cNvSpPr txBox="1"/>
          <p:nvPr/>
        </p:nvSpPr>
        <p:spPr>
          <a:xfrm>
            <a:off x="10681881" y="376448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90120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32AF57D-2F0B-45EB-A6C0-77C7F221FC53}"/>
              </a:ext>
            </a:extLst>
          </p:cNvPr>
          <p:cNvSpPr/>
          <p:nvPr/>
        </p:nvSpPr>
        <p:spPr>
          <a:xfrm>
            <a:off x="580600" y="633482"/>
            <a:ext cx="49407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Using Known Facts</a:t>
            </a:r>
            <a:endParaRPr lang="en-GB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2A2F20D-BC35-4FD0-9151-1461CB80EA91}"/>
              </a:ext>
            </a:extLst>
          </p:cNvPr>
          <p:cNvSpPr txBox="1"/>
          <p:nvPr/>
        </p:nvSpPr>
        <p:spPr>
          <a:xfrm>
            <a:off x="361873" y="1737153"/>
            <a:ext cx="11249527" cy="42165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7 x 12 = ?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I know 7 x 11 = 77</a:t>
            </a:r>
          </a:p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Therefore, 77 + 7 = 84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By using known facts from ‘easier’ times tables, children should be able to find answers with increasing speed. </a:t>
            </a:r>
          </a:p>
        </p:txBody>
      </p:sp>
    </p:spTree>
    <p:extLst>
      <p:ext uri="{BB962C8B-B14F-4D97-AF65-F5344CB8AC3E}">
        <p14:creationId xmlns:p14="http://schemas.microsoft.com/office/powerpoint/2010/main" val="3170445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D1F1108-2801-4071-A70E-57B8C0C672BA}"/>
              </a:ext>
            </a:extLst>
          </p:cNvPr>
          <p:cNvSpPr/>
          <p:nvPr/>
        </p:nvSpPr>
        <p:spPr>
          <a:xfrm>
            <a:off x="268404" y="912368"/>
            <a:ext cx="116551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Firstly, a positive attitude goes a long way – so as much encouragement and support as possible (but we don’t need to tell you that)!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211E019-2DFD-4D3A-982B-3051437BB3B3}"/>
              </a:ext>
            </a:extLst>
          </p:cNvPr>
          <p:cNvSpPr/>
          <p:nvPr/>
        </p:nvSpPr>
        <p:spPr>
          <a:xfrm>
            <a:off x="2506554" y="2092144"/>
            <a:ext cx="6908799" cy="40010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Make times tables fun;</a:t>
            </a:r>
          </a:p>
          <a:p>
            <a:pPr marL="742950" lvl="1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Climb stairs counting in multiples</a:t>
            </a:r>
          </a:p>
          <a:p>
            <a:pPr marL="742950" lvl="1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Play verbal times tables games</a:t>
            </a:r>
          </a:p>
          <a:p>
            <a:pPr marL="742950" lvl="1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Listen to and learn times tables songs</a:t>
            </a:r>
          </a:p>
          <a:p>
            <a:pPr marL="742950" lvl="1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Take it in turns to say different times </a:t>
            </a:r>
          </a:p>
          <a:p>
            <a:pPr lvl="1" algn="ctr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tables in funny voices </a:t>
            </a:r>
          </a:p>
          <a:p>
            <a:pPr marL="742950" lvl="1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Play online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games </a:t>
            </a:r>
            <a:r>
              <a:rPr 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especially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Rockstars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BDD5513-3B48-4306-9A61-93E6728EAFEA}"/>
              </a:ext>
            </a:extLst>
          </p:cNvPr>
          <p:cNvSpPr txBox="1"/>
          <p:nvPr/>
        </p:nvSpPr>
        <p:spPr>
          <a:xfrm>
            <a:off x="2506554" y="214758"/>
            <a:ext cx="6908799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b="1" dirty="0"/>
              <a:t>How You Can Support Your Child</a:t>
            </a:r>
          </a:p>
        </p:txBody>
      </p:sp>
    </p:spTree>
    <p:extLst>
      <p:ext uri="{BB962C8B-B14F-4D97-AF65-F5344CB8AC3E}">
        <p14:creationId xmlns:p14="http://schemas.microsoft.com/office/powerpoint/2010/main" val="3810703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211E019-2DFD-4D3A-982B-3051437BB3B3}"/>
              </a:ext>
            </a:extLst>
          </p:cNvPr>
          <p:cNvSpPr/>
          <p:nvPr/>
        </p:nvSpPr>
        <p:spPr>
          <a:xfrm>
            <a:off x="689211" y="678134"/>
            <a:ext cx="10813577" cy="33701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If you have any worries, come and see us </a:t>
            </a:r>
          </a:p>
          <a:p>
            <a:pPr algn="ctr"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(try not to worry your child)</a:t>
            </a:r>
          </a:p>
          <a:p>
            <a:pPr algn="ctr">
              <a:spcAft>
                <a:spcPts val="600"/>
              </a:spcAft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Encourage your child to talk to you, their teacher, or </a:t>
            </a:r>
          </a:p>
          <a:p>
            <a:pPr algn="ctr"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another adult they trust, if they show persisting </a:t>
            </a:r>
          </a:p>
          <a:p>
            <a:pPr algn="ctr"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anxieties about the check.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DC5C7CB-46B7-4896-8ED8-3CC7F5FBF23C}"/>
              </a:ext>
            </a:extLst>
          </p:cNvPr>
          <p:cNvSpPr/>
          <p:nvPr/>
        </p:nvSpPr>
        <p:spPr>
          <a:xfrm>
            <a:off x="689211" y="4660078"/>
            <a:ext cx="10813577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Remember that a small amount of anxiety is normal and not harmful.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6285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EE1530B0-6F96-46C0-8B3E-3215CB756B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754910CF-1B56-45D3-960A-E89F7B3B91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B3C026-158F-44BC-B390-D4159DCC2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Why Are Times Tables Being Checked?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0A6CB829-79F5-4E2D-BE1F-FBD33D8E6B92}"/>
              </a:ext>
            </a:extLst>
          </p:cNvPr>
          <p:cNvSpPr/>
          <p:nvPr/>
        </p:nvSpPr>
        <p:spPr>
          <a:xfrm>
            <a:off x="4659474" y="5407858"/>
            <a:ext cx="6797674" cy="1046921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There is no ‘pass’ threshold.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DC488AB9-D078-474F-86FA-4D72E0EB222F}"/>
              </a:ext>
            </a:extLst>
          </p:cNvPr>
          <p:cNvSpPr/>
          <p:nvPr/>
        </p:nvSpPr>
        <p:spPr>
          <a:xfrm>
            <a:off x="4659474" y="706676"/>
            <a:ext cx="6797674" cy="1457739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The DfE in England want to measure improvements.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="" xmlns:a16="http://schemas.microsoft.com/office/drawing/2014/main" id="{2CB93853-6627-4D2B-B1C2-80C2F05C6916}"/>
              </a:ext>
            </a:extLst>
          </p:cNvPr>
          <p:cNvSpPr/>
          <p:nvPr/>
        </p:nvSpPr>
        <p:spPr>
          <a:xfrm>
            <a:off x="4659474" y="2567636"/>
            <a:ext cx="6797674" cy="18288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To check if year 4 pupils can quickly recall their multiplication tables.</a:t>
            </a:r>
          </a:p>
        </p:txBody>
      </p:sp>
    </p:spTree>
    <p:extLst>
      <p:ext uri="{BB962C8B-B14F-4D97-AF65-F5344CB8AC3E}">
        <p14:creationId xmlns:p14="http://schemas.microsoft.com/office/powerpoint/2010/main" val="12093525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9C5AD1D-2C53-46FD-8F83-42148050E988}"/>
              </a:ext>
            </a:extLst>
          </p:cNvPr>
          <p:cNvSpPr txBox="1"/>
          <p:nvPr/>
        </p:nvSpPr>
        <p:spPr>
          <a:xfrm>
            <a:off x="870851" y="447004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endParaRPr lang="en-GB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D294EDB-24B8-4211-B6B5-FED9476F81E0}"/>
              </a:ext>
            </a:extLst>
          </p:cNvPr>
          <p:cNvSpPr/>
          <p:nvPr/>
        </p:nvSpPr>
        <p:spPr>
          <a:xfrm>
            <a:off x="256673" y="1512224"/>
            <a:ext cx="11678653" cy="35394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388C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check will focus on what they know about times tables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It won’t reflect their understanding of wider mathematical topics.  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b="1" dirty="0">
                <a:solidFill>
                  <a:srgbClr val="388C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check is only 5 minutes long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For most children, the check will last for a maximum of 5 minutes.  When they have finished, they will not need to repeat the check, regardless of their final score.</a:t>
            </a:r>
          </a:p>
        </p:txBody>
      </p:sp>
    </p:spTree>
    <p:extLst>
      <p:ext uri="{BB962C8B-B14F-4D97-AF65-F5344CB8AC3E}">
        <p14:creationId xmlns:p14="http://schemas.microsoft.com/office/powerpoint/2010/main" val="128351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170C0C-6C89-419C-BA8A-84DD0974F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13" y="286604"/>
            <a:ext cx="11122925" cy="1269242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Who?  - </a:t>
            </a:r>
            <a:r>
              <a:rPr lang="en-GB" sz="4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All eligible year 4 pupils</a:t>
            </a:r>
            <a:r>
              <a:rPr lang="en-GB" sz="44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4400" dirty="0">
                <a:latin typeface="Arial" charset="0"/>
                <a:ea typeface="Arial" charset="0"/>
                <a:cs typeface="Arial" charset="0"/>
              </a:rPr>
            </a:b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54170C0C-6C89-419C-BA8A-84DD0974FE9A}"/>
              </a:ext>
            </a:extLst>
          </p:cNvPr>
          <p:cNvSpPr txBox="1">
            <a:spLocks/>
          </p:cNvSpPr>
          <p:nvPr/>
        </p:nvSpPr>
        <p:spPr>
          <a:xfrm>
            <a:off x="518614" y="2779815"/>
            <a:ext cx="11122925" cy="219479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dirty="0"/>
              <a:t/>
            </a:r>
            <a:br>
              <a:rPr lang="en-GB" dirty="0"/>
            </a:br>
            <a:r>
              <a:rPr lang="en-GB" sz="6700" dirty="0"/>
              <a:t>When? </a:t>
            </a:r>
            <a:r>
              <a:rPr lang="en-GB" sz="6700" dirty="0">
                <a:solidFill>
                  <a:srgbClr val="0070C0"/>
                </a:solidFill>
              </a:rPr>
              <a:t> </a:t>
            </a:r>
            <a:r>
              <a:rPr lang="en-GB" sz="53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- 3 week window in June</a:t>
            </a:r>
          </a:p>
          <a:p>
            <a:pPr>
              <a:spcAft>
                <a:spcPts val="600"/>
              </a:spcAft>
            </a:pPr>
            <a:r>
              <a:rPr lang="en-GB" sz="53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               - No set day</a:t>
            </a:r>
          </a:p>
          <a:p>
            <a:pPr>
              <a:spcAft>
                <a:spcPts val="600"/>
              </a:spcAft>
            </a:pPr>
            <a:r>
              <a:rPr lang="en-GB" sz="53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               - Children taking the check at the same time</a:t>
            </a:r>
          </a:p>
          <a:p>
            <a:pPr>
              <a:spcAft>
                <a:spcPts val="600"/>
              </a:spcAft>
            </a:pPr>
            <a:r>
              <a:rPr lang="en-GB" sz="4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4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4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4D22508-D5BA-4DE2-AF88-8E9F3C440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1985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EBC04C-A57E-4D72-9596-95C592A61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086" y="1399923"/>
            <a:ext cx="1453457" cy="72937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FFFFFF"/>
                </a:solidFill>
              </a:rPr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9649EC-04DC-4F20-8742-D7663DC71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596" y="2796253"/>
            <a:ext cx="4525894" cy="234895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635508" lvl="1" indent="-34290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en-GB" sz="12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   Online – input via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   keyboard or by 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   pressing digits using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   a mouse</a:t>
            </a:r>
            <a:endParaRPr lang="en-GB" sz="3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353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="" xmlns:a16="http://schemas.microsoft.com/office/drawing/2014/main" id="{73734CDA-1CE8-4F1C-B0B3-AAB252B013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B1620A-0A12-4538-BDF3-0E29A00EE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69" y="931569"/>
            <a:ext cx="7217229" cy="96175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b="1" dirty="0"/>
              <a:t>How Will They Be Carried Out?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F483055-FC79-4E2E-977C-172CFE42C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768" y="640081"/>
            <a:ext cx="3614577" cy="5314406"/>
          </a:xfrm>
          <a:prstGeom prst="rect">
            <a:avLst/>
          </a:prstGeom>
        </p:spPr>
      </p:pic>
      <p:cxnSp>
        <p:nvCxnSpPr>
          <p:cNvPr id="15" name="Straight Connector 10">
            <a:extLst>
              <a:ext uri="{FF2B5EF4-FFF2-40B4-BE49-F238E27FC236}">
                <a16:creationId xmlns="" xmlns:a16="http://schemas.microsoft.com/office/drawing/2014/main" id="{D7143990-FA50-4B23-AE6D-E17D22F526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063482" y="2246569"/>
            <a:ext cx="58521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5299AF-2F71-42F6-B0EF-C4EF40E6A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407437"/>
            <a:ext cx="7217229" cy="961747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GB" sz="3200" b="1" dirty="0">
                <a:latin typeface="Arial" charset="0"/>
                <a:ea typeface="Arial" charset="0"/>
                <a:cs typeface="Arial" charset="0"/>
              </a:rPr>
              <a:t>less than 5 minutes per pupil</a:t>
            </a:r>
            <a:r>
              <a:rPr lang="en-GB" sz="3200" dirty="0">
                <a:latin typeface="Arial" charset="0"/>
                <a:ea typeface="Arial" charset="0"/>
                <a:cs typeface="Arial" charset="0"/>
              </a:rPr>
              <a:t>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E53EDC6-E7A0-411C-871D-6FE54ADF94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817351AF-DDBC-4BE8-B232-7EF8DA046E60}"/>
              </a:ext>
            </a:extLst>
          </p:cNvPr>
          <p:cNvSpPr txBox="1">
            <a:spLocks/>
          </p:cNvSpPr>
          <p:nvPr/>
        </p:nvSpPr>
        <p:spPr>
          <a:xfrm>
            <a:off x="4974771" y="4913208"/>
            <a:ext cx="7217229" cy="13229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3200" b="1" dirty="0">
                <a:latin typeface="Arial" charset="0"/>
                <a:ea typeface="Arial" charset="0"/>
                <a:cs typeface="Arial" charset="0"/>
              </a:rPr>
              <a:t> 25 questions</a:t>
            </a:r>
            <a:r>
              <a:rPr lang="en-GB" sz="3200" dirty="0">
                <a:latin typeface="Arial" charset="0"/>
                <a:ea typeface="Arial" charset="0"/>
                <a:cs typeface="Arial" charset="0"/>
              </a:rPr>
              <a:t> with a 3 second pause in-between questions.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8EBE74AD-4308-4680-80B8-FC74864B77F2}"/>
              </a:ext>
            </a:extLst>
          </p:cNvPr>
          <p:cNvSpPr txBox="1">
            <a:spLocks/>
          </p:cNvSpPr>
          <p:nvPr/>
        </p:nvSpPr>
        <p:spPr>
          <a:xfrm>
            <a:off x="4974768" y="3530051"/>
            <a:ext cx="7217229" cy="125463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charset="0"/>
              <a:buChar char="•"/>
            </a:pPr>
            <a:r>
              <a:rPr lang="en-GB" sz="3200" b="1" dirty="0">
                <a:latin typeface="Arial" charset="0"/>
                <a:ea typeface="Arial" charset="0"/>
                <a:cs typeface="Arial" charset="0"/>
              </a:rPr>
              <a:t>6 seconds</a:t>
            </a:r>
            <a:r>
              <a:rPr lang="en-GB" sz="3200" dirty="0">
                <a:latin typeface="Arial" charset="0"/>
                <a:ea typeface="Arial" charset="0"/>
                <a:cs typeface="Arial" charset="0"/>
              </a:rPr>
              <a:t> from the time the question appears to input their answer. </a:t>
            </a:r>
          </a:p>
        </p:txBody>
      </p:sp>
    </p:spTree>
    <p:extLst>
      <p:ext uri="{BB962C8B-B14F-4D97-AF65-F5344CB8AC3E}">
        <p14:creationId xmlns:p14="http://schemas.microsoft.com/office/powerpoint/2010/main" val="2015068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46947"/>
          </a:xfrm>
        </p:spPr>
        <p:txBody>
          <a:bodyPr>
            <a:normAutofit/>
          </a:bodyPr>
          <a:lstStyle/>
          <a:p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Special Arrangements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974851"/>
            <a:ext cx="11734800" cy="1701799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GB" sz="3000" dirty="0">
                <a:latin typeface="Arial" charset="0"/>
                <a:ea typeface="Arial" charset="0"/>
                <a:cs typeface="Arial" charset="0"/>
              </a:rPr>
              <a:t>Children with additional needs, who have similar provision in their day-to-day learning at school, may be allotted specific arrangements, including: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693B3778-0154-4514-9B26-AE0A08CE5525}"/>
              </a:ext>
            </a:extLst>
          </p:cNvPr>
          <p:cNvSpPr txBox="1">
            <a:spLocks/>
          </p:cNvSpPr>
          <p:nvPr/>
        </p:nvSpPr>
        <p:spPr>
          <a:xfrm>
            <a:off x="590550" y="3803653"/>
            <a:ext cx="5353050" cy="252729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charset="0"/>
              <a:buChar char="•"/>
            </a:pPr>
            <a:r>
              <a:rPr lang="en-GB" sz="2800" dirty="0">
                <a:latin typeface="Arial" charset="0"/>
                <a:ea typeface="Arial" charset="0"/>
                <a:cs typeface="Arial" charset="0"/>
              </a:rPr>
              <a:t>Colour contrast;</a:t>
            </a:r>
          </a:p>
          <a:p>
            <a:pPr marL="342900" indent="-342900">
              <a:buFont typeface="Arial" charset="0"/>
              <a:buChar char="•"/>
            </a:pPr>
            <a:r>
              <a:rPr lang="en-GB" sz="2800" dirty="0">
                <a:latin typeface="Arial" charset="0"/>
                <a:ea typeface="Arial" charset="0"/>
                <a:cs typeface="Arial" charset="0"/>
              </a:rPr>
              <a:t>Font size adjustment;</a:t>
            </a:r>
          </a:p>
          <a:p>
            <a:pPr marL="342900" indent="-342900">
              <a:buFont typeface="Arial" charset="0"/>
              <a:buChar char="•"/>
            </a:pPr>
            <a:r>
              <a:rPr lang="en-GB" sz="2800" dirty="0">
                <a:latin typeface="Arial" charset="0"/>
                <a:ea typeface="Arial" charset="0"/>
                <a:cs typeface="Arial" charset="0"/>
              </a:rPr>
              <a:t>‘Next’ button (alternative to 3-second pause);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49CD5D5F-4145-47B8-BA28-E99E2D2FD7D1}"/>
              </a:ext>
            </a:extLst>
          </p:cNvPr>
          <p:cNvSpPr txBox="1">
            <a:spLocks/>
          </p:cNvSpPr>
          <p:nvPr/>
        </p:nvSpPr>
        <p:spPr>
          <a:xfrm>
            <a:off x="6248402" y="3663946"/>
            <a:ext cx="5791200" cy="2667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charset="0"/>
              <a:buChar char="•"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Removing on-screen number pad;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An adult to input answers;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Question reader;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Audible time alert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8698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A7F475-7124-477F-A357-E917565C3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/>
              <a:t>The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FDADE0-8A31-43A8-84BC-D9345E814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3760891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388C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randomly assigned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questions may be repeated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388C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multiplication statements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in the check (not related division facts)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results not shown on screen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75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36F008-BA42-4013-AA00-AB4FBAE94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/>
              <a:t>The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B26511-E016-4934-B314-CE9452F32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715" y="2184401"/>
            <a:ext cx="10717530" cy="4006849"/>
          </a:xfrm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questions from the 3, 4, 5, 6, 7, 8, 9, 11 and 12 tables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no questions from the 1 times table (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. e. 1 x 8 or 8 x 1)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6, 7, 8, 9 and 12 times tables are more likely to be asked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maximum of 7 questions from the 2, 5 and 10 times tables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reversal of questions will not feature in the same check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779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7DDDF8-D75E-4E8C-8000-124AE6A48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Questions More Likely To Appear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990418-FEF1-426D-BA9C-05C42A8FB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10153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following 11 multiplication questions are more likely to be asked: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6 x 6, 6 x 7, 6 x 8, 6 x 9, 6 x 12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8, 7 x 9, 7 x 12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x 9, 8 x 12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12 x 12</a:t>
            </a:r>
          </a:p>
        </p:txBody>
      </p:sp>
    </p:spTree>
    <p:extLst>
      <p:ext uri="{BB962C8B-B14F-4D97-AF65-F5344CB8AC3E}">
        <p14:creationId xmlns:p14="http://schemas.microsoft.com/office/powerpoint/2010/main" val="21695489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413424"/>
      </a:dk2>
      <a:lt2>
        <a:srgbClr val="E2E2E8"/>
      </a:lt2>
      <a:accent1>
        <a:srgbClr val="A7A441"/>
      </a:accent1>
      <a:accent2>
        <a:srgbClr val="B17D3B"/>
      </a:accent2>
      <a:accent3>
        <a:srgbClr val="C35E4D"/>
      </a:accent3>
      <a:accent4>
        <a:srgbClr val="B13B5B"/>
      </a:accent4>
      <a:accent5>
        <a:srgbClr val="C34D9E"/>
      </a:accent5>
      <a:accent6>
        <a:srgbClr val="A53BB1"/>
      </a:accent6>
      <a:hlink>
        <a:srgbClr val="C75993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835</Words>
  <Application>Microsoft Office PowerPoint</Application>
  <PresentationFormat>Widescreen</PresentationFormat>
  <Paragraphs>119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Nova</vt:lpstr>
      <vt:lpstr>Arial Nova Light</vt:lpstr>
      <vt:lpstr>Calibri</vt:lpstr>
      <vt:lpstr>RetrospectVTI</vt:lpstr>
      <vt:lpstr>Lockwood Primary School</vt:lpstr>
      <vt:lpstr>Why Are Times Tables Being Checked?</vt:lpstr>
      <vt:lpstr> Who?  - All eligible year 4 pupils </vt:lpstr>
      <vt:lpstr>How?</vt:lpstr>
      <vt:lpstr>How Will They Be Carried Out?</vt:lpstr>
      <vt:lpstr>Special Arrangements</vt:lpstr>
      <vt:lpstr>The Questions</vt:lpstr>
      <vt:lpstr>The Check</vt:lpstr>
      <vt:lpstr>Questions More Likely To Appear</vt:lpstr>
      <vt:lpstr>Before The Check</vt:lpstr>
      <vt:lpstr>In-school Teaching/Learning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Lockwood Primary School</dc:title>
  <dc:creator>Spare Laptop</dc:creator>
  <cp:lastModifiedBy>Grant.Hopkins</cp:lastModifiedBy>
  <cp:revision>19</cp:revision>
  <dcterms:created xsi:type="dcterms:W3CDTF">2020-01-29T22:03:19Z</dcterms:created>
  <dcterms:modified xsi:type="dcterms:W3CDTF">2020-02-05T09:22:59Z</dcterms:modified>
</cp:coreProperties>
</file>