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media/image8.jpg" ContentType="image/jpg"/>
  <Override PartName="/ppt/media/image9.jpg" ContentType="image/jp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00" r:id="rId2"/>
    <p:sldId id="257" r:id="rId3"/>
    <p:sldId id="302" r:id="rId4"/>
    <p:sldId id="262" r:id="rId5"/>
    <p:sldId id="263" r:id="rId6"/>
    <p:sldId id="264" r:id="rId7"/>
    <p:sldId id="265" r:id="rId8"/>
    <p:sldId id="266" r:id="rId9"/>
    <p:sldId id="271" r:id="rId10"/>
    <p:sldId id="274" r:id="rId11"/>
    <p:sldId id="275" r:id="rId12"/>
    <p:sldId id="276" r:id="rId13"/>
    <p:sldId id="277" r:id="rId14"/>
    <p:sldId id="278" r:id="rId15"/>
    <p:sldId id="280" r:id="rId16"/>
    <p:sldId id="281" r:id="rId17"/>
    <p:sldId id="297" r:id="rId18"/>
  </p:sldIdLst>
  <p:sldSz cx="10693400" cy="7562850"/>
  <p:notesSz cx="9918700" cy="6819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721" autoAdjust="0"/>
    <p:restoredTop sz="93870" autoAdjust="0"/>
  </p:normalViewPr>
  <p:slideViewPr>
    <p:cSldViewPr>
      <p:cViewPr varScale="1">
        <p:scale>
          <a:sx n="70" d="100"/>
          <a:sy n="70" d="100"/>
        </p:scale>
        <p:origin x="1008" y="5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2/5/2023</a:t>
            </a:fld>
            <a:endParaRPr lang="en-US"/>
          </a:p>
        </p:txBody>
      </p:sp>
      <p:sp>
        <p:nvSpPr>
          <p:cNvPr id="6" name="Holder 6"/>
          <p:cNvSpPr>
            <a:spLocks noGrp="1"/>
          </p:cNvSpPr>
          <p:nvPr>
            <p:ph type="sldNum" sz="quarter" idx="7"/>
          </p:nvPr>
        </p:nvSpPr>
        <p:spPr/>
        <p:txBody>
          <a:bodyPr lIns="0" tIns="0" rIns="0" bIns="0"/>
          <a:lstStyle>
            <a:lvl1pPr>
              <a:defRPr sz="1200" b="0" i="0">
                <a:solidFill>
                  <a:schemeClr val="tx1"/>
                </a:solidFill>
                <a:latin typeface="URW Gothic"/>
                <a:cs typeface="URW Gothic"/>
              </a:defRPr>
            </a:lvl1pPr>
          </a:lstStyle>
          <a:p>
            <a:pPr marL="121285">
              <a:lnSpc>
                <a:spcPct val="100000"/>
              </a:lnSpc>
              <a:spcBef>
                <a:spcPts val="105"/>
              </a:spcBef>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tx1"/>
                </a:solidFill>
                <a:latin typeface="Gothic Uralic"/>
                <a:cs typeface="Gothic Uralic"/>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2/5/2023</a:t>
            </a:fld>
            <a:endParaRPr lang="en-US"/>
          </a:p>
        </p:txBody>
      </p:sp>
      <p:sp>
        <p:nvSpPr>
          <p:cNvPr id="6" name="Holder 6"/>
          <p:cNvSpPr>
            <a:spLocks noGrp="1"/>
          </p:cNvSpPr>
          <p:nvPr>
            <p:ph type="sldNum" sz="quarter" idx="7"/>
          </p:nvPr>
        </p:nvSpPr>
        <p:spPr/>
        <p:txBody>
          <a:bodyPr lIns="0" tIns="0" rIns="0" bIns="0"/>
          <a:lstStyle>
            <a:lvl1pPr>
              <a:defRPr sz="1200" b="0" i="0">
                <a:solidFill>
                  <a:schemeClr val="tx1"/>
                </a:solidFill>
                <a:latin typeface="URW Gothic"/>
                <a:cs typeface="URW Gothic"/>
              </a:defRPr>
            </a:lvl1pPr>
          </a:lstStyle>
          <a:p>
            <a:pPr marL="121285">
              <a:lnSpc>
                <a:spcPct val="100000"/>
              </a:lnSpc>
              <a:spcBef>
                <a:spcPts val="105"/>
              </a:spcBef>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tx1"/>
                </a:solidFill>
                <a:latin typeface="Gothic Uralic"/>
                <a:cs typeface="Gothic Uralic"/>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2/5/2023</a:t>
            </a:fld>
            <a:endParaRPr lang="en-US"/>
          </a:p>
        </p:txBody>
      </p:sp>
      <p:sp>
        <p:nvSpPr>
          <p:cNvPr id="7" name="Holder 7"/>
          <p:cNvSpPr>
            <a:spLocks noGrp="1"/>
          </p:cNvSpPr>
          <p:nvPr>
            <p:ph type="sldNum" sz="quarter" idx="7"/>
          </p:nvPr>
        </p:nvSpPr>
        <p:spPr/>
        <p:txBody>
          <a:bodyPr lIns="0" tIns="0" rIns="0" bIns="0"/>
          <a:lstStyle>
            <a:lvl1pPr>
              <a:defRPr sz="1200" b="0" i="0">
                <a:solidFill>
                  <a:schemeClr val="tx1"/>
                </a:solidFill>
                <a:latin typeface="URW Gothic"/>
                <a:cs typeface="URW Gothic"/>
              </a:defRPr>
            </a:lvl1pPr>
          </a:lstStyle>
          <a:p>
            <a:pPr marL="121285">
              <a:lnSpc>
                <a:spcPct val="100000"/>
              </a:lnSpc>
              <a:spcBef>
                <a:spcPts val="105"/>
              </a:spcBef>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tx1"/>
                </a:solidFill>
                <a:latin typeface="Gothic Uralic"/>
                <a:cs typeface="Gothic Uralic"/>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2/5/2023</a:t>
            </a:fld>
            <a:endParaRPr lang="en-US"/>
          </a:p>
        </p:txBody>
      </p:sp>
      <p:sp>
        <p:nvSpPr>
          <p:cNvPr id="5" name="Holder 5"/>
          <p:cNvSpPr>
            <a:spLocks noGrp="1"/>
          </p:cNvSpPr>
          <p:nvPr>
            <p:ph type="sldNum" sz="quarter" idx="7"/>
          </p:nvPr>
        </p:nvSpPr>
        <p:spPr/>
        <p:txBody>
          <a:bodyPr lIns="0" tIns="0" rIns="0" bIns="0"/>
          <a:lstStyle>
            <a:lvl1pPr>
              <a:defRPr sz="1200" b="0" i="0">
                <a:solidFill>
                  <a:schemeClr val="tx1"/>
                </a:solidFill>
                <a:latin typeface="URW Gothic"/>
                <a:cs typeface="URW Gothic"/>
              </a:defRPr>
            </a:lvl1pPr>
          </a:lstStyle>
          <a:p>
            <a:pPr marL="121285">
              <a:lnSpc>
                <a:spcPct val="100000"/>
              </a:lnSpc>
              <a:spcBef>
                <a:spcPts val="105"/>
              </a:spcBef>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2/5/2023</a:t>
            </a:fld>
            <a:endParaRPr lang="en-US"/>
          </a:p>
        </p:txBody>
      </p:sp>
      <p:sp>
        <p:nvSpPr>
          <p:cNvPr id="4" name="Holder 4"/>
          <p:cNvSpPr>
            <a:spLocks noGrp="1"/>
          </p:cNvSpPr>
          <p:nvPr>
            <p:ph type="sldNum" sz="quarter" idx="7"/>
          </p:nvPr>
        </p:nvSpPr>
        <p:spPr/>
        <p:txBody>
          <a:bodyPr lIns="0" tIns="0" rIns="0" bIns="0"/>
          <a:lstStyle>
            <a:lvl1pPr>
              <a:defRPr sz="1200" b="0" i="0">
                <a:solidFill>
                  <a:schemeClr val="tx1"/>
                </a:solidFill>
                <a:latin typeface="URW Gothic"/>
                <a:cs typeface="URW Gothic"/>
              </a:defRPr>
            </a:lvl1pPr>
          </a:lstStyle>
          <a:p>
            <a:pPr marL="121285">
              <a:lnSpc>
                <a:spcPct val="100000"/>
              </a:lnSpc>
              <a:spcBef>
                <a:spcPts val="105"/>
              </a:spcBef>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073911" y="3179191"/>
            <a:ext cx="8545576" cy="330835"/>
          </a:xfrm>
          <a:prstGeom prst="rect">
            <a:avLst/>
          </a:prstGeom>
        </p:spPr>
        <p:txBody>
          <a:bodyPr wrap="square" lIns="0" tIns="0" rIns="0" bIns="0">
            <a:spAutoFit/>
          </a:bodyPr>
          <a:lstStyle>
            <a:lvl1pPr>
              <a:defRPr sz="2000" b="1" i="0">
                <a:solidFill>
                  <a:schemeClr val="tx1"/>
                </a:solidFill>
                <a:latin typeface="Gothic Uralic"/>
                <a:cs typeface="Gothic Uralic"/>
              </a:defRPr>
            </a:lvl1pPr>
          </a:lstStyle>
          <a:p>
            <a:endParaRPr/>
          </a:p>
        </p:txBody>
      </p:sp>
      <p:sp>
        <p:nvSpPr>
          <p:cNvPr id="3" name="Holder 3"/>
          <p:cNvSpPr>
            <a:spLocks noGrp="1"/>
          </p:cNvSpPr>
          <p:nvPr>
            <p:ph type="body" idx="1"/>
          </p:nvPr>
        </p:nvSpPr>
        <p:spPr>
          <a:xfrm>
            <a:off x="346963" y="1970277"/>
            <a:ext cx="9999472" cy="192214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2/5/2023</a:t>
            </a:fld>
            <a:endParaRPr lang="en-US"/>
          </a:p>
        </p:txBody>
      </p:sp>
      <p:sp>
        <p:nvSpPr>
          <p:cNvPr id="6" name="Holder 6"/>
          <p:cNvSpPr>
            <a:spLocks noGrp="1"/>
          </p:cNvSpPr>
          <p:nvPr>
            <p:ph type="sldNum" sz="quarter" idx="7"/>
          </p:nvPr>
        </p:nvSpPr>
        <p:spPr>
          <a:xfrm>
            <a:off x="10126726" y="6738946"/>
            <a:ext cx="244475" cy="212725"/>
          </a:xfrm>
          <a:prstGeom prst="rect">
            <a:avLst/>
          </a:prstGeom>
        </p:spPr>
        <p:txBody>
          <a:bodyPr wrap="square" lIns="0" tIns="0" rIns="0" bIns="0">
            <a:spAutoFit/>
          </a:bodyPr>
          <a:lstStyle>
            <a:lvl1pPr>
              <a:defRPr sz="1200" b="0" i="0">
                <a:solidFill>
                  <a:schemeClr val="tx1"/>
                </a:solidFill>
                <a:latin typeface="URW Gothic"/>
                <a:cs typeface="URW Gothic"/>
              </a:defRPr>
            </a:lvl1pPr>
          </a:lstStyle>
          <a:p>
            <a:pPr marL="121285">
              <a:lnSpc>
                <a:spcPct val="100000"/>
              </a:lnSpc>
              <a:spcBef>
                <a:spcPts val="105"/>
              </a:spcBef>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www.pickpik.com/homework-girl-education-studying-student-school-62894" TargetMode="External"/><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8.jpg"/><Relationship Id="rId1" Type="http://schemas.openxmlformats.org/officeDocument/2006/relationships/slideLayout" Target="../slideLayouts/slideLayout5.xml"/><Relationship Id="rId4" Type="http://schemas.openxmlformats.org/officeDocument/2006/relationships/image" Target="../media/image9.jp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hyperlink" Target="https://tscpl.org/parents/reading-helps-your-child-grow"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www.preschools.sa.gov.au/houghton-preschool/our-centre/show-and-tell" TargetMode="External"/><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hyperlink" Target="https://creativecommons.org/licenses/by/3.0/" TargetMode="Externa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65219498-D544-41AC-98FE-8F956EF66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693132" cy="75628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F500DBFC-17A9-4E0A-AEE2-A49F9AEEF0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7" y="0"/>
            <a:ext cx="10693133" cy="75628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2">
            <a:extLst>
              <a:ext uri="{FF2B5EF4-FFF2-40B4-BE49-F238E27FC236}">
                <a16:creationId xmlns:a16="http://schemas.microsoft.com/office/drawing/2014/main" id="{3434C36C-15F0-748E-6FBD-7B1C6434C60A}"/>
              </a:ext>
            </a:extLst>
          </p:cNvPr>
          <p:cNvSpPr txBox="1">
            <a:spLocks noChangeArrowheads="1"/>
          </p:cNvSpPr>
          <p:nvPr/>
        </p:nvSpPr>
        <p:spPr bwMode="auto">
          <a:xfrm>
            <a:off x="774700" y="1114425"/>
            <a:ext cx="4215259" cy="2438400"/>
          </a:xfrm>
          <a:prstGeom prst="rect">
            <a:avLst/>
          </a:prstGeom>
        </p:spPr>
        <p:style>
          <a:lnRef idx="2">
            <a:schemeClr val="dk1"/>
          </a:lnRef>
          <a:fillRef idx="1">
            <a:schemeClr val="lt1"/>
          </a:fillRef>
          <a:effectRef idx="0">
            <a:schemeClr val="dk1"/>
          </a:effectRef>
          <a:fontRef idx="minor">
            <a:schemeClr val="dk1"/>
          </a:fontRef>
        </p:style>
        <p:txBody>
          <a:bodyPr rot="0" vert="horz" lIns="91440" tIns="45720" rIns="91440" bIns="45720" rtlCol="0" anchor="t" anchorCtr="0">
            <a:noAutofit/>
          </a:bodyPr>
          <a:lstStyle/>
          <a:p>
            <a:pPr algn="ctr">
              <a:lnSpc>
                <a:spcPct val="90000"/>
              </a:lnSpc>
              <a:spcBef>
                <a:spcPct val="0"/>
              </a:spcBef>
              <a:spcAft>
                <a:spcPts val="600"/>
              </a:spcAft>
            </a:pPr>
            <a:r>
              <a:rPr lang="en-US" sz="4800" kern="1200" dirty="0">
                <a:solidFill>
                  <a:schemeClr val="tx2"/>
                </a:solidFill>
                <a:effectLst/>
                <a:latin typeface="Comic Sans MS" panose="030F0702030302020204" pitchFamily="66" charset="0"/>
                <a:ea typeface="+mj-ea"/>
                <a:cs typeface="+mj-cs"/>
              </a:rPr>
              <a:t>Early Years Expectations</a:t>
            </a:r>
          </a:p>
          <a:p>
            <a:pPr algn="ctr">
              <a:lnSpc>
                <a:spcPct val="90000"/>
              </a:lnSpc>
              <a:spcBef>
                <a:spcPct val="0"/>
              </a:spcBef>
              <a:spcAft>
                <a:spcPts val="600"/>
              </a:spcAft>
            </a:pPr>
            <a:r>
              <a:rPr lang="en-US" sz="4800" kern="1200" dirty="0">
                <a:solidFill>
                  <a:schemeClr val="tx2"/>
                </a:solidFill>
                <a:latin typeface="Comic Sans MS" panose="030F0702030302020204" pitchFamily="66" charset="0"/>
                <a:ea typeface="+mj-ea"/>
                <a:cs typeface="+mj-cs"/>
              </a:rPr>
              <a:t>Reception</a:t>
            </a:r>
            <a:endParaRPr lang="en-US" sz="4800" kern="1200" dirty="0">
              <a:solidFill>
                <a:schemeClr val="tx2"/>
              </a:solidFill>
              <a:effectLst/>
              <a:latin typeface="Comic Sans MS" panose="030F0702030302020204" pitchFamily="66" charset="0"/>
              <a:ea typeface="+mj-ea"/>
              <a:cs typeface="+mj-cs"/>
            </a:endParaRPr>
          </a:p>
        </p:txBody>
      </p:sp>
      <p:grpSp>
        <p:nvGrpSpPr>
          <p:cNvPr id="21" name="Group 20">
            <a:extLst>
              <a:ext uri="{FF2B5EF4-FFF2-40B4-BE49-F238E27FC236}">
                <a16:creationId xmlns:a16="http://schemas.microsoft.com/office/drawing/2014/main" id="{D74613BB-817C-4C4F-8A24-4936F2F064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51105" y="58442"/>
            <a:ext cx="5344387" cy="7504409"/>
            <a:chOff x="6101023" y="52996"/>
            <a:chExt cx="6093363" cy="6805005"/>
          </a:xfrm>
        </p:grpSpPr>
        <p:sp>
          <p:nvSpPr>
            <p:cNvPr id="22" name="Freeform: Shape 21">
              <a:extLst>
                <a:ext uri="{FF2B5EF4-FFF2-40B4-BE49-F238E27FC236}">
                  <a16:creationId xmlns:a16="http://schemas.microsoft.com/office/drawing/2014/main" id="{926C820D-9A01-44F0-AE18-C2DAB089B8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3517682 w 5890490"/>
                <a:gd name="connsiteY0" fmla="*/ 0 h 6578439"/>
                <a:gd name="connsiteX1" fmla="*/ 5849513 w 5890490"/>
                <a:gd name="connsiteY1" fmla="*/ 841730 h 6578439"/>
                <a:gd name="connsiteX2" fmla="*/ 5890490 w 5890490"/>
                <a:gd name="connsiteY2" fmla="*/ 879060 h 6578439"/>
                <a:gd name="connsiteX3" fmla="*/ 5890490 w 5890490"/>
                <a:gd name="connsiteY3" fmla="*/ 1816052 h 6578439"/>
                <a:gd name="connsiteX4" fmla="*/ 5856961 w 5890490"/>
                <a:gd name="connsiteY4" fmla="*/ 1771023 h 6578439"/>
                <a:gd name="connsiteX5" fmla="*/ 5655397 w 5890490"/>
                <a:gd name="connsiteY5" fmla="*/ 1548813 h 6578439"/>
                <a:gd name="connsiteX6" fmla="*/ 3517682 w 5890490"/>
                <a:gd name="connsiteY6" fmla="*/ 658717 h 6578439"/>
                <a:gd name="connsiteX7" fmla="*/ 2395696 w 5890490"/>
                <a:gd name="connsiteY7" fmla="*/ 850721 h 6578439"/>
                <a:gd name="connsiteX8" fmla="*/ 1519955 w 5890490"/>
                <a:gd name="connsiteY8" fmla="*/ 1450441 h 6578439"/>
                <a:gd name="connsiteX9" fmla="*/ 1223630 w 5890490"/>
                <a:gd name="connsiteY9" fmla="*/ 1841430 h 6578439"/>
                <a:gd name="connsiteX10" fmla="*/ 1075857 w 5890490"/>
                <a:gd name="connsiteY10" fmla="*/ 2329343 h 6578439"/>
                <a:gd name="connsiteX11" fmla="*/ 731010 w 5890490"/>
                <a:gd name="connsiteY11" fmla="*/ 3483744 h 6578439"/>
                <a:gd name="connsiteX12" fmla="*/ 741000 w 5890490"/>
                <a:gd name="connsiteY12" fmla="*/ 4479719 h 6578439"/>
                <a:gd name="connsiteX13" fmla="*/ 1315615 w 5890490"/>
                <a:gd name="connsiteY13" fmla="*/ 5443827 h 6578439"/>
                <a:gd name="connsiteX14" fmla="*/ 2277503 w 5890490"/>
                <a:gd name="connsiteY14" fmla="*/ 6259386 h 6578439"/>
                <a:gd name="connsiteX15" fmla="*/ 3439448 w 5890490"/>
                <a:gd name="connsiteY15" fmla="*/ 6551739 h 6578439"/>
                <a:gd name="connsiteX16" fmla="*/ 4408732 w 5890490"/>
                <a:gd name="connsiteY16" fmla="*/ 6255172 h 6578439"/>
                <a:gd name="connsiteX17" fmla="*/ 5343243 w 5890490"/>
                <a:gd name="connsiteY17" fmla="*/ 5442509 h 6578439"/>
                <a:gd name="connsiteX18" fmla="*/ 5745566 w 5890490"/>
                <a:gd name="connsiteY18" fmla="*/ 5056656 h 6578439"/>
                <a:gd name="connsiteX19" fmla="*/ 5890490 w 5890490"/>
                <a:gd name="connsiteY19" fmla="*/ 4920880 h 6578439"/>
                <a:gd name="connsiteX20" fmla="*/ 5890490 w 5890490"/>
                <a:gd name="connsiteY20" fmla="*/ 5821966 h 6578439"/>
                <a:gd name="connsiteX21" fmla="*/ 5802002 w 5890490"/>
                <a:gd name="connsiteY21" fmla="*/ 5907904 h 6578439"/>
                <a:gd name="connsiteX22" fmla="*/ 5294358 w 5890490"/>
                <a:gd name="connsiteY22" fmla="*/ 6397505 h 6578439"/>
                <a:gd name="connsiteX23" fmla="*/ 5077178 w 5890490"/>
                <a:gd name="connsiteY23" fmla="*/ 6578439 h 6578439"/>
                <a:gd name="connsiteX24" fmla="*/ 1567290 w 5890490"/>
                <a:gd name="connsiteY24" fmla="*/ 6578439 h 6578439"/>
                <a:gd name="connsiteX25" fmla="*/ 1508588 w 5890490"/>
                <a:gd name="connsiteY25" fmla="*/ 6535186 h 6578439"/>
                <a:gd name="connsiteX26" fmla="*/ 826498 w 5890490"/>
                <a:gd name="connsiteY26" fmla="*/ 5876034 h 6578439"/>
                <a:gd name="connsiteX27" fmla="*/ 122403 w 5890490"/>
                <a:gd name="connsiteY27" fmla="*/ 3255655 h 6578439"/>
                <a:gd name="connsiteX28" fmla="*/ 1061197 w 5890490"/>
                <a:gd name="connsiteY28" fmla="*/ 984650 h 6578439"/>
                <a:gd name="connsiteX29" fmla="*/ 3517682 w 5890490"/>
                <a:gd name="connsiteY29"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90490" h="6578439">
                  <a:moveTo>
                    <a:pt x="3517682" y="0"/>
                  </a:moveTo>
                  <a:cubicBezTo>
                    <a:pt x="4402016" y="0"/>
                    <a:pt x="5213741" y="315483"/>
                    <a:pt x="5849513" y="841730"/>
                  </a:cubicBezTo>
                  <a:lnTo>
                    <a:pt x="5890490" y="879060"/>
                  </a:lnTo>
                  <a:lnTo>
                    <a:pt x="5890490" y="1816052"/>
                  </a:lnTo>
                  <a:lnTo>
                    <a:pt x="5856961" y="1771023"/>
                  </a:lnTo>
                  <a:cubicBezTo>
                    <a:pt x="5793650" y="1694076"/>
                    <a:pt x="5726429" y="1619959"/>
                    <a:pt x="5655397" y="1548813"/>
                  </a:cubicBezTo>
                  <a:cubicBezTo>
                    <a:pt x="5082208" y="974906"/>
                    <a:pt x="4322973" y="658717"/>
                    <a:pt x="3517682" y="658717"/>
                  </a:cubicBezTo>
                  <a:cubicBezTo>
                    <a:pt x="3085520" y="658717"/>
                    <a:pt x="2718488" y="721533"/>
                    <a:pt x="2395696" y="850721"/>
                  </a:cubicBezTo>
                  <a:cubicBezTo>
                    <a:pt x="2079132" y="977407"/>
                    <a:pt x="1792668" y="1173626"/>
                    <a:pt x="1519955" y="1450441"/>
                  </a:cubicBezTo>
                  <a:cubicBezTo>
                    <a:pt x="1330275" y="1642840"/>
                    <a:pt x="1263719" y="1756094"/>
                    <a:pt x="1223630" y="1841430"/>
                  </a:cubicBezTo>
                  <a:cubicBezTo>
                    <a:pt x="1166545" y="1962981"/>
                    <a:pt x="1128532" y="2116663"/>
                    <a:pt x="1075857" y="2329343"/>
                  </a:cubicBezTo>
                  <a:cubicBezTo>
                    <a:pt x="1008652" y="2601153"/>
                    <a:pt x="916537" y="2973574"/>
                    <a:pt x="731010" y="3483744"/>
                  </a:cubicBezTo>
                  <a:cubicBezTo>
                    <a:pt x="617488" y="3795981"/>
                    <a:pt x="620731" y="4121653"/>
                    <a:pt x="741000" y="4479719"/>
                  </a:cubicBezTo>
                  <a:cubicBezTo>
                    <a:pt x="847257" y="4796172"/>
                    <a:pt x="1045888" y="5129481"/>
                    <a:pt x="1315615" y="5443827"/>
                  </a:cubicBezTo>
                  <a:cubicBezTo>
                    <a:pt x="1630753" y="5810980"/>
                    <a:pt x="1945371" y="6077784"/>
                    <a:pt x="2277503" y="6259386"/>
                  </a:cubicBezTo>
                  <a:cubicBezTo>
                    <a:pt x="2637530" y="6456133"/>
                    <a:pt x="3017536" y="6551739"/>
                    <a:pt x="3439448" y="6551739"/>
                  </a:cubicBezTo>
                  <a:cubicBezTo>
                    <a:pt x="3781571" y="6551739"/>
                    <a:pt x="4089573" y="6457449"/>
                    <a:pt x="4408732" y="6255172"/>
                  </a:cubicBezTo>
                  <a:cubicBezTo>
                    <a:pt x="4738010" y="6046310"/>
                    <a:pt x="5050941" y="5739207"/>
                    <a:pt x="5343243" y="5442509"/>
                  </a:cubicBezTo>
                  <a:cubicBezTo>
                    <a:pt x="5479860" y="5303970"/>
                    <a:pt x="5614918" y="5178206"/>
                    <a:pt x="5745566" y="5056656"/>
                  </a:cubicBezTo>
                  <a:lnTo>
                    <a:pt x="5890490" y="4920880"/>
                  </a:lnTo>
                  <a:lnTo>
                    <a:pt x="5890490" y="5821966"/>
                  </a:lnTo>
                  <a:lnTo>
                    <a:pt x="5802002"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458B604F-996E-4349-B131-E04ED285D8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5"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27CCEAF3-651B-4605-AE58-F96E227036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3"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gs>
                <a:gs pos="16000">
                  <a:schemeClr val="accent6">
                    <a:alpha val="10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ED519330-E5F1-4248-B58C-1AA0D9E6DA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2" name="Picture 11" descr="Image result for lockwood primary school logo">
            <a:extLst>
              <a:ext uri="{FF2B5EF4-FFF2-40B4-BE49-F238E27FC236}">
                <a16:creationId xmlns:a16="http://schemas.microsoft.com/office/drawing/2014/main" id="{664554BD-8BEA-118C-7FD2-9F56118B87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6489700" y="2638425"/>
            <a:ext cx="3632668" cy="2915103"/>
          </a:xfrm>
          <a:prstGeom prst="rect">
            <a:avLst/>
          </a:prstGeom>
          <a:ln>
            <a:noFill/>
          </a:ln>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96544" y="346963"/>
            <a:ext cx="3190875" cy="429259"/>
          </a:xfrm>
          <a:prstGeom prst="rect">
            <a:avLst/>
          </a:prstGeom>
        </p:spPr>
        <p:txBody>
          <a:bodyPr vert="horz" wrap="square" lIns="0" tIns="12700" rIns="0" bIns="0" rtlCol="0">
            <a:spAutoFit/>
          </a:bodyPr>
          <a:lstStyle/>
          <a:p>
            <a:pPr marL="12700">
              <a:lnSpc>
                <a:spcPct val="100000"/>
              </a:lnSpc>
              <a:spcBef>
                <a:spcPts val="100"/>
              </a:spcBef>
            </a:pPr>
            <a:r>
              <a:rPr sz="1400" b="1" spc="-5" dirty="0">
                <a:latin typeface="Gothic Uralic"/>
                <a:cs typeface="Gothic Uralic"/>
              </a:rPr>
              <a:t>Early Years Expectations: </a:t>
            </a:r>
            <a:r>
              <a:rPr lang="en-GB" sz="1400" b="1" i="1" spc="-245" dirty="0">
                <a:solidFill>
                  <a:srgbClr val="808080"/>
                </a:solidFill>
                <a:latin typeface="Verdana"/>
                <a:cs typeface="Gothic Uralic"/>
              </a:rPr>
              <a:t>Reception</a:t>
            </a:r>
            <a:endParaRPr sz="1400" dirty="0">
              <a:latin typeface="Verdana"/>
              <a:cs typeface="Verdana"/>
            </a:endParaRPr>
          </a:p>
          <a:p>
            <a:pPr marL="12700">
              <a:lnSpc>
                <a:spcPct val="100000"/>
              </a:lnSpc>
              <a:spcBef>
                <a:spcPts val="60"/>
              </a:spcBef>
            </a:pPr>
            <a:r>
              <a:rPr sz="1200" b="1" spc="-5" dirty="0">
                <a:solidFill>
                  <a:srgbClr val="6F2F9F"/>
                </a:solidFill>
                <a:latin typeface="Gothic Uralic"/>
                <a:cs typeface="Gothic Uralic"/>
              </a:rPr>
              <a:t>Physical Development </a:t>
            </a:r>
            <a:r>
              <a:rPr sz="1200" b="1" dirty="0">
                <a:solidFill>
                  <a:srgbClr val="6F2F9F"/>
                </a:solidFill>
                <a:latin typeface="Gothic Uralic"/>
                <a:cs typeface="Gothic Uralic"/>
              </a:rPr>
              <a:t>| Fine Motor</a:t>
            </a:r>
            <a:r>
              <a:rPr sz="1200" b="1" spc="-30" dirty="0">
                <a:solidFill>
                  <a:srgbClr val="6F2F9F"/>
                </a:solidFill>
                <a:latin typeface="Gothic Uralic"/>
                <a:cs typeface="Gothic Uralic"/>
              </a:rPr>
              <a:t> </a:t>
            </a:r>
            <a:r>
              <a:rPr sz="1200" b="1" spc="-5" dirty="0">
                <a:solidFill>
                  <a:srgbClr val="6F2F9F"/>
                </a:solidFill>
                <a:latin typeface="Gothic Uralic"/>
                <a:cs typeface="Gothic Uralic"/>
              </a:rPr>
              <a:t>Skills</a:t>
            </a:r>
            <a:endParaRPr sz="1200" dirty="0">
              <a:latin typeface="Gothic Uralic"/>
              <a:cs typeface="Gothic Uralic"/>
            </a:endParaRPr>
          </a:p>
        </p:txBody>
      </p:sp>
      <p:graphicFrame>
        <p:nvGraphicFramePr>
          <p:cNvPr id="3" name="object 3"/>
          <p:cNvGraphicFramePr>
            <a:graphicFrameLocks noGrp="1"/>
          </p:cNvGraphicFramePr>
          <p:nvPr>
            <p:extLst>
              <p:ext uri="{D42A27DB-BD31-4B8C-83A1-F6EECF244321}">
                <p14:modId xmlns:p14="http://schemas.microsoft.com/office/powerpoint/2010/main" val="316216262"/>
              </p:ext>
            </p:extLst>
          </p:nvPr>
        </p:nvGraphicFramePr>
        <p:xfrm>
          <a:off x="359663" y="952754"/>
          <a:ext cx="10077449" cy="5665668"/>
        </p:xfrm>
        <a:graphic>
          <a:graphicData uri="http://schemas.openxmlformats.org/drawingml/2006/table">
            <a:tbl>
              <a:tblPr firstRow="1" bandRow="1">
                <a:tableStyleId>{2D5ABB26-0587-4C30-8999-92F81FD0307C}</a:tableStyleId>
              </a:tblPr>
              <a:tblGrid>
                <a:gridCol w="277495">
                  <a:extLst>
                    <a:ext uri="{9D8B030D-6E8A-4147-A177-3AD203B41FA5}">
                      <a16:colId xmlns:a16="http://schemas.microsoft.com/office/drawing/2014/main" val="20000"/>
                    </a:ext>
                  </a:extLst>
                </a:gridCol>
                <a:gridCol w="5929630">
                  <a:extLst>
                    <a:ext uri="{9D8B030D-6E8A-4147-A177-3AD203B41FA5}">
                      <a16:colId xmlns:a16="http://schemas.microsoft.com/office/drawing/2014/main" val="20001"/>
                    </a:ext>
                  </a:extLst>
                </a:gridCol>
                <a:gridCol w="1890395">
                  <a:extLst>
                    <a:ext uri="{9D8B030D-6E8A-4147-A177-3AD203B41FA5}">
                      <a16:colId xmlns:a16="http://schemas.microsoft.com/office/drawing/2014/main" val="20002"/>
                    </a:ext>
                  </a:extLst>
                </a:gridCol>
                <a:gridCol w="1979929">
                  <a:extLst>
                    <a:ext uri="{9D8B030D-6E8A-4147-A177-3AD203B41FA5}">
                      <a16:colId xmlns:a16="http://schemas.microsoft.com/office/drawing/2014/main" val="20003"/>
                    </a:ext>
                  </a:extLst>
                </a:gridCol>
              </a:tblGrid>
              <a:tr h="192024">
                <a:tc gridSpan="3">
                  <a:txBody>
                    <a:bodyPr/>
                    <a:lstStyle/>
                    <a:p>
                      <a:pPr marL="68580">
                        <a:lnSpc>
                          <a:spcPts val="1340"/>
                        </a:lnSpc>
                        <a:spcBef>
                          <a:spcPts val="70"/>
                        </a:spcBef>
                      </a:pPr>
                      <a:r>
                        <a:rPr sz="1200" b="1" dirty="0">
                          <a:latin typeface="Gothic Uralic"/>
                          <a:cs typeface="Gothic Uralic"/>
                        </a:rPr>
                        <a:t>Early Learning </a:t>
                      </a:r>
                      <a:r>
                        <a:rPr sz="1200" b="1" spc="-5" dirty="0">
                          <a:latin typeface="Gothic Uralic"/>
                          <a:cs typeface="Gothic Uralic"/>
                        </a:rPr>
                        <a:t>Goal: Physical Development</a:t>
                      </a:r>
                      <a:r>
                        <a:rPr sz="1200" spc="-5" dirty="0">
                          <a:latin typeface="URW Gothic"/>
                          <a:cs typeface="URW Gothic"/>
                        </a:rPr>
                        <a:t>| Fine </a:t>
                      </a:r>
                      <a:r>
                        <a:rPr sz="1200" spc="-10" dirty="0">
                          <a:latin typeface="URW Gothic"/>
                          <a:cs typeface="URW Gothic"/>
                        </a:rPr>
                        <a:t>Motor</a:t>
                      </a:r>
                      <a:r>
                        <a:rPr sz="1200" spc="10" dirty="0">
                          <a:latin typeface="URW Gothic"/>
                          <a:cs typeface="URW Gothic"/>
                        </a:rPr>
                        <a:t> </a:t>
                      </a:r>
                      <a:r>
                        <a:rPr sz="1200" dirty="0">
                          <a:latin typeface="URW Gothic"/>
                          <a:cs typeface="URW Gothic"/>
                        </a:rPr>
                        <a:t>Skills</a:t>
                      </a:r>
                      <a:endParaRPr sz="1200">
                        <a:latin typeface="URW Gothic"/>
                        <a:cs typeface="URW Gothic"/>
                      </a:endParaRPr>
                    </a:p>
                  </a:txBody>
                  <a:tcPr marL="0" marR="0" marT="8890" marB="0">
                    <a:lnL w="12700">
                      <a:solidFill>
                        <a:srgbClr val="6F2F9F"/>
                      </a:solidFill>
                      <a:prstDash val="solid"/>
                    </a:lnL>
                    <a:lnT w="12700">
                      <a:solidFill>
                        <a:srgbClr val="6F2F9F"/>
                      </a:solidFill>
                      <a:prstDash val="solid"/>
                    </a:lnT>
                    <a:solidFill>
                      <a:srgbClr val="CC66FF"/>
                    </a:solidFill>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900">
                        <a:latin typeface="Times New Roman"/>
                        <a:cs typeface="Times New Roman"/>
                      </a:endParaRPr>
                    </a:p>
                  </a:txBody>
                  <a:tcPr marL="0" marR="0" marT="0" marB="0">
                    <a:lnR w="12700">
                      <a:solidFill>
                        <a:srgbClr val="6F2F9F"/>
                      </a:solidFill>
                      <a:prstDash val="solid"/>
                    </a:lnR>
                    <a:lnT w="12700">
                      <a:solidFill>
                        <a:srgbClr val="6F2F9F"/>
                      </a:solidFill>
                      <a:prstDash val="solid"/>
                    </a:lnT>
                  </a:tcPr>
                </a:tc>
                <a:extLst>
                  <a:ext uri="{0D108BD9-81ED-4DB2-BD59-A6C34878D82A}">
                    <a16:rowId xmlns:a16="http://schemas.microsoft.com/office/drawing/2014/main" val="10000"/>
                  </a:ext>
                </a:extLst>
              </a:tr>
              <a:tr h="701039">
                <a:tc gridSpan="4">
                  <a:txBody>
                    <a:bodyPr/>
                    <a:lstStyle/>
                    <a:p>
                      <a:pPr marL="68580">
                        <a:lnSpc>
                          <a:spcPct val="100000"/>
                        </a:lnSpc>
                      </a:pPr>
                      <a:r>
                        <a:rPr sz="900" spc="-5" dirty="0">
                          <a:latin typeface="URW Gothic"/>
                          <a:cs typeface="URW Gothic"/>
                        </a:rPr>
                        <a:t>Children at the expected level of development</a:t>
                      </a:r>
                      <a:r>
                        <a:rPr sz="900" spc="5" dirty="0">
                          <a:latin typeface="URW Gothic"/>
                          <a:cs typeface="URW Gothic"/>
                        </a:rPr>
                        <a:t> </a:t>
                      </a:r>
                      <a:r>
                        <a:rPr sz="900" spc="-5" dirty="0">
                          <a:latin typeface="URW Gothic"/>
                          <a:cs typeface="URW Gothic"/>
                        </a:rPr>
                        <a:t>will:</a:t>
                      </a:r>
                      <a:endParaRPr sz="900">
                        <a:latin typeface="URW Gothic"/>
                        <a:cs typeface="URW Gothic"/>
                      </a:endParaRPr>
                    </a:p>
                    <a:p>
                      <a:pPr marL="525780" indent="-228600">
                        <a:lnSpc>
                          <a:spcPct val="100000"/>
                        </a:lnSpc>
                        <a:spcBef>
                          <a:spcPts val="20"/>
                        </a:spcBef>
                        <a:buFont typeface="Symbol"/>
                        <a:buChar char=""/>
                        <a:tabLst>
                          <a:tab pos="525145" algn="l"/>
                          <a:tab pos="525780" algn="l"/>
                        </a:tabLst>
                      </a:pPr>
                      <a:r>
                        <a:rPr sz="900" spc="-5" dirty="0">
                          <a:latin typeface="URW Gothic"/>
                          <a:cs typeface="URW Gothic"/>
                        </a:rPr>
                        <a:t>Be able </a:t>
                      </a:r>
                      <a:r>
                        <a:rPr sz="900" spc="-10" dirty="0">
                          <a:latin typeface="URW Gothic"/>
                          <a:cs typeface="URW Gothic"/>
                        </a:rPr>
                        <a:t>to </a:t>
                      </a:r>
                      <a:r>
                        <a:rPr sz="900" dirty="0">
                          <a:latin typeface="URW Gothic"/>
                          <a:cs typeface="URW Gothic"/>
                        </a:rPr>
                        <a:t>hold a </a:t>
                      </a:r>
                      <a:r>
                        <a:rPr sz="900" spc="-5" dirty="0">
                          <a:latin typeface="URW Gothic"/>
                          <a:cs typeface="URW Gothic"/>
                        </a:rPr>
                        <a:t>pencil effectively </a:t>
                      </a:r>
                      <a:r>
                        <a:rPr sz="900" spc="5" dirty="0">
                          <a:latin typeface="URW Gothic"/>
                          <a:cs typeface="URW Gothic"/>
                        </a:rPr>
                        <a:t>in </a:t>
                      </a:r>
                      <a:r>
                        <a:rPr sz="900" spc="-5" dirty="0">
                          <a:latin typeface="URW Gothic"/>
                          <a:cs typeface="URW Gothic"/>
                        </a:rPr>
                        <a:t>preparation for fluent writing </a:t>
                      </a:r>
                      <a:r>
                        <a:rPr sz="900" dirty="0">
                          <a:latin typeface="URW Gothic"/>
                          <a:cs typeface="URW Gothic"/>
                        </a:rPr>
                        <a:t>– </a:t>
                      </a:r>
                      <a:r>
                        <a:rPr sz="900" spc="-5" dirty="0">
                          <a:latin typeface="URW Gothic"/>
                          <a:cs typeface="URW Gothic"/>
                        </a:rPr>
                        <a:t>using the tripod </a:t>
                      </a:r>
                      <a:r>
                        <a:rPr sz="900" dirty="0">
                          <a:latin typeface="URW Gothic"/>
                          <a:cs typeface="URW Gothic"/>
                        </a:rPr>
                        <a:t>grip </a:t>
                      </a:r>
                      <a:r>
                        <a:rPr sz="900" spc="5" dirty="0">
                          <a:latin typeface="URW Gothic"/>
                          <a:cs typeface="URW Gothic"/>
                        </a:rPr>
                        <a:t>in </a:t>
                      </a:r>
                      <a:r>
                        <a:rPr sz="900" spc="-10" dirty="0">
                          <a:latin typeface="URW Gothic"/>
                          <a:cs typeface="URW Gothic"/>
                        </a:rPr>
                        <a:t>almost </a:t>
                      </a:r>
                      <a:r>
                        <a:rPr sz="900" spc="-5" dirty="0">
                          <a:latin typeface="URW Gothic"/>
                          <a:cs typeface="URW Gothic"/>
                        </a:rPr>
                        <a:t>all</a:t>
                      </a:r>
                      <a:r>
                        <a:rPr sz="900" spc="30" dirty="0">
                          <a:latin typeface="URW Gothic"/>
                          <a:cs typeface="URW Gothic"/>
                        </a:rPr>
                        <a:t> </a:t>
                      </a:r>
                      <a:r>
                        <a:rPr sz="900" spc="-5" dirty="0">
                          <a:latin typeface="URW Gothic"/>
                          <a:cs typeface="URW Gothic"/>
                        </a:rPr>
                        <a:t>cases.</a:t>
                      </a:r>
                      <a:endParaRPr sz="900">
                        <a:latin typeface="URW Gothic"/>
                        <a:cs typeface="URW Gothic"/>
                      </a:endParaRPr>
                    </a:p>
                    <a:p>
                      <a:pPr marL="525780" indent="-228600">
                        <a:lnSpc>
                          <a:spcPct val="100000"/>
                        </a:lnSpc>
                        <a:spcBef>
                          <a:spcPts val="25"/>
                        </a:spcBef>
                        <a:buFont typeface="Symbol"/>
                        <a:buChar char=""/>
                        <a:tabLst>
                          <a:tab pos="525145" algn="l"/>
                          <a:tab pos="525780" algn="l"/>
                        </a:tabLst>
                      </a:pPr>
                      <a:r>
                        <a:rPr sz="900" spc="-5" dirty="0">
                          <a:latin typeface="URW Gothic"/>
                          <a:cs typeface="URW Gothic"/>
                        </a:rPr>
                        <a:t>Be able </a:t>
                      </a:r>
                      <a:r>
                        <a:rPr sz="900" spc="-10" dirty="0">
                          <a:latin typeface="URW Gothic"/>
                          <a:cs typeface="URW Gothic"/>
                        </a:rPr>
                        <a:t>to </a:t>
                      </a:r>
                      <a:r>
                        <a:rPr sz="900" spc="-5" dirty="0">
                          <a:latin typeface="URW Gothic"/>
                          <a:cs typeface="URW Gothic"/>
                        </a:rPr>
                        <a:t>use </a:t>
                      </a:r>
                      <a:r>
                        <a:rPr sz="900" dirty="0">
                          <a:latin typeface="URW Gothic"/>
                          <a:cs typeface="URW Gothic"/>
                        </a:rPr>
                        <a:t>a </a:t>
                      </a:r>
                      <a:r>
                        <a:rPr sz="900" spc="-5" dirty="0">
                          <a:latin typeface="URW Gothic"/>
                          <a:cs typeface="URW Gothic"/>
                        </a:rPr>
                        <a:t>range </a:t>
                      </a:r>
                      <a:r>
                        <a:rPr sz="900" spc="-10" dirty="0">
                          <a:latin typeface="URW Gothic"/>
                          <a:cs typeface="URW Gothic"/>
                        </a:rPr>
                        <a:t>of small </a:t>
                      </a:r>
                      <a:r>
                        <a:rPr sz="900" dirty="0">
                          <a:latin typeface="URW Gothic"/>
                          <a:cs typeface="URW Gothic"/>
                        </a:rPr>
                        <a:t>tools, </a:t>
                      </a:r>
                      <a:r>
                        <a:rPr sz="900" spc="-5" dirty="0">
                          <a:latin typeface="URW Gothic"/>
                          <a:cs typeface="URW Gothic"/>
                        </a:rPr>
                        <a:t>including scissors, paint brushes and</a:t>
                      </a:r>
                      <a:r>
                        <a:rPr sz="900" spc="5" dirty="0">
                          <a:latin typeface="URW Gothic"/>
                          <a:cs typeface="URW Gothic"/>
                        </a:rPr>
                        <a:t> </a:t>
                      </a:r>
                      <a:r>
                        <a:rPr sz="900" spc="-5" dirty="0">
                          <a:latin typeface="URW Gothic"/>
                          <a:cs typeface="URW Gothic"/>
                        </a:rPr>
                        <a:t>cutlery.</a:t>
                      </a:r>
                      <a:endParaRPr sz="900">
                        <a:latin typeface="URW Gothic"/>
                        <a:cs typeface="URW Gothic"/>
                      </a:endParaRPr>
                    </a:p>
                    <a:p>
                      <a:pPr marL="525780" indent="-228600">
                        <a:lnSpc>
                          <a:spcPct val="100000"/>
                        </a:lnSpc>
                        <a:spcBef>
                          <a:spcPts val="25"/>
                        </a:spcBef>
                        <a:buFont typeface="Symbol"/>
                        <a:buChar char=""/>
                        <a:tabLst>
                          <a:tab pos="525145" algn="l"/>
                          <a:tab pos="525780" algn="l"/>
                        </a:tabLst>
                      </a:pPr>
                      <a:r>
                        <a:rPr sz="900" spc="-5" dirty="0">
                          <a:latin typeface="URW Gothic"/>
                          <a:cs typeface="URW Gothic"/>
                        </a:rPr>
                        <a:t>Begin </a:t>
                      </a:r>
                      <a:r>
                        <a:rPr sz="900" spc="-10" dirty="0">
                          <a:latin typeface="URW Gothic"/>
                          <a:cs typeface="URW Gothic"/>
                        </a:rPr>
                        <a:t>to </a:t>
                      </a:r>
                      <a:r>
                        <a:rPr sz="900" spc="-5" dirty="0">
                          <a:latin typeface="URW Gothic"/>
                          <a:cs typeface="URW Gothic"/>
                        </a:rPr>
                        <a:t>show accuracy </a:t>
                      </a:r>
                      <a:r>
                        <a:rPr sz="900" spc="-10" dirty="0">
                          <a:latin typeface="URW Gothic"/>
                          <a:cs typeface="URW Gothic"/>
                        </a:rPr>
                        <a:t>and </a:t>
                      </a:r>
                      <a:r>
                        <a:rPr sz="900" dirty="0">
                          <a:latin typeface="URW Gothic"/>
                          <a:cs typeface="URW Gothic"/>
                        </a:rPr>
                        <a:t>care when</a:t>
                      </a:r>
                      <a:r>
                        <a:rPr sz="900" spc="10" dirty="0">
                          <a:latin typeface="URW Gothic"/>
                          <a:cs typeface="URW Gothic"/>
                        </a:rPr>
                        <a:t> </a:t>
                      </a:r>
                      <a:r>
                        <a:rPr sz="900" spc="-5" dirty="0">
                          <a:latin typeface="URW Gothic"/>
                          <a:cs typeface="URW Gothic"/>
                        </a:rPr>
                        <a:t>drawing</a:t>
                      </a:r>
                      <a:endParaRPr sz="900">
                        <a:latin typeface="URW Gothic"/>
                        <a:cs typeface="URW Gothic"/>
                      </a:endParaRPr>
                    </a:p>
                  </a:txBody>
                  <a:tcPr marL="0" marR="0" marT="0" marB="0">
                    <a:lnL w="12700">
                      <a:solidFill>
                        <a:srgbClr val="6F2F9F"/>
                      </a:solidFill>
                      <a:prstDash val="solid"/>
                    </a:lnL>
                    <a:lnR w="12700">
                      <a:solidFill>
                        <a:srgbClr val="6F2F9F"/>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140207">
                <a:tc gridSpan="2">
                  <a:txBody>
                    <a:bodyPr/>
                    <a:lstStyle/>
                    <a:p>
                      <a:pPr marL="68580">
                        <a:lnSpc>
                          <a:spcPts val="1005"/>
                        </a:lnSpc>
                      </a:pPr>
                      <a:r>
                        <a:rPr sz="900" b="1" spc="-5" dirty="0">
                          <a:latin typeface="Gothic Uralic"/>
                          <a:cs typeface="Gothic Uralic"/>
                        </a:rPr>
                        <a:t>Progression towards the Early </a:t>
                      </a:r>
                      <a:r>
                        <a:rPr sz="900" b="1" dirty="0">
                          <a:latin typeface="Gothic Uralic"/>
                          <a:cs typeface="Gothic Uralic"/>
                        </a:rPr>
                        <a:t>Learning</a:t>
                      </a:r>
                      <a:r>
                        <a:rPr sz="900" b="1" spc="20" dirty="0">
                          <a:latin typeface="Gothic Uralic"/>
                          <a:cs typeface="Gothic Uralic"/>
                        </a:rPr>
                        <a:t> </a:t>
                      </a:r>
                      <a:r>
                        <a:rPr sz="900" b="1" spc="-5" dirty="0">
                          <a:latin typeface="Gothic Uralic"/>
                          <a:cs typeface="Gothic Uralic"/>
                        </a:rPr>
                        <a:t>Goal</a:t>
                      </a:r>
                      <a:endParaRPr sz="900">
                        <a:latin typeface="Gothic Uralic"/>
                        <a:cs typeface="Gothic Uralic"/>
                      </a:endParaRPr>
                    </a:p>
                  </a:txBody>
                  <a:tcPr marL="0" marR="0" marT="0" marB="0">
                    <a:lnL w="12700">
                      <a:solidFill>
                        <a:srgbClr val="6F2F9F"/>
                      </a:solidFill>
                      <a:prstDash val="solid"/>
                    </a:lnL>
                    <a:solidFill>
                      <a:srgbClr val="CC00FF"/>
                    </a:solidFill>
                  </a:tcPr>
                </a:tc>
                <a:tc hMerge="1">
                  <a:txBody>
                    <a:bodyPr/>
                    <a:lstStyle/>
                    <a:p>
                      <a:endParaRPr/>
                    </a:p>
                  </a:txBody>
                  <a:tcPr marL="0" marR="0" marT="0" marB="0"/>
                </a:tc>
                <a:tc gridSpan="2">
                  <a:txBody>
                    <a:bodyPr/>
                    <a:lstStyle/>
                    <a:p>
                      <a:pPr marL="67945">
                        <a:lnSpc>
                          <a:spcPts val="1005"/>
                        </a:lnSpc>
                      </a:pPr>
                      <a:r>
                        <a:rPr sz="900" b="1" spc="-5" dirty="0">
                          <a:latin typeface="Gothic Uralic"/>
                          <a:cs typeface="Gothic Uralic"/>
                        </a:rPr>
                        <a:t>Progress in other </a:t>
                      </a:r>
                      <a:r>
                        <a:rPr sz="900" b="1" dirty="0">
                          <a:latin typeface="Gothic Uralic"/>
                          <a:cs typeface="Gothic Uralic"/>
                        </a:rPr>
                        <a:t>areas </a:t>
                      </a:r>
                      <a:r>
                        <a:rPr sz="900" b="1" spc="-5" dirty="0">
                          <a:latin typeface="Gothic Uralic"/>
                          <a:cs typeface="Gothic Uralic"/>
                        </a:rPr>
                        <a:t>of physical development </a:t>
                      </a:r>
                      <a:r>
                        <a:rPr sz="900" b="1" dirty="0">
                          <a:latin typeface="Gothic Uralic"/>
                          <a:cs typeface="Gothic Uralic"/>
                        </a:rPr>
                        <a:t>–</a:t>
                      </a:r>
                      <a:r>
                        <a:rPr lang="en-GB" sz="900" b="1" dirty="0">
                          <a:latin typeface="Gothic Uralic"/>
                          <a:cs typeface="Gothic Uralic"/>
                        </a:rPr>
                        <a:t> Reception</a:t>
                      </a:r>
                      <a:endParaRPr sz="900" dirty="0">
                        <a:latin typeface="Verdana"/>
                        <a:cs typeface="Verdana"/>
                      </a:endParaRPr>
                    </a:p>
                  </a:txBody>
                  <a:tcPr marL="0" marR="0" marT="0" marB="0">
                    <a:lnR w="12700">
                      <a:solidFill>
                        <a:srgbClr val="6F2F9F"/>
                      </a:solidFill>
                      <a:prstDash val="solid"/>
                    </a:lnR>
                    <a:solidFill>
                      <a:srgbClr val="CC00FF"/>
                    </a:solidFill>
                  </a:tcPr>
                </a:tc>
                <a:tc hMerge="1">
                  <a:txBody>
                    <a:bodyPr/>
                    <a:lstStyle/>
                    <a:p>
                      <a:endParaRPr/>
                    </a:p>
                  </a:txBody>
                  <a:tcPr marL="0" marR="0" marT="0" marB="0"/>
                </a:tc>
                <a:extLst>
                  <a:ext uri="{0D108BD9-81ED-4DB2-BD59-A6C34878D82A}">
                    <a16:rowId xmlns:a16="http://schemas.microsoft.com/office/drawing/2014/main" val="10002"/>
                  </a:ext>
                </a:extLst>
              </a:tr>
              <a:tr h="140334">
                <a:tc>
                  <a:txBody>
                    <a:bodyPr/>
                    <a:lstStyle/>
                    <a:p>
                      <a:pPr algn="ctr">
                        <a:lnSpc>
                          <a:spcPts val="1005"/>
                        </a:lnSpc>
                      </a:pPr>
                      <a:r>
                        <a:rPr sz="900" b="1" spc="5" dirty="0">
                          <a:solidFill>
                            <a:srgbClr val="FFFFFF"/>
                          </a:solidFill>
                          <a:latin typeface="Gothic Uralic"/>
                          <a:cs typeface="Gothic Uralic"/>
                        </a:rPr>
                        <a:t>R+</a:t>
                      </a:r>
                      <a:endParaRPr sz="900">
                        <a:latin typeface="Gothic Uralic"/>
                        <a:cs typeface="Gothic Uralic"/>
                      </a:endParaRPr>
                    </a:p>
                  </a:txBody>
                  <a:tcPr marL="0" marR="0" marT="0" marB="0">
                    <a:lnL w="12700">
                      <a:solidFill>
                        <a:srgbClr val="6F2F9F"/>
                      </a:solidFill>
                      <a:prstDash val="solid"/>
                    </a:lnL>
                    <a:solidFill>
                      <a:srgbClr val="CC00FF"/>
                    </a:solidFill>
                  </a:tcPr>
                </a:tc>
                <a:tc gridSpan="3">
                  <a:txBody>
                    <a:bodyPr/>
                    <a:lstStyle/>
                    <a:p>
                      <a:pPr marL="67945">
                        <a:lnSpc>
                          <a:spcPts val="1005"/>
                        </a:lnSpc>
                      </a:pPr>
                      <a:r>
                        <a:rPr sz="900" b="1" dirty="0">
                          <a:latin typeface="Gothic Uralic"/>
                          <a:cs typeface="Gothic Uralic"/>
                        </a:rPr>
                        <a:t>By </a:t>
                      </a:r>
                      <a:r>
                        <a:rPr sz="900" b="1" spc="-5" dirty="0">
                          <a:latin typeface="Gothic Uralic"/>
                          <a:cs typeface="Gothic Uralic"/>
                        </a:rPr>
                        <a:t>the end of the </a:t>
                      </a:r>
                      <a:r>
                        <a:rPr sz="900" b="1" dirty="0">
                          <a:latin typeface="Gothic Uralic"/>
                          <a:cs typeface="Gothic Uralic"/>
                        </a:rPr>
                        <a:t>Summer </a:t>
                      </a:r>
                      <a:r>
                        <a:rPr sz="900" b="1" spc="-10" dirty="0">
                          <a:latin typeface="Gothic Uralic"/>
                          <a:cs typeface="Gothic Uralic"/>
                        </a:rPr>
                        <a:t>term</a:t>
                      </a:r>
                      <a:r>
                        <a:rPr lang="en-GB" sz="900" b="1" spc="-10" dirty="0">
                          <a:latin typeface="Gothic Uralic"/>
                          <a:cs typeface="Gothic Uralic"/>
                        </a:rPr>
                        <a:t> and to be year 1 ready</a:t>
                      </a:r>
                      <a:r>
                        <a:rPr sz="900" b="1" spc="-10" dirty="0">
                          <a:latin typeface="Gothic Uralic"/>
                          <a:cs typeface="Gothic Uralic"/>
                        </a:rPr>
                        <a:t> </a:t>
                      </a:r>
                      <a:r>
                        <a:rPr sz="900" b="1" spc="-5" dirty="0">
                          <a:latin typeface="Gothic Uralic"/>
                          <a:cs typeface="Gothic Uralic"/>
                        </a:rPr>
                        <a:t>children </a:t>
                      </a:r>
                      <a:r>
                        <a:rPr sz="900" b="1" dirty="0">
                          <a:latin typeface="Gothic Uralic"/>
                          <a:cs typeface="Gothic Uralic"/>
                        </a:rPr>
                        <a:t>should be </a:t>
                      </a:r>
                      <a:r>
                        <a:rPr sz="900" b="1" spc="-5" dirty="0">
                          <a:latin typeface="Gothic Uralic"/>
                          <a:cs typeface="Gothic Uralic"/>
                        </a:rPr>
                        <a:t>able to…</a:t>
                      </a:r>
                      <a:endParaRPr sz="900" dirty="0">
                        <a:latin typeface="URW Gothic"/>
                        <a:cs typeface="URW Gothic"/>
                      </a:endParaRPr>
                    </a:p>
                  </a:txBody>
                  <a:tcPr marL="0" marR="0" marT="0" marB="0">
                    <a:lnR w="12700">
                      <a:solidFill>
                        <a:srgbClr val="6F2F9F"/>
                      </a:solidFill>
                      <a:prstDash val="solid"/>
                    </a:lnR>
                    <a:solidFill>
                      <a:srgbClr val="CC99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1402334">
                <a:tc gridSpan="2">
                  <a:txBody>
                    <a:bodyPr/>
                    <a:lstStyle/>
                    <a:p>
                      <a:pPr marL="525780" indent="-228600">
                        <a:lnSpc>
                          <a:spcPts val="1080"/>
                        </a:lnSpc>
                        <a:buChar char="-"/>
                        <a:tabLst>
                          <a:tab pos="525145" algn="l"/>
                          <a:tab pos="525780" algn="l"/>
                        </a:tabLst>
                      </a:pPr>
                      <a:r>
                        <a:rPr sz="900" spc="-5" dirty="0">
                          <a:latin typeface="URW Gothic"/>
                          <a:cs typeface="URW Gothic"/>
                        </a:rPr>
                        <a:t>Hold </a:t>
                      </a:r>
                      <a:r>
                        <a:rPr sz="900" dirty="0">
                          <a:latin typeface="URW Gothic"/>
                          <a:cs typeface="URW Gothic"/>
                        </a:rPr>
                        <a:t>a pencil </a:t>
                      </a:r>
                      <a:r>
                        <a:rPr sz="900" spc="-5" dirty="0">
                          <a:latin typeface="URW Gothic"/>
                          <a:cs typeface="URW Gothic"/>
                        </a:rPr>
                        <a:t>effectively </a:t>
                      </a:r>
                      <a:r>
                        <a:rPr sz="900" spc="-10" dirty="0">
                          <a:latin typeface="URW Gothic"/>
                          <a:cs typeface="URW Gothic"/>
                        </a:rPr>
                        <a:t>and </a:t>
                      </a:r>
                      <a:r>
                        <a:rPr sz="900" spc="-5" dirty="0">
                          <a:latin typeface="URW Gothic"/>
                          <a:cs typeface="URW Gothic"/>
                        </a:rPr>
                        <a:t>with good </a:t>
                      </a:r>
                      <a:r>
                        <a:rPr sz="900" dirty="0">
                          <a:latin typeface="URW Gothic"/>
                          <a:cs typeface="URW Gothic"/>
                        </a:rPr>
                        <a:t>control- </a:t>
                      </a:r>
                      <a:r>
                        <a:rPr sz="900" spc="-5" dirty="0">
                          <a:latin typeface="URW Gothic"/>
                          <a:cs typeface="URW Gothic"/>
                        </a:rPr>
                        <a:t>using the tripod </a:t>
                      </a:r>
                      <a:r>
                        <a:rPr sz="900" dirty="0">
                          <a:latin typeface="URW Gothic"/>
                          <a:cs typeface="URW Gothic"/>
                        </a:rPr>
                        <a:t>grip </a:t>
                      </a:r>
                      <a:r>
                        <a:rPr sz="900" spc="-5" dirty="0">
                          <a:latin typeface="URW Gothic"/>
                          <a:cs typeface="URW Gothic"/>
                        </a:rPr>
                        <a:t>in </a:t>
                      </a:r>
                      <a:r>
                        <a:rPr sz="900" spc="-10" dirty="0">
                          <a:latin typeface="URW Gothic"/>
                          <a:cs typeface="URW Gothic"/>
                        </a:rPr>
                        <a:t>almost </a:t>
                      </a:r>
                      <a:r>
                        <a:rPr sz="900" spc="-5" dirty="0">
                          <a:latin typeface="URW Gothic"/>
                          <a:cs typeface="URW Gothic"/>
                        </a:rPr>
                        <a:t>all</a:t>
                      </a:r>
                      <a:r>
                        <a:rPr sz="900" spc="10" dirty="0">
                          <a:latin typeface="URW Gothic"/>
                          <a:cs typeface="URW Gothic"/>
                        </a:rPr>
                        <a:t> </a:t>
                      </a:r>
                      <a:r>
                        <a:rPr sz="900" spc="-5" dirty="0">
                          <a:latin typeface="URW Gothic"/>
                          <a:cs typeface="URW Gothic"/>
                        </a:rPr>
                        <a:t>cases.</a:t>
                      </a:r>
                      <a:endParaRPr sz="900" dirty="0">
                        <a:latin typeface="URW Gothic"/>
                        <a:cs typeface="URW Gothic"/>
                      </a:endParaRPr>
                    </a:p>
                    <a:p>
                      <a:pPr marL="525780" indent="-228600">
                        <a:lnSpc>
                          <a:spcPct val="100000"/>
                        </a:lnSpc>
                        <a:spcBef>
                          <a:spcPts val="25"/>
                        </a:spcBef>
                        <a:buChar char="-"/>
                        <a:tabLst>
                          <a:tab pos="525145" algn="l"/>
                          <a:tab pos="525780" algn="l"/>
                        </a:tabLst>
                      </a:pPr>
                      <a:r>
                        <a:rPr sz="900" spc="-5" dirty="0">
                          <a:latin typeface="URW Gothic"/>
                          <a:cs typeface="URW Gothic"/>
                        </a:rPr>
                        <a:t>Hold </a:t>
                      </a:r>
                      <a:r>
                        <a:rPr sz="900" dirty="0">
                          <a:latin typeface="URW Gothic"/>
                          <a:cs typeface="URW Gothic"/>
                        </a:rPr>
                        <a:t>a pencil </a:t>
                      </a:r>
                      <a:r>
                        <a:rPr sz="900" spc="-5" dirty="0">
                          <a:latin typeface="URW Gothic"/>
                          <a:cs typeface="URW Gothic"/>
                        </a:rPr>
                        <a:t>close to the</a:t>
                      </a:r>
                      <a:r>
                        <a:rPr sz="900" spc="-20" dirty="0">
                          <a:latin typeface="URW Gothic"/>
                          <a:cs typeface="URW Gothic"/>
                        </a:rPr>
                        <a:t> </a:t>
                      </a:r>
                      <a:r>
                        <a:rPr sz="900" spc="-5" dirty="0">
                          <a:latin typeface="URW Gothic"/>
                          <a:cs typeface="URW Gothic"/>
                        </a:rPr>
                        <a:t>point.</a:t>
                      </a:r>
                      <a:endParaRPr sz="900" dirty="0">
                        <a:latin typeface="URW Gothic"/>
                        <a:cs typeface="URW Gothic"/>
                      </a:endParaRPr>
                    </a:p>
                    <a:p>
                      <a:pPr marL="525780" indent="-228600">
                        <a:lnSpc>
                          <a:spcPct val="100000"/>
                        </a:lnSpc>
                        <a:spcBef>
                          <a:spcPts val="20"/>
                        </a:spcBef>
                        <a:buChar char="-"/>
                        <a:tabLst>
                          <a:tab pos="525145" algn="l"/>
                          <a:tab pos="525780" algn="l"/>
                        </a:tabLst>
                      </a:pPr>
                      <a:r>
                        <a:rPr sz="900" spc="-5" dirty="0">
                          <a:latin typeface="URW Gothic"/>
                          <a:cs typeface="URW Gothic"/>
                        </a:rPr>
                        <a:t>Have </a:t>
                      </a:r>
                      <a:r>
                        <a:rPr sz="900" dirty="0">
                          <a:latin typeface="URW Gothic"/>
                          <a:cs typeface="URW Gothic"/>
                        </a:rPr>
                        <a:t>a </a:t>
                      </a:r>
                      <a:r>
                        <a:rPr sz="900" spc="-5" dirty="0">
                          <a:latin typeface="URW Gothic"/>
                          <a:cs typeface="URW Gothic"/>
                        </a:rPr>
                        <a:t>preference </a:t>
                      </a:r>
                      <a:r>
                        <a:rPr sz="900" dirty="0">
                          <a:latin typeface="URW Gothic"/>
                          <a:cs typeface="URW Gothic"/>
                        </a:rPr>
                        <a:t>for a </a:t>
                      </a:r>
                      <a:r>
                        <a:rPr sz="900" spc="-5" dirty="0">
                          <a:latin typeface="URW Gothic"/>
                          <a:cs typeface="URW Gothic"/>
                        </a:rPr>
                        <a:t>dominant hand,</a:t>
                      </a:r>
                      <a:r>
                        <a:rPr sz="900" spc="-25" dirty="0">
                          <a:latin typeface="URW Gothic"/>
                          <a:cs typeface="URW Gothic"/>
                        </a:rPr>
                        <a:t> </a:t>
                      </a:r>
                      <a:r>
                        <a:rPr sz="900" spc="-5" dirty="0">
                          <a:latin typeface="URW Gothic"/>
                          <a:cs typeface="URW Gothic"/>
                        </a:rPr>
                        <a:t>consistently.</a:t>
                      </a:r>
                      <a:endParaRPr sz="900" dirty="0">
                        <a:latin typeface="URW Gothic"/>
                        <a:cs typeface="URW Gothic"/>
                      </a:endParaRPr>
                    </a:p>
                    <a:p>
                      <a:pPr marL="525780" indent="-228600">
                        <a:lnSpc>
                          <a:spcPct val="100000"/>
                        </a:lnSpc>
                        <a:spcBef>
                          <a:spcPts val="30"/>
                        </a:spcBef>
                        <a:buChar char="-"/>
                        <a:tabLst>
                          <a:tab pos="525145" algn="l"/>
                          <a:tab pos="525780" algn="l"/>
                        </a:tabLst>
                      </a:pPr>
                      <a:r>
                        <a:rPr sz="900" spc="-5" dirty="0">
                          <a:latin typeface="URW Gothic"/>
                          <a:cs typeface="URW Gothic"/>
                        </a:rPr>
                        <a:t>Form recognisable letters, most of </a:t>
                      </a:r>
                      <a:r>
                        <a:rPr sz="900" dirty="0">
                          <a:latin typeface="URW Gothic"/>
                          <a:cs typeface="URW Gothic"/>
                        </a:rPr>
                        <a:t>which </a:t>
                      </a:r>
                      <a:r>
                        <a:rPr sz="900" spc="-5" dirty="0">
                          <a:latin typeface="URW Gothic"/>
                          <a:cs typeface="URW Gothic"/>
                        </a:rPr>
                        <a:t>are correctly</a:t>
                      </a:r>
                      <a:r>
                        <a:rPr sz="900" spc="-25" dirty="0">
                          <a:latin typeface="URW Gothic"/>
                          <a:cs typeface="URW Gothic"/>
                        </a:rPr>
                        <a:t> </a:t>
                      </a:r>
                      <a:r>
                        <a:rPr sz="900" spc="-5" dirty="0">
                          <a:latin typeface="URW Gothic"/>
                          <a:cs typeface="URW Gothic"/>
                        </a:rPr>
                        <a:t>formed.</a:t>
                      </a:r>
                      <a:endParaRPr sz="900" dirty="0">
                        <a:latin typeface="URW Gothic"/>
                        <a:cs typeface="URW Gothic"/>
                      </a:endParaRPr>
                    </a:p>
                    <a:p>
                      <a:pPr marL="525780" indent="-228600">
                        <a:lnSpc>
                          <a:spcPct val="100000"/>
                        </a:lnSpc>
                        <a:spcBef>
                          <a:spcPts val="25"/>
                        </a:spcBef>
                        <a:buChar char="-"/>
                        <a:tabLst>
                          <a:tab pos="525145" algn="l"/>
                          <a:tab pos="525780" algn="l"/>
                        </a:tabLst>
                      </a:pPr>
                      <a:r>
                        <a:rPr sz="900" spc="-5" dirty="0">
                          <a:latin typeface="URW Gothic"/>
                          <a:cs typeface="URW Gothic"/>
                        </a:rPr>
                        <a:t>Use scissors correctly to </a:t>
                      </a:r>
                      <a:r>
                        <a:rPr sz="900" dirty="0">
                          <a:latin typeface="URW Gothic"/>
                          <a:cs typeface="URW Gothic"/>
                        </a:rPr>
                        <a:t>cut </a:t>
                      </a:r>
                      <a:r>
                        <a:rPr sz="900" spc="-5" dirty="0">
                          <a:latin typeface="URW Gothic"/>
                          <a:cs typeface="URW Gothic"/>
                        </a:rPr>
                        <a:t>around </a:t>
                      </a:r>
                      <a:r>
                        <a:rPr sz="900" dirty="0">
                          <a:latin typeface="URW Gothic"/>
                          <a:cs typeface="URW Gothic"/>
                        </a:rPr>
                        <a:t>a </a:t>
                      </a:r>
                      <a:r>
                        <a:rPr sz="900" spc="-5" dirty="0">
                          <a:latin typeface="URW Gothic"/>
                          <a:cs typeface="URW Gothic"/>
                        </a:rPr>
                        <a:t>picture along the</a:t>
                      </a:r>
                      <a:r>
                        <a:rPr sz="900" spc="-10" dirty="0">
                          <a:latin typeface="URW Gothic"/>
                          <a:cs typeface="URW Gothic"/>
                        </a:rPr>
                        <a:t> </a:t>
                      </a:r>
                      <a:r>
                        <a:rPr sz="900" spc="-5" dirty="0">
                          <a:latin typeface="URW Gothic"/>
                          <a:cs typeface="URW Gothic"/>
                        </a:rPr>
                        <a:t>lines.</a:t>
                      </a:r>
                      <a:endParaRPr sz="900" dirty="0">
                        <a:latin typeface="URW Gothic"/>
                        <a:cs typeface="URW Gothic"/>
                      </a:endParaRPr>
                    </a:p>
                    <a:p>
                      <a:pPr marL="525780" indent="-228600">
                        <a:lnSpc>
                          <a:spcPct val="100000"/>
                        </a:lnSpc>
                        <a:spcBef>
                          <a:spcPts val="20"/>
                        </a:spcBef>
                        <a:buChar char="-"/>
                        <a:tabLst>
                          <a:tab pos="525145" algn="l"/>
                          <a:tab pos="525780" algn="l"/>
                        </a:tabLst>
                      </a:pPr>
                      <a:r>
                        <a:rPr sz="900" spc="-5" dirty="0">
                          <a:latin typeface="URW Gothic"/>
                          <a:cs typeface="URW Gothic"/>
                        </a:rPr>
                        <a:t>Use paint brushes with control to </a:t>
                      </a:r>
                      <a:r>
                        <a:rPr sz="900" dirty="0">
                          <a:latin typeface="URW Gothic"/>
                          <a:cs typeface="URW Gothic"/>
                        </a:rPr>
                        <a:t>paint </a:t>
                      </a:r>
                      <a:r>
                        <a:rPr sz="900" spc="-5" dirty="0">
                          <a:latin typeface="URW Gothic"/>
                          <a:cs typeface="URW Gothic"/>
                        </a:rPr>
                        <a:t>recognisable</a:t>
                      </a:r>
                      <a:r>
                        <a:rPr sz="900" spc="25" dirty="0">
                          <a:latin typeface="URW Gothic"/>
                          <a:cs typeface="URW Gothic"/>
                        </a:rPr>
                        <a:t> </a:t>
                      </a:r>
                      <a:r>
                        <a:rPr sz="900" spc="-10" dirty="0">
                          <a:latin typeface="URW Gothic"/>
                          <a:cs typeface="URW Gothic"/>
                        </a:rPr>
                        <a:t>pictures.</a:t>
                      </a:r>
                      <a:endParaRPr sz="900" dirty="0">
                        <a:latin typeface="URW Gothic"/>
                        <a:cs typeface="URW Gothic"/>
                      </a:endParaRPr>
                    </a:p>
                    <a:p>
                      <a:pPr marL="525780" indent="-228600">
                        <a:lnSpc>
                          <a:spcPct val="100000"/>
                        </a:lnSpc>
                        <a:spcBef>
                          <a:spcPts val="25"/>
                        </a:spcBef>
                        <a:buChar char="-"/>
                        <a:tabLst>
                          <a:tab pos="525145" algn="l"/>
                          <a:tab pos="525780" algn="l"/>
                        </a:tabLst>
                      </a:pPr>
                      <a:r>
                        <a:rPr sz="900" spc="-5" dirty="0">
                          <a:latin typeface="URW Gothic"/>
                          <a:cs typeface="URW Gothic"/>
                        </a:rPr>
                        <a:t>Uses cutlery effectively including cutting their food with </a:t>
                      </a:r>
                      <a:r>
                        <a:rPr sz="900" dirty="0">
                          <a:latin typeface="URW Gothic"/>
                          <a:cs typeface="URW Gothic"/>
                        </a:rPr>
                        <a:t>a knife </a:t>
                      </a:r>
                      <a:r>
                        <a:rPr sz="900" spc="-5" dirty="0">
                          <a:latin typeface="URW Gothic"/>
                          <a:cs typeface="URW Gothic"/>
                        </a:rPr>
                        <a:t>and</a:t>
                      </a:r>
                      <a:r>
                        <a:rPr sz="900" spc="-35" dirty="0">
                          <a:latin typeface="URW Gothic"/>
                          <a:cs typeface="URW Gothic"/>
                        </a:rPr>
                        <a:t> </a:t>
                      </a:r>
                      <a:r>
                        <a:rPr sz="900" spc="-5" dirty="0">
                          <a:latin typeface="URW Gothic"/>
                          <a:cs typeface="URW Gothic"/>
                        </a:rPr>
                        <a:t>fork.</a:t>
                      </a:r>
                      <a:endParaRPr sz="900" dirty="0">
                        <a:latin typeface="URW Gothic"/>
                        <a:cs typeface="URW Gothic"/>
                      </a:endParaRPr>
                    </a:p>
                    <a:p>
                      <a:pPr marL="525780" indent="-228600">
                        <a:lnSpc>
                          <a:spcPct val="100000"/>
                        </a:lnSpc>
                        <a:spcBef>
                          <a:spcPts val="25"/>
                        </a:spcBef>
                        <a:buChar char="-"/>
                        <a:tabLst>
                          <a:tab pos="525145" algn="l"/>
                          <a:tab pos="525780" algn="l"/>
                        </a:tabLst>
                      </a:pPr>
                      <a:r>
                        <a:rPr sz="900" spc="-5" dirty="0">
                          <a:latin typeface="URW Gothic"/>
                          <a:cs typeface="URW Gothic"/>
                        </a:rPr>
                        <a:t>Show </a:t>
                      </a:r>
                      <a:r>
                        <a:rPr sz="900" spc="-10" dirty="0">
                          <a:latin typeface="URW Gothic"/>
                          <a:cs typeface="URW Gothic"/>
                        </a:rPr>
                        <a:t>more </a:t>
                      </a:r>
                      <a:r>
                        <a:rPr sz="900" spc="-5" dirty="0">
                          <a:latin typeface="URW Gothic"/>
                          <a:cs typeface="URW Gothic"/>
                        </a:rPr>
                        <a:t>accuracy and care </a:t>
                      </a:r>
                      <a:r>
                        <a:rPr sz="900" dirty="0">
                          <a:latin typeface="URW Gothic"/>
                          <a:cs typeface="URW Gothic"/>
                        </a:rPr>
                        <a:t>when</a:t>
                      </a:r>
                      <a:r>
                        <a:rPr sz="900" spc="20" dirty="0">
                          <a:latin typeface="URW Gothic"/>
                          <a:cs typeface="URW Gothic"/>
                        </a:rPr>
                        <a:t> </a:t>
                      </a:r>
                      <a:r>
                        <a:rPr sz="900" spc="-5" dirty="0">
                          <a:latin typeface="URW Gothic"/>
                          <a:cs typeface="URW Gothic"/>
                        </a:rPr>
                        <a:t>drawing.</a:t>
                      </a:r>
                      <a:endParaRPr sz="900" dirty="0">
                        <a:latin typeface="URW Gothic"/>
                        <a:cs typeface="URW Gothic"/>
                      </a:endParaRPr>
                    </a:p>
                    <a:p>
                      <a:pPr marL="525780" marR="86360" indent="-228600">
                        <a:lnSpc>
                          <a:spcPct val="102200"/>
                        </a:lnSpc>
                        <a:buChar char="-"/>
                        <a:tabLst>
                          <a:tab pos="525145" algn="l"/>
                          <a:tab pos="525780" algn="l"/>
                        </a:tabLst>
                      </a:pPr>
                      <a:r>
                        <a:rPr sz="900" spc="-5" dirty="0">
                          <a:latin typeface="URW Gothic"/>
                          <a:cs typeface="URW Gothic"/>
                        </a:rPr>
                        <a:t>Draw recognisable pictures with more details </a:t>
                      </a:r>
                      <a:r>
                        <a:rPr sz="900" spc="-10" dirty="0">
                          <a:latin typeface="URW Gothic"/>
                          <a:cs typeface="URW Gothic"/>
                        </a:rPr>
                        <a:t>e.g. </a:t>
                      </a:r>
                      <a:r>
                        <a:rPr sz="900" dirty="0">
                          <a:latin typeface="URW Gothic"/>
                          <a:cs typeface="URW Gothic"/>
                        </a:rPr>
                        <a:t>a </a:t>
                      </a:r>
                      <a:r>
                        <a:rPr sz="900" spc="-5" dirty="0">
                          <a:latin typeface="URW Gothic"/>
                          <a:cs typeface="URW Gothic"/>
                        </a:rPr>
                        <a:t>person should have </a:t>
                      </a:r>
                      <a:r>
                        <a:rPr sz="900" dirty="0">
                          <a:latin typeface="URW Gothic"/>
                          <a:cs typeface="URW Gothic"/>
                        </a:rPr>
                        <a:t>a </a:t>
                      </a:r>
                      <a:r>
                        <a:rPr sz="900" spc="-5" dirty="0">
                          <a:latin typeface="URW Gothic"/>
                          <a:cs typeface="URW Gothic"/>
                        </a:rPr>
                        <a:t>head, body, arms </a:t>
                      </a:r>
                      <a:r>
                        <a:rPr sz="900" dirty="0">
                          <a:latin typeface="URW Gothic"/>
                          <a:cs typeface="URW Gothic"/>
                        </a:rPr>
                        <a:t>and </a:t>
                      </a:r>
                      <a:r>
                        <a:rPr sz="900" spc="-5" dirty="0">
                          <a:latin typeface="URW Gothic"/>
                          <a:cs typeface="URW Gothic"/>
                        </a:rPr>
                        <a:t>legs  from the body, eyes, nose, mouth, </a:t>
                      </a:r>
                      <a:r>
                        <a:rPr sz="900" dirty="0">
                          <a:latin typeface="URW Gothic"/>
                          <a:cs typeface="URW Gothic"/>
                        </a:rPr>
                        <a:t>hair</a:t>
                      </a:r>
                      <a:r>
                        <a:rPr sz="900" spc="-25" dirty="0">
                          <a:latin typeface="URW Gothic"/>
                          <a:cs typeface="URW Gothic"/>
                        </a:rPr>
                        <a:t> </a:t>
                      </a:r>
                      <a:r>
                        <a:rPr sz="900" spc="-5" dirty="0">
                          <a:latin typeface="URW Gothic"/>
                          <a:cs typeface="URW Gothic"/>
                        </a:rPr>
                        <a:t>etc.</a:t>
                      </a:r>
                      <a:endParaRPr sz="900" dirty="0">
                        <a:latin typeface="URW Gothic"/>
                        <a:cs typeface="URW Gothic"/>
                      </a:endParaRPr>
                    </a:p>
                  </a:txBody>
                  <a:tcPr marL="0" marR="0" marT="0" marB="0">
                    <a:lnL w="12700">
                      <a:solidFill>
                        <a:srgbClr val="6F2F9F"/>
                      </a:solidFill>
                      <a:prstDash val="solid"/>
                    </a:lnL>
                  </a:tcPr>
                </a:tc>
                <a:tc hMerge="1">
                  <a:txBody>
                    <a:bodyPr/>
                    <a:lstStyle/>
                    <a:p>
                      <a:endParaRPr/>
                    </a:p>
                  </a:txBody>
                  <a:tcPr marL="0" marR="0" marT="0" marB="0"/>
                </a:tc>
                <a:tc gridSpan="2">
                  <a:txBody>
                    <a:bodyPr/>
                    <a:lstStyle/>
                    <a:p>
                      <a:pPr marL="525145" marR="137160" indent="-228600">
                        <a:lnSpc>
                          <a:spcPts val="1100"/>
                        </a:lnSpc>
                        <a:spcBef>
                          <a:spcPts val="15"/>
                        </a:spcBef>
                        <a:buChar char="-"/>
                        <a:tabLst>
                          <a:tab pos="525145" algn="l"/>
                          <a:tab pos="525780" algn="l"/>
                        </a:tabLst>
                      </a:pPr>
                      <a:r>
                        <a:rPr sz="900" spc="-5" dirty="0">
                          <a:latin typeface="URW Gothic"/>
                          <a:cs typeface="URW Gothic"/>
                        </a:rPr>
                        <a:t>Children </a:t>
                      </a:r>
                      <a:r>
                        <a:rPr sz="900" spc="-10" dirty="0">
                          <a:latin typeface="URW Gothic"/>
                          <a:cs typeface="URW Gothic"/>
                        </a:rPr>
                        <a:t>are </a:t>
                      </a:r>
                      <a:r>
                        <a:rPr sz="900" spc="-5" dirty="0">
                          <a:latin typeface="URW Gothic"/>
                          <a:cs typeface="URW Gothic"/>
                        </a:rPr>
                        <a:t>able </a:t>
                      </a:r>
                      <a:r>
                        <a:rPr sz="900" spc="-10" dirty="0">
                          <a:latin typeface="URW Gothic"/>
                          <a:cs typeface="URW Gothic"/>
                        </a:rPr>
                        <a:t>to </a:t>
                      </a:r>
                      <a:r>
                        <a:rPr sz="900" spc="-5" dirty="0">
                          <a:latin typeface="URW Gothic"/>
                          <a:cs typeface="URW Gothic"/>
                        </a:rPr>
                        <a:t>show the skills of colouring </a:t>
                      </a:r>
                      <a:r>
                        <a:rPr sz="900" dirty="0">
                          <a:latin typeface="URW Gothic"/>
                          <a:cs typeface="URW Gothic"/>
                        </a:rPr>
                        <a:t>a </a:t>
                      </a:r>
                      <a:r>
                        <a:rPr sz="900" spc="-5" dirty="0">
                          <a:latin typeface="URW Gothic"/>
                          <a:cs typeface="URW Gothic"/>
                        </a:rPr>
                        <a:t>range of  images and</a:t>
                      </a:r>
                      <a:r>
                        <a:rPr sz="900" spc="-10" dirty="0">
                          <a:latin typeface="URW Gothic"/>
                          <a:cs typeface="URW Gothic"/>
                        </a:rPr>
                        <a:t> </a:t>
                      </a:r>
                      <a:r>
                        <a:rPr sz="900" spc="-5" dirty="0">
                          <a:latin typeface="URW Gothic"/>
                          <a:cs typeface="URW Gothic"/>
                        </a:rPr>
                        <a:t>pictures.</a:t>
                      </a:r>
                      <a:endParaRPr sz="900">
                        <a:latin typeface="URW Gothic"/>
                        <a:cs typeface="URW Gothic"/>
                      </a:endParaRPr>
                    </a:p>
                    <a:p>
                      <a:pPr marL="525780" indent="-229235">
                        <a:lnSpc>
                          <a:spcPts val="1070"/>
                        </a:lnSpc>
                        <a:buChar char="-"/>
                        <a:tabLst>
                          <a:tab pos="525145" algn="l"/>
                          <a:tab pos="525780" algn="l"/>
                        </a:tabLst>
                      </a:pPr>
                      <a:r>
                        <a:rPr sz="900" spc="-5" dirty="0">
                          <a:latin typeface="URW Gothic"/>
                          <a:cs typeface="URW Gothic"/>
                        </a:rPr>
                        <a:t>Children </a:t>
                      </a:r>
                      <a:r>
                        <a:rPr sz="900" spc="-10" dirty="0">
                          <a:latin typeface="URW Gothic"/>
                          <a:cs typeface="URW Gothic"/>
                        </a:rPr>
                        <a:t>are </a:t>
                      </a:r>
                      <a:r>
                        <a:rPr sz="900" spc="-5" dirty="0">
                          <a:latin typeface="URW Gothic"/>
                          <a:cs typeface="URW Gothic"/>
                        </a:rPr>
                        <a:t>beginning to </a:t>
                      </a:r>
                      <a:r>
                        <a:rPr sz="900" dirty="0">
                          <a:latin typeface="URW Gothic"/>
                          <a:cs typeface="URW Gothic"/>
                        </a:rPr>
                        <a:t>write </a:t>
                      </a:r>
                      <a:r>
                        <a:rPr sz="900" spc="-10" dirty="0">
                          <a:latin typeface="URW Gothic"/>
                          <a:cs typeface="URW Gothic"/>
                        </a:rPr>
                        <a:t>on </a:t>
                      </a:r>
                      <a:r>
                        <a:rPr sz="900" dirty="0">
                          <a:latin typeface="URW Gothic"/>
                          <a:cs typeface="URW Gothic"/>
                        </a:rPr>
                        <a:t>a</a:t>
                      </a:r>
                      <a:r>
                        <a:rPr sz="900" spc="20" dirty="0">
                          <a:latin typeface="URW Gothic"/>
                          <a:cs typeface="URW Gothic"/>
                        </a:rPr>
                        <a:t> </a:t>
                      </a:r>
                      <a:r>
                        <a:rPr sz="900" spc="-5" dirty="0">
                          <a:latin typeface="URW Gothic"/>
                          <a:cs typeface="URW Gothic"/>
                        </a:rPr>
                        <a:t>line.</a:t>
                      </a:r>
                      <a:endParaRPr sz="900">
                        <a:latin typeface="URW Gothic"/>
                        <a:cs typeface="URW Gothic"/>
                      </a:endParaRPr>
                    </a:p>
                    <a:p>
                      <a:pPr marL="525145" marR="462280" indent="-228600">
                        <a:lnSpc>
                          <a:spcPct val="102200"/>
                        </a:lnSpc>
                        <a:spcBef>
                          <a:spcPts val="5"/>
                        </a:spcBef>
                        <a:buChar char="-"/>
                        <a:tabLst>
                          <a:tab pos="525145" algn="l"/>
                          <a:tab pos="525780" algn="l"/>
                        </a:tabLst>
                      </a:pPr>
                      <a:r>
                        <a:rPr sz="900" spc="-5" dirty="0">
                          <a:latin typeface="URW Gothic"/>
                          <a:cs typeface="URW Gothic"/>
                        </a:rPr>
                        <a:t>Children will be given the experience of sewing and  woodwork</a:t>
                      </a:r>
                      <a:endParaRPr sz="900">
                        <a:latin typeface="URW Gothic"/>
                        <a:cs typeface="URW Gothic"/>
                      </a:endParaRPr>
                    </a:p>
                    <a:p>
                      <a:pPr marL="525145" marR="113664" indent="-228600">
                        <a:lnSpc>
                          <a:spcPct val="102200"/>
                        </a:lnSpc>
                        <a:buChar char="-"/>
                        <a:tabLst>
                          <a:tab pos="525145" algn="l"/>
                          <a:tab pos="525780" algn="l"/>
                        </a:tabLst>
                      </a:pPr>
                      <a:r>
                        <a:rPr sz="900" spc="-5" dirty="0">
                          <a:latin typeface="URW Gothic"/>
                          <a:cs typeface="URW Gothic"/>
                        </a:rPr>
                        <a:t>Use tweezers to pick </a:t>
                      </a:r>
                      <a:r>
                        <a:rPr sz="900" dirty="0">
                          <a:latin typeface="URW Gothic"/>
                          <a:cs typeface="URW Gothic"/>
                        </a:rPr>
                        <a:t>up </a:t>
                      </a:r>
                      <a:r>
                        <a:rPr sz="900" spc="-5" dirty="0">
                          <a:latin typeface="URW Gothic"/>
                          <a:cs typeface="URW Gothic"/>
                        </a:rPr>
                        <a:t>small objects such as </a:t>
                      </a:r>
                      <a:r>
                        <a:rPr sz="900" spc="-10" dirty="0">
                          <a:latin typeface="URW Gothic"/>
                          <a:cs typeface="URW Gothic"/>
                        </a:rPr>
                        <a:t>pompoms </a:t>
                      </a:r>
                      <a:r>
                        <a:rPr sz="900" spc="-5" dirty="0">
                          <a:latin typeface="URW Gothic"/>
                          <a:cs typeface="URW Gothic"/>
                        </a:rPr>
                        <a:t>or  marbles.</a:t>
                      </a:r>
                      <a:endParaRPr sz="900">
                        <a:latin typeface="URW Gothic"/>
                        <a:cs typeface="URW Gothic"/>
                      </a:endParaRPr>
                    </a:p>
                    <a:p>
                      <a:pPr marL="525780" indent="-229235">
                        <a:lnSpc>
                          <a:spcPct val="100000"/>
                        </a:lnSpc>
                        <a:spcBef>
                          <a:spcPts val="25"/>
                        </a:spcBef>
                        <a:buChar char="-"/>
                        <a:tabLst>
                          <a:tab pos="525145" algn="l"/>
                          <a:tab pos="525780" algn="l"/>
                        </a:tabLst>
                      </a:pPr>
                      <a:r>
                        <a:rPr sz="900" spc="-5" dirty="0">
                          <a:latin typeface="URW Gothic"/>
                          <a:cs typeface="URW Gothic"/>
                        </a:rPr>
                        <a:t>Thread small beads on to </a:t>
                      </a:r>
                      <a:r>
                        <a:rPr sz="900" dirty="0">
                          <a:latin typeface="URW Gothic"/>
                          <a:cs typeface="URW Gothic"/>
                        </a:rPr>
                        <a:t>a </a:t>
                      </a:r>
                      <a:r>
                        <a:rPr sz="900" spc="-5" dirty="0">
                          <a:latin typeface="URW Gothic"/>
                          <a:cs typeface="URW Gothic"/>
                        </a:rPr>
                        <a:t>piece of sting/</a:t>
                      </a:r>
                      <a:r>
                        <a:rPr sz="900" spc="5" dirty="0">
                          <a:latin typeface="URW Gothic"/>
                          <a:cs typeface="URW Gothic"/>
                        </a:rPr>
                        <a:t> </a:t>
                      </a:r>
                      <a:r>
                        <a:rPr sz="900" spc="-5" dirty="0">
                          <a:latin typeface="URW Gothic"/>
                          <a:cs typeface="URW Gothic"/>
                        </a:rPr>
                        <a:t>wool.</a:t>
                      </a:r>
                      <a:endParaRPr sz="900">
                        <a:latin typeface="URW Gothic"/>
                        <a:cs typeface="URW Gothic"/>
                      </a:endParaRPr>
                    </a:p>
                  </a:txBody>
                  <a:tcPr marL="0" marR="0" marT="1905" marB="0">
                    <a:lnR w="12700">
                      <a:solidFill>
                        <a:srgbClr val="6F2F9F"/>
                      </a:solidFill>
                      <a:prstDash val="solid"/>
                    </a:lnR>
                    <a:solidFill>
                      <a:srgbClr val="E7E6E6"/>
                    </a:solidFill>
                  </a:tcPr>
                </a:tc>
                <a:tc hMerge="1">
                  <a:txBody>
                    <a:bodyPr/>
                    <a:lstStyle/>
                    <a:p>
                      <a:endParaRPr/>
                    </a:p>
                  </a:txBody>
                  <a:tcPr marL="0" marR="0" marT="0" marB="0"/>
                </a:tc>
                <a:extLst>
                  <a:ext uri="{0D108BD9-81ED-4DB2-BD59-A6C34878D82A}">
                    <a16:rowId xmlns:a16="http://schemas.microsoft.com/office/drawing/2014/main" val="10004"/>
                  </a:ext>
                </a:extLst>
              </a:tr>
              <a:tr h="140157">
                <a:tc>
                  <a:txBody>
                    <a:bodyPr/>
                    <a:lstStyle/>
                    <a:p>
                      <a:pPr algn="ctr">
                        <a:lnSpc>
                          <a:spcPts val="1005"/>
                        </a:lnSpc>
                      </a:pPr>
                      <a:r>
                        <a:rPr sz="900" b="1" spc="5" dirty="0">
                          <a:solidFill>
                            <a:srgbClr val="FFFFFF"/>
                          </a:solidFill>
                          <a:latin typeface="Gothic Uralic"/>
                          <a:cs typeface="Gothic Uralic"/>
                        </a:rPr>
                        <a:t>R=</a:t>
                      </a:r>
                      <a:endParaRPr sz="900">
                        <a:latin typeface="Gothic Uralic"/>
                        <a:cs typeface="Gothic Uralic"/>
                      </a:endParaRPr>
                    </a:p>
                  </a:txBody>
                  <a:tcPr marL="0" marR="0" marT="0" marB="0">
                    <a:lnL w="12700">
                      <a:solidFill>
                        <a:srgbClr val="6F2F9F"/>
                      </a:solidFill>
                      <a:prstDash val="solid"/>
                    </a:lnL>
                    <a:solidFill>
                      <a:srgbClr val="CC00FF"/>
                    </a:solidFill>
                  </a:tcPr>
                </a:tc>
                <a:tc gridSpan="3">
                  <a:txBody>
                    <a:bodyPr/>
                    <a:lstStyle/>
                    <a:p>
                      <a:pPr marL="67945">
                        <a:lnSpc>
                          <a:spcPts val="1005"/>
                        </a:lnSpc>
                      </a:pPr>
                      <a:r>
                        <a:rPr sz="900" b="1" dirty="0">
                          <a:latin typeface="Gothic Uralic"/>
                          <a:cs typeface="Gothic Uralic"/>
                        </a:rPr>
                        <a:t>By </a:t>
                      </a:r>
                      <a:r>
                        <a:rPr sz="900" b="1" spc="-5" dirty="0">
                          <a:latin typeface="Gothic Uralic"/>
                          <a:cs typeface="Gothic Uralic"/>
                        </a:rPr>
                        <a:t>the end of the </a:t>
                      </a:r>
                      <a:r>
                        <a:rPr sz="900" b="1" dirty="0">
                          <a:latin typeface="Gothic Uralic"/>
                          <a:cs typeface="Gothic Uralic"/>
                        </a:rPr>
                        <a:t>Spring </a:t>
                      </a:r>
                      <a:r>
                        <a:rPr sz="900" b="1" spc="-10" dirty="0">
                          <a:latin typeface="Gothic Uralic"/>
                          <a:cs typeface="Gothic Uralic"/>
                        </a:rPr>
                        <a:t>term </a:t>
                      </a:r>
                      <a:r>
                        <a:rPr sz="900" b="1" spc="-5" dirty="0">
                          <a:latin typeface="Gothic Uralic"/>
                          <a:cs typeface="Gothic Uralic"/>
                        </a:rPr>
                        <a:t>children </a:t>
                      </a:r>
                      <a:r>
                        <a:rPr sz="900" b="1" dirty="0">
                          <a:latin typeface="Gothic Uralic"/>
                          <a:cs typeface="Gothic Uralic"/>
                        </a:rPr>
                        <a:t>should be </a:t>
                      </a:r>
                      <a:r>
                        <a:rPr sz="900" b="1" spc="-5" dirty="0">
                          <a:latin typeface="Gothic Uralic"/>
                          <a:cs typeface="Gothic Uralic"/>
                        </a:rPr>
                        <a:t>able</a:t>
                      </a:r>
                      <a:r>
                        <a:rPr sz="900" b="1" spc="25" dirty="0">
                          <a:latin typeface="Gothic Uralic"/>
                          <a:cs typeface="Gothic Uralic"/>
                        </a:rPr>
                        <a:t> </a:t>
                      </a:r>
                      <a:r>
                        <a:rPr sz="900" b="1" spc="-5" dirty="0">
                          <a:latin typeface="Gothic Uralic"/>
                          <a:cs typeface="Gothic Uralic"/>
                        </a:rPr>
                        <a:t>to…</a:t>
                      </a:r>
                      <a:endParaRPr sz="900">
                        <a:latin typeface="Gothic Uralic"/>
                        <a:cs typeface="Gothic Uralic"/>
                      </a:endParaRPr>
                    </a:p>
                  </a:txBody>
                  <a:tcPr marL="0" marR="0" marT="0" marB="0">
                    <a:lnR w="12700">
                      <a:solidFill>
                        <a:srgbClr val="6F2F9F"/>
                      </a:solidFill>
                      <a:prstDash val="solid"/>
                    </a:lnR>
                    <a:solidFill>
                      <a:srgbClr val="CC99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1260652">
                <a:tc gridSpan="2">
                  <a:txBody>
                    <a:bodyPr/>
                    <a:lstStyle/>
                    <a:p>
                      <a:pPr marL="525780" indent="-228600">
                        <a:lnSpc>
                          <a:spcPct val="100000"/>
                        </a:lnSpc>
                        <a:buChar char="-"/>
                        <a:tabLst>
                          <a:tab pos="525145" algn="l"/>
                          <a:tab pos="525780" algn="l"/>
                        </a:tabLst>
                      </a:pPr>
                      <a:r>
                        <a:rPr sz="900" spc="-5" dirty="0">
                          <a:latin typeface="URW Gothic"/>
                          <a:cs typeface="URW Gothic"/>
                        </a:rPr>
                        <a:t>Begin to </a:t>
                      </a:r>
                      <a:r>
                        <a:rPr sz="900" dirty="0">
                          <a:latin typeface="URW Gothic"/>
                          <a:cs typeface="URW Gothic"/>
                        </a:rPr>
                        <a:t>use a </a:t>
                      </a:r>
                      <a:r>
                        <a:rPr sz="900" spc="-5" dirty="0">
                          <a:latin typeface="URW Gothic"/>
                          <a:cs typeface="URW Gothic"/>
                        </a:rPr>
                        <a:t>range of tools with more accuracy </a:t>
                      </a:r>
                      <a:r>
                        <a:rPr sz="900" spc="-10" dirty="0">
                          <a:latin typeface="URW Gothic"/>
                          <a:cs typeface="URW Gothic"/>
                        </a:rPr>
                        <a:t>e.g. </a:t>
                      </a:r>
                      <a:r>
                        <a:rPr sz="900" dirty="0">
                          <a:latin typeface="URW Gothic"/>
                          <a:cs typeface="URW Gothic"/>
                        </a:rPr>
                        <a:t>pencils, </a:t>
                      </a:r>
                      <a:r>
                        <a:rPr sz="900" spc="-5" dirty="0">
                          <a:latin typeface="URW Gothic"/>
                          <a:cs typeface="URW Gothic"/>
                        </a:rPr>
                        <a:t>paintbrushes, scissors,</a:t>
                      </a:r>
                      <a:r>
                        <a:rPr sz="900" spc="5" dirty="0">
                          <a:latin typeface="URW Gothic"/>
                          <a:cs typeface="URW Gothic"/>
                        </a:rPr>
                        <a:t> </a:t>
                      </a:r>
                      <a:r>
                        <a:rPr sz="900" spc="-5" dirty="0">
                          <a:latin typeface="URW Gothic"/>
                          <a:cs typeface="URW Gothic"/>
                        </a:rPr>
                        <a:t>tweezers</a:t>
                      </a:r>
                      <a:endParaRPr sz="900" dirty="0">
                        <a:latin typeface="URW Gothic"/>
                        <a:cs typeface="URW Gothic"/>
                      </a:endParaRPr>
                    </a:p>
                    <a:p>
                      <a:pPr marL="525780" indent="-228600">
                        <a:lnSpc>
                          <a:spcPct val="100000"/>
                        </a:lnSpc>
                        <a:spcBef>
                          <a:spcPts val="25"/>
                        </a:spcBef>
                        <a:buChar char="-"/>
                        <a:tabLst>
                          <a:tab pos="525145" algn="l"/>
                          <a:tab pos="525780" algn="l"/>
                        </a:tabLst>
                      </a:pPr>
                      <a:r>
                        <a:rPr sz="900" spc="-5" dirty="0">
                          <a:latin typeface="URW Gothic"/>
                          <a:cs typeface="URW Gothic"/>
                        </a:rPr>
                        <a:t>Beginning to </a:t>
                      </a:r>
                      <a:r>
                        <a:rPr sz="900" dirty="0">
                          <a:latin typeface="URW Gothic"/>
                          <a:cs typeface="URW Gothic"/>
                        </a:rPr>
                        <a:t>use a </a:t>
                      </a:r>
                      <a:r>
                        <a:rPr sz="900" spc="-5" dirty="0">
                          <a:latin typeface="URW Gothic"/>
                          <a:cs typeface="URW Gothic"/>
                        </a:rPr>
                        <a:t>dominant</a:t>
                      </a:r>
                      <a:r>
                        <a:rPr sz="900" spc="-35" dirty="0">
                          <a:latin typeface="URW Gothic"/>
                          <a:cs typeface="URW Gothic"/>
                        </a:rPr>
                        <a:t> </a:t>
                      </a:r>
                      <a:r>
                        <a:rPr sz="900" spc="-5" dirty="0">
                          <a:latin typeface="URW Gothic"/>
                          <a:cs typeface="URW Gothic"/>
                        </a:rPr>
                        <a:t>hand.</a:t>
                      </a:r>
                      <a:endParaRPr sz="900" dirty="0">
                        <a:latin typeface="URW Gothic"/>
                        <a:cs typeface="URW Gothic"/>
                      </a:endParaRPr>
                    </a:p>
                    <a:p>
                      <a:pPr marL="525780" indent="-228600">
                        <a:lnSpc>
                          <a:spcPct val="100000"/>
                        </a:lnSpc>
                        <a:spcBef>
                          <a:spcPts val="20"/>
                        </a:spcBef>
                        <a:buChar char="-"/>
                        <a:tabLst>
                          <a:tab pos="525145" algn="l"/>
                          <a:tab pos="525780" algn="l"/>
                        </a:tabLst>
                      </a:pPr>
                      <a:r>
                        <a:rPr sz="900" spc="-5" dirty="0">
                          <a:latin typeface="URW Gothic"/>
                          <a:cs typeface="URW Gothic"/>
                        </a:rPr>
                        <a:t>Begin to draw recognisable</a:t>
                      </a:r>
                      <a:r>
                        <a:rPr sz="900" spc="-20" dirty="0">
                          <a:latin typeface="URW Gothic"/>
                          <a:cs typeface="URW Gothic"/>
                        </a:rPr>
                        <a:t> </a:t>
                      </a:r>
                      <a:r>
                        <a:rPr sz="900" spc="-5" dirty="0">
                          <a:latin typeface="URW Gothic"/>
                          <a:cs typeface="URW Gothic"/>
                        </a:rPr>
                        <a:t>pictures.</a:t>
                      </a:r>
                      <a:endParaRPr sz="900" dirty="0">
                        <a:latin typeface="URW Gothic"/>
                        <a:cs typeface="URW Gothic"/>
                      </a:endParaRPr>
                    </a:p>
                    <a:p>
                      <a:pPr marL="525780" indent="-228600">
                        <a:lnSpc>
                          <a:spcPct val="100000"/>
                        </a:lnSpc>
                        <a:spcBef>
                          <a:spcPts val="25"/>
                        </a:spcBef>
                        <a:buChar char="-"/>
                        <a:tabLst>
                          <a:tab pos="525145" algn="l"/>
                          <a:tab pos="525780" algn="l"/>
                        </a:tabLst>
                      </a:pPr>
                      <a:r>
                        <a:rPr sz="900" spc="-5" dirty="0">
                          <a:latin typeface="URW Gothic"/>
                          <a:cs typeface="URW Gothic"/>
                        </a:rPr>
                        <a:t>Begin to </a:t>
                      </a:r>
                      <a:r>
                        <a:rPr sz="900" dirty="0">
                          <a:latin typeface="URW Gothic"/>
                          <a:cs typeface="URW Gothic"/>
                        </a:rPr>
                        <a:t>use a </a:t>
                      </a:r>
                      <a:r>
                        <a:rPr sz="900" spc="-5" dirty="0">
                          <a:latin typeface="URW Gothic"/>
                          <a:cs typeface="URW Gothic"/>
                        </a:rPr>
                        <a:t>knife to cut their</a:t>
                      </a:r>
                      <a:r>
                        <a:rPr sz="900" spc="-25" dirty="0">
                          <a:latin typeface="URW Gothic"/>
                          <a:cs typeface="URW Gothic"/>
                        </a:rPr>
                        <a:t> </a:t>
                      </a:r>
                      <a:r>
                        <a:rPr sz="900" spc="-5" dirty="0">
                          <a:latin typeface="URW Gothic"/>
                          <a:cs typeface="URW Gothic"/>
                        </a:rPr>
                        <a:t>food.</a:t>
                      </a:r>
                      <a:endParaRPr sz="900" dirty="0">
                        <a:latin typeface="URW Gothic"/>
                        <a:cs typeface="URW Gothic"/>
                      </a:endParaRPr>
                    </a:p>
                    <a:p>
                      <a:pPr marL="525780" indent="-228600">
                        <a:lnSpc>
                          <a:spcPct val="100000"/>
                        </a:lnSpc>
                        <a:spcBef>
                          <a:spcPts val="15"/>
                        </a:spcBef>
                        <a:buChar char="-"/>
                        <a:tabLst>
                          <a:tab pos="525145" algn="l"/>
                          <a:tab pos="525780" algn="l"/>
                        </a:tabLst>
                      </a:pPr>
                      <a:r>
                        <a:rPr sz="900" spc="-5" dirty="0">
                          <a:latin typeface="URW Gothic"/>
                          <a:cs typeface="URW Gothic"/>
                        </a:rPr>
                        <a:t>Confidently and safely use </a:t>
                      </a:r>
                      <a:r>
                        <a:rPr sz="900" spc="-10" dirty="0">
                          <a:latin typeface="URW Gothic"/>
                          <a:cs typeface="URW Gothic"/>
                        </a:rPr>
                        <a:t>large </a:t>
                      </a:r>
                      <a:r>
                        <a:rPr sz="900" spc="-5" dirty="0">
                          <a:latin typeface="URW Gothic"/>
                          <a:cs typeface="URW Gothic"/>
                        </a:rPr>
                        <a:t>and small apparatus</a:t>
                      </a:r>
                      <a:r>
                        <a:rPr sz="900" spc="35" dirty="0">
                          <a:latin typeface="URW Gothic"/>
                          <a:cs typeface="URW Gothic"/>
                        </a:rPr>
                        <a:t> </a:t>
                      </a:r>
                      <a:r>
                        <a:rPr sz="900" spc="-5" dirty="0">
                          <a:latin typeface="URW Gothic"/>
                          <a:cs typeface="URW Gothic"/>
                        </a:rPr>
                        <a:t>outside.</a:t>
                      </a:r>
                      <a:endParaRPr sz="900" dirty="0">
                        <a:latin typeface="URW Gothic"/>
                        <a:cs typeface="URW Gothic"/>
                      </a:endParaRPr>
                    </a:p>
                    <a:p>
                      <a:pPr marL="525780" indent="-228600">
                        <a:lnSpc>
                          <a:spcPct val="100000"/>
                        </a:lnSpc>
                        <a:spcBef>
                          <a:spcPts val="25"/>
                        </a:spcBef>
                        <a:buChar char="-"/>
                        <a:tabLst>
                          <a:tab pos="525145" algn="l"/>
                          <a:tab pos="525780" algn="l"/>
                        </a:tabLst>
                      </a:pPr>
                      <a:r>
                        <a:rPr sz="900" spc="-10" dirty="0">
                          <a:latin typeface="URW Gothic"/>
                          <a:cs typeface="URW Gothic"/>
                        </a:rPr>
                        <a:t>Write </a:t>
                      </a:r>
                      <a:r>
                        <a:rPr sz="900" dirty="0">
                          <a:latin typeface="URW Gothic"/>
                          <a:cs typeface="URW Gothic"/>
                        </a:rPr>
                        <a:t>their </a:t>
                      </a:r>
                      <a:r>
                        <a:rPr sz="900" spc="-5" dirty="0">
                          <a:latin typeface="URW Gothic"/>
                          <a:cs typeface="URW Gothic"/>
                        </a:rPr>
                        <a:t>names forming </a:t>
                      </a:r>
                      <a:r>
                        <a:rPr sz="900" spc="-10" dirty="0">
                          <a:latin typeface="URW Gothic"/>
                          <a:cs typeface="URW Gothic"/>
                        </a:rPr>
                        <a:t>the </a:t>
                      </a:r>
                      <a:r>
                        <a:rPr sz="900" spc="-5" dirty="0">
                          <a:latin typeface="URW Gothic"/>
                          <a:cs typeface="URW Gothic"/>
                        </a:rPr>
                        <a:t>letters</a:t>
                      </a:r>
                      <a:r>
                        <a:rPr sz="900" spc="5" dirty="0">
                          <a:latin typeface="URW Gothic"/>
                          <a:cs typeface="URW Gothic"/>
                        </a:rPr>
                        <a:t> </a:t>
                      </a:r>
                      <a:r>
                        <a:rPr sz="900" spc="-5" dirty="0">
                          <a:latin typeface="URW Gothic"/>
                          <a:cs typeface="URW Gothic"/>
                        </a:rPr>
                        <a:t>correctly.</a:t>
                      </a:r>
                      <a:endParaRPr sz="900" dirty="0">
                        <a:latin typeface="URW Gothic"/>
                        <a:cs typeface="URW Gothic"/>
                      </a:endParaRPr>
                    </a:p>
                    <a:p>
                      <a:pPr marL="525780" indent="-228600">
                        <a:lnSpc>
                          <a:spcPct val="100000"/>
                        </a:lnSpc>
                        <a:spcBef>
                          <a:spcPts val="25"/>
                        </a:spcBef>
                        <a:buChar char="-"/>
                        <a:tabLst>
                          <a:tab pos="525145" algn="l"/>
                          <a:tab pos="525780" algn="l"/>
                        </a:tabLst>
                      </a:pPr>
                      <a:r>
                        <a:rPr sz="900" spc="-5" dirty="0">
                          <a:latin typeface="URW Gothic"/>
                          <a:cs typeface="URW Gothic"/>
                        </a:rPr>
                        <a:t>Form recognisable</a:t>
                      </a:r>
                      <a:r>
                        <a:rPr sz="900" spc="-20" dirty="0">
                          <a:latin typeface="URW Gothic"/>
                          <a:cs typeface="URW Gothic"/>
                        </a:rPr>
                        <a:t> </a:t>
                      </a:r>
                      <a:r>
                        <a:rPr sz="900" spc="-5" dirty="0">
                          <a:latin typeface="URW Gothic"/>
                          <a:cs typeface="URW Gothic"/>
                        </a:rPr>
                        <a:t>letters.</a:t>
                      </a:r>
                      <a:endParaRPr sz="900" dirty="0">
                        <a:latin typeface="URW Gothic"/>
                        <a:cs typeface="URW Gothic"/>
                      </a:endParaRPr>
                    </a:p>
                    <a:p>
                      <a:pPr marL="525780" indent="-228600">
                        <a:lnSpc>
                          <a:spcPct val="100000"/>
                        </a:lnSpc>
                        <a:spcBef>
                          <a:spcPts val="20"/>
                        </a:spcBef>
                        <a:buChar char="-"/>
                        <a:tabLst>
                          <a:tab pos="525145" algn="l"/>
                          <a:tab pos="525780" algn="l"/>
                        </a:tabLst>
                      </a:pPr>
                      <a:r>
                        <a:rPr sz="900" spc="-5" dirty="0">
                          <a:latin typeface="URW Gothic"/>
                          <a:cs typeface="URW Gothic"/>
                        </a:rPr>
                        <a:t>Dress themselves including fastening zips </a:t>
                      </a:r>
                      <a:r>
                        <a:rPr lang="en-GB" sz="900" spc="-5" dirty="0">
                          <a:latin typeface="URW Gothic"/>
                          <a:cs typeface="URW Gothic"/>
                        </a:rPr>
                        <a:t> and beginning to fasten buttons</a:t>
                      </a:r>
                      <a:r>
                        <a:rPr sz="900" spc="-5" dirty="0">
                          <a:latin typeface="URW Gothic"/>
                          <a:cs typeface="URW Gothic"/>
                        </a:rPr>
                        <a:t>.</a:t>
                      </a:r>
                      <a:endParaRPr sz="900" dirty="0">
                        <a:latin typeface="URW Gothic"/>
                        <a:cs typeface="URW Gothic"/>
                      </a:endParaRPr>
                    </a:p>
                    <a:p>
                      <a:pPr marL="525780" indent="-228600">
                        <a:lnSpc>
                          <a:spcPts val="1005"/>
                        </a:lnSpc>
                        <a:spcBef>
                          <a:spcPts val="25"/>
                        </a:spcBef>
                        <a:buChar char="-"/>
                        <a:tabLst>
                          <a:tab pos="525145" algn="l"/>
                          <a:tab pos="525780" algn="l"/>
                        </a:tabLst>
                      </a:pPr>
                      <a:r>
                        <a:rPr sz="900" spc="-5" dirty="0">
                          <a:latin typeface="URW Gothic"/>
                          <a:cs typeface="URW Gothic"/>
                        </a:rPr>
                        <a:t>Go to the </a:t>
                      </a:r>
                      <a:r>
                        <a:rPr sz="900" dirty="0">
                          <a:latin typeface="URW Gothic"/>
                          <a:cs typeface="URW Gothic"/>
                        </a:rPr>
                        <a:t>toilet </a:t>
                      </a:r>
                      <a:r>
                        <a:rPr sz="900" spc="-5" dirty="0">
                          <a:latin typeface="URW Gothic"/>
                          <a:cs typeface="URW Gothic"/>
                        </a:rPr>
                        <a:t>independently and wash their</a:t>
                      </a:r>
                      <a:r>
                        <a:rPr sz="900" spc="5" dirty="0">
                          <a:latin typeface="URW Gothic"/>
                          <a:cs typeface="URW Gothic"/>
                        </a:rPr>
                        <a:t> </a:t>
                      </a:r>
                      <a:r>
                        <a:rPr sz="900" spc="-5" dirty="0">
                          <a:latin typeface="URW Gothic"/>
                          <a:cs typeface="URW Gothic"/>
                        </a:rPr>
                        <a:t>hands</a:t>
                      </a:r>
                      <a:endParaRPr sz="900" dirty="0">
                        <a:latin typeface="URW Gothic"/>
                        <a:cs typeface="URW Gothic"/>
                      </a:endParaRPr>
                    </a:p>
                  </a:txBody>
                  <a:tcPr marL="0" marR="0" marT="0" marB="0">
                    <a:lnL w="12700">
                      <a:solidFill>
                        <a:srgbClr val="6F2F9F"/>
                      </a:solidFill>
                      <a:prstDash val="solid"/>
                    </a:lnL>
                  </a:tcPr>
                </a:tc>
                <a:tc hMerge="1">
                  <a:txBody>
                    <a:bodyPr/>
                    <a:lstStyle/>
                    <a:p>
                      <a:endParaRPr/>
                    </a:p>
                  </a:txBody>
                  <a:tcPr marL="0" marR="0" marT="0" marB="0"/>
                </a:tc>
                <a:tc gridSpan="2">
                  <a:txBody>
                    <a:bodyPr/>
                    <a:lstStyle/>
                    <a:p>
                      <a:pPr marL="525780" indent="-229235">
                        <a:lnSpc>
                          <a:spcPct val="100000"/>
                        </a:lnSpc>
                        <a:buChar char="-"/>
                        <a:tabLst>
                          <a:tab pos="525145" algn="l"/>
                          <a:tab pos="525780" algn="l"/>
                        </a:tabLst>
                      </a:pPr>
                      <a:r>
                        <a:rPr sz="900" spc="-5" dirty="0">
                          <a:latin typeface="URW Gothic"/>
                          <a:cs typeface="URW Gothic"/>
                        </a:rPr>
                        <a:t>Thread small beads on to </a:t>
                      </a:r>
                      <a:r>
                        <a:rPr sz="900" dirty="0">
                          <a:latin typeface="URW Gothic"/>
                          <a:cs typeface="URW Gothic"/>
                        </a:rPr>
                        <a:t>a </a:t>
                      </a:r>
                      <a:r>
                        <a:rPr sz="900" spc="-5" dirty="0">
                          <a:latin typeface="URW Gothic"/>
                          <a:cs typeface="URW Gothic"/>
                        </a:rPr>
                        <a:t>pipe</a:t>
                      </a:r>
                      <a:r>
                        <a:rPr sz="900" spc="-10" dirty="0">
                          <a:latin typeface="URW Gothic"/>
                          <a:cs typeface="URW Gothic"/>
                        </a:rPr>
                        <a:t> </a:t>
                      </a:r>
                      <a:r>
                        <a:rPr sz="900" spc="-5" dirty="0">
                          <a:latin typeface="URW Gothic"/>
                          <a:cs typeface="URW Gothic"/>
                        </a:rPr>
                        <a:t>cleaner.</a:t>
                      </a:r>
                      <a:endParaRPr sz="900">
                        <a:latin typeface="URW Gothic"/>
                        <a:cs typeface="URW Gothic"/>
                      </a:endParaRPr>
                    </a:p>
                    <a:p>
                      <a:pPr marL="525145" marR="115570" indent="-228600">
                        <a:lnSpc>
                          <a:spcPct val="102200"/>
                        </a:lnSpc>
                        <a:buChar char="-"/>
                        <a:tabLst>
                          <a:tab pos="525145" algn="l"/>
                          <a:tab pos="525780" algn="l"/>
                        </a:tabLst>
                      </a:pPr>
                      <a:r>
                        <a:rPr sz="900" spc="-5" dirty="0">
                          <a:latin typeface="URW Gothic"/>
                          <a:cs typeface="URW Gothic"/>
                        </a:rPr>
                        <a:t>Thread laces and ribbons through pre-made </a:t>
                      </a:r>
                      <a:r>
                        <a:rPr sz="900" dirty="0">
                          <a:latin typeface="URW Gothic"/>
                          <a:cs typeface="URW Gothic"/>
                        </a:rPr>
                        <a:t>holes </a:t>
                      </a:r>
                      <a:r>
                        <a:rPr sz="900" spc="-5" dirty="0">
                          <a:latin typeface="URW Gothic"/>
                          <a:cs typeface="URW Gothic"/>
                        </a:rPr>
                        <a:t>such as  threading cards, </a:t>
                      </a:r>
                      <a:r>
                        <a:rPr sz="900" dirty="0">
                          <a:latin typeface="URW Gothic"/>
                          <a:cs typeface="URW Gothic"/>
                        </a:rPr>
                        <a:t>weaving </a:t>
                      </a:r>
                      <a:r>
                        <a:rPr sz="900" spc="-5" dirty="0">
                          <a:latin typeface="URW Gothic"/>
                          <a:cs typeface="URW Gothic"/>
                        </a:rPr>
                        <a:t>frames</a:t>
                      </a:r>
                      <a:r>
                        <a:rPr sz="900" spc="-35" dirty="0">
                          <a:latin typeface="URW Gothic"/>
                          <a:cs typeface="URW Gothic"/>
                        </a:rPr>
                        <a:t> </a:t>
                      </a:r>
                      <a:r>
                        <a:rPr sz="900" spc="-5" dirty="0">
                          <a:latin typeface="URW Gothic"/>
                          <a:cs typeface="URW Gothic"/>
                        </a:rPr>
                        <a:t>etc.</a:t>
                      </a:r>
                      <a:endParaRPr sz="900">
                        <a:latin typeface="URW Gothic"/>
                        <a:cs typeface="URW Gothic"/>
                      </a:endParaRPr>
                    </a:p>
                    <a:p>
                      <a:pPr marL="525780" indent="-229235">
                        <a:lnSpc>
                          <a:spcPct val="100000"/>
                        </a:lnSpc>
                        <a:spcBef>
                          <a:spcPts val="25"/>
                        </a:spcBef>
                        <a:buChar char="-"/>
                        <a:tabLst>
                          <a:tab pos="525145" algn="l"/>
                          <a:tab pos="525780" algn="l"/>
                        </a:tabLst>
                      </a:pPr>
                      <a:r>
                        <a:rPr sz="900" spc="-5" dirty="0">
                          <a:latin typeface="URW Gothic"/>
                          <a:cs typeface="URW Gothic"/>
                        </a:rPr>
                        <a:t>Children </a:t>
                      </a:r>
                      <a:r>
                        <a:rPr sz="900" spc="-10" dirty="0">
                          <a:latin typeface="URW Gothic"/>
                          <a:cs typeface="URW Gothic"/>
                        </a:rPr>
                        <a:t>are </a:t>
                      </a:r>
                      <a:r>
                        <a:rPr sz="900" spc="-5" dirty="0">
                          <a:latin typeface="URW Gothic"/>
                          <a:cs typeface="URW Gothic"/>
                        </a:rPr>
                        <a:t>given </a:t>
                      </a:r>
                      <a:r>
                        <a:rPr sz="900" spc="-10" dirty="0">
                          <a:latin typeface="URW Gothic"/>
                          <a:cs typeface="URW Gothic"/>
                        </a:rPr>
                        <a:t>the </a:t>
                      </a:r>
                      <a:r>
                        <a:rPr sz="900" spc="-5" dirty="0">
                          <a:latin typeface="URW Gothic"/>
                          <a:cs typeface="URW Gothic"/>
                        </a:rPr>
                        <a:t>opportunity to work with</a:t>
                      </a:r>
                      <a:r>
                        <a:rPr sz="900" spc="45" dirty="0">
                          <a:latin typeface="URW Gothic"/>
                          <a:cs typeface="URW Gothic"/>
                        </a:rPr>
                        <a:t> </a:t>
                      </a:r>
                      <a:r>
                        <a:rPr sz="900" spc="-5" dirty="0">
                          <a:latin typeface="URW Gothic"/>
                          <a:cs typeface="URW Gothic"/>
                        </a:rPr>
                        <a:t>clay.</a:t>
                      </a:r>
                      <a:endParaRPr sz="900">
                        <a:latin typeface="URW Gothic"/>
                        <a:cs typeface="URW Gothic"/>
                      </a:endParaRPr>
                    </a:p>
                    <a:p>
                      <a:pPr marL="525780" indent="-229235">
                        <a:lnSpc>
                          <a:spcPct val="100000"/>
                        </a:lnSpc>
                        <a:spcBef>
                          <a:spcPts val="10"/>
                        </a:spcBef>
                        <a:buChar char="-"/>
                        <a:tabLst>
                          <a:tab pos="525145" algn="l"/>
                          <a:tab pos="525780" algn="l"/>
                        </a:tabLst>
                      </a:pPr>
                      <a:r>
                        <a:rPr sz="900" spc="-5" dirty="0">
                          <a:latin typeface="URW Gothic"/>
                          <a:cs typeface="URW Gothic"/>
                        </a:rPr>
                        <a:t>Children can </a:t>
                      </a:r>
                      <a:r>
                        <a:rPr sz="900" dirty="0">
                          <a:latin typeface="URW Gothic"/>
                          <a:cs typeface="URW Gothic"/>
                        </a:rPr>
                        <a:t>use </a:t>
                      </a:r>
                      <a:r>
                        <a:rPr sz="900" spc="-5" dirty="0">
                          <a:latin typeface="URW Gothic"/>
                          <a:cs typeface="URW Gothic"/>
                        </a:rPr>
                        <a:t>spray bottles with one</a:t>
                      </a:r>
                      <a:r>
                        <a:rPr sz="900" spc="-20" dirty="0">
                          <a:latin typeface="URW Gothic"/>
                          <a:cs typeface="URW Gothic"/>
                        </a:rPr>
                        <a:t> </a:t>
                      </a:r>
                      <a:r>
                        <a:rPr sz="900" spc="-5" dirty="0">
                          <a:latin typeface="URW Gothic"/>
                          <a:cs typeface="URW Gothic"/>
                        </a:rPr>
                        <a:t>hand.</a:t>
                      </a:r>
                      <a:endParaRPr sz="900">
                        <a:latin typeface="URW Gothic"/>
                        <a:cs typeface="URW Gothic"/>
                      </a:endParaRPr>
                    </a:p>
                  </a:txBody>
                  <a:tcPr marL="0" marR="0" marT="0" marB="0">
                    <a:lnR w="12700">
                      <a:solidFill>
                        <a:srgbClr val="6F2F9F"/>
                      </a:solidFill>
                      <a:prstDash val="solid"/>
                    </a:lnR>
                    <a:solidFill>
                      <a:srgbClr val="E7E6E6"/>
                    </a:solidFill>
                  </a:tcPr>
                </a:tc>
                <a:tc hMerge="1">
                  <a:txBody>
                    <a:bodyPr/>
                    <a:lstStyle/>
                    <a:p>
                      <a:endParaRPr/>
                    </a:p>
                  </a:txBody>
                  <a:tcPr marL="0" marR="0" marT="0" marB="0"/>
                </a:tc>
                <a:extLst>
                  <a:ext uri="{0D108BD9-81ED-4DB2-BD59-A6C34878D82A}">
                    <a16:rowId xmlns:a16="http://schemas.microsoft.com/office/drawing/2014/main" val="10006"/>
                  </a:ext>
                </a:extLst>
              </a:tr>
              <a:tr h="140284">
                <a:tc>
                  <a:txBody>
                    <a:bodyPr/>
                    <a:lstStyle/>
                    <a:p>
                      <a:pPr marR="17145" algn="ctr">
                        <a:lnSpc>
                          <a:spcPts val="1005"/>
                        </a:lnSpc>
                      </a:pPr>
                      <a:r>
                        <a:rPr sz="900" b="1" dirty="0">
                          <a:solidFill>
                            <a:srgbClr val="FFFFFF"/>
                          </a:solidFill>
                          <a:latin typeface="Gothic Uralic"/>
                          <a:cs typeface="Gothic Uralic"/>
                        </a:rPr>
                        <a:t>R-</a:t>
                      </a:r>
                      <a:endParaRPr sz="900">
                        <a:latin typeface="Gothic Uralic"/>
                        <a:cs typeface="Gothic Uralic"/>
                      </a:endParaRPr>
                    </a:p>
                  </a:txBody>
                  <a:tcPr marL="0" marR="0" marT="0" marB="0">
                    <a:lnL w="12700">
                      <a:solidFill>
                        <a:srgbClr val="6F2F9F"/>
                      </a:solidFill>
                      <a:prstDash val="solid"/>
                    </a:lnL>
                    <a:solidFill>
                      <a:srgbClr val="CC00FF"/>
                    </a:solidFill>
                  </a:tcPr>
                </a:tc>
                <a:tc gridSpan="3">
                  <a:txBody>
                    <a:bodyPr/>
                    <a:lstStyle/>
                    <a:p>
                      <a:pPr marL="67945">
                        <a:lnSpc>
                          <a:spcPts val="1005"/>
                        </a:lnSpc>
                      </a:pPr>
                      <a:r>
                        <a:rPr sz="900" b="1" dirty="0">
                          <a:latin typeface="Gothic Uralic"/>
                          <a:cs typeface="Gothic Uralic"/>
                        </a:rPr>
                        <a:t>By </a:t>
                      </a:r>
                      <a:r>
                        <a:rPr sz="900" b="1" spc="-5" dirty="0">
                          <a:latin typeface="Gothic Uralic"/>
                          <a:cs typeface="Gothic Uralic"/>
                        </a:rPr>
                        <a:t>the end of the Autumn </a:t>
                      </a:r>
                      <a:r>
                        <a:rPr sz="900" b="1" dirty="0">
                          <a:latin typeface="Gothic Uralic"/>
                          <a:cs typeface="Gothic Uralic"/>
                        </a:rPr>
                        <a:t>Term </a:t>
                      </a:r>
                      <a:r>
                        <a:rPr sz="900" b="1" spc="-5" dirty="0">
                          <a:latin typeface="Gothic Uralic"/>
                          <a:cs typeface="Gothic Uralic"/>
                        </a:rPr>
                        <a:t>children </a:t>
                      </a:r>
                      <a:r>
                        <a:rPr sz="900" b="1" dirty="0">
                          <a:latin typeface="Gothic Uralic"/>
                          <a:cs typeface="Gothic Uralic"/>
                        </a:rPr>
                        <a:t>should be </a:t>
                      </a:r>
                      <a:r>
                        <a:rPr sz="900" b="1" spc="-5" dirty="0">
                          <a:latin typeface="Gothic Uralic"/>
                          <a:cs typeface="Gothic Uralic"/>
                        </a:rPr>
                        <a:t>able</a:t>
                      </a:r>
                      <a:r>
                        <a:rPr sz="900" b="1" spc="5" dirty="0">
                          <a:latin typeface="Gothic Uralic"/>
                          <a:cs typeface="Gothic Uralic"/>
                        </a:rPr>
                        <a:t> </a:t>
                      </a:r>
                      <a:r>
                        <a:rPr sz="900" b="1" spc="-5" dirty="0">
                          <a:latin typeface="Gothic Uralic"/>
                          <a:cs typeface="Gothic Uralic"/>
                        </a:rPr>
                        <a:t>to…</a:t>
                      </a:r>
                      <a:endParaRPr sz="900">
                        <a:latin typeface="Gothic Uralic"/>
                        <a:cs typeface="Gothic Uralic"/>
                      </a:endParaRPr>
                    </a:p>
                  </a:txBody>
                  <a:tcPr marL="0" marR="0" marT="0" marB="0">
                    <a:lnR w="12700">
                      <a:solidFill>
                        <a:srgbClr val="6F2F9F"/>
                      </a:solidFill>
                      <a:prstDash val="solid"/>
                    </a:lnR>
                    <a:solidFill>
                      <a:srgbClr val="CC99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7"/>
                  </a:ext>
                </a:extLst>
              </a:tr>
              <a:tr h="1548637">
                <a:tc gridSpan="2">
                  <a:txBody>
                    <a:bodyPr/>
                    <a:lstStyle/>
                    <a:p>
                      <a:pPr marL="525780" indent="-228600">
                        <a:lnSpc>
                          <a:spcPct val="100000"/>
                        </a:lnSpc>
                        <a:buChar char="-"/>
                        <a:tabLst>
                          <a:tab pos="525145" algn="l"/>
                          <a:tab pos="525780" algn="l"/>
                        </a:tabLst>
                      </a:pPr>
                      <a:r>
                        <a:rPr sz="900" spc="-5" dirty="0">
                          <a:latin typeface="URW Gothic"/>
                          <a:cs typeface="URW Gothic"/>
                        </a:rPr>
                        <a:t>Draw lines and circles using anti-clockwise</a:t>
                      </a:r>
                      <a:r>
                        <a:rPr sz="900" spc="-10" dirty="0">
                          <a:latin typeface="URW Gothic"/>
                          <a:cs typeface="URW Gothic"/>
                        </a:rPr>
                        <a:t> </a:t>
                      </a:r>
                      <a:r>
                        <a:rPr sz="900" spc="-5" dirty="0">
                          <a:latin typeface="URW Gothic"/>
                          <a:cs typeface="URW Gothic"/>
                        </a:rPr>
                        <a:t>movements.</a:t>
                      </a:r>
                      <a:endParaRPr sz="900" dirty="0">
                        <a:latin typeface="URW Gothic"/>
                        <a:cs typeface="URW Gothic"/>
                      </a:endParaRPr>
                    </a:p>
                    <a:p>
                      <a:pPr marL="525780" indent="-228600">
                        <a:lnSpc>
                          <a:spcPct val="100000"/>
                        </a:lnSpc>
                        <a:spcBef>
                          <a:spcPts val="20"/>
                        </a:spcBef>
                        <a:buChar char="-"/>
                        <a:tabLst>
                          <a:tab pos="525145" algn="l"/>
                          <a:tab pos="525780" algn="l"/>
                        </a:tabLst>
                      </a:pPr>
                      <a:r>
                        <a:rPr sz="900" spc="-10" dirty="0">
                          <a:latin typeface="URW Gothic"/>
                          <a:cs typeface="URW Gothic"/>
                        </a:rPr>
                        <a:t>Write </a:t>
                      </a:r>
                      <a:r>
                        <a:rPr sz="900" dirty="0">
                          <a:latin typeface="URW Gothic"/>
                          <a:cs typeface="URW Gothic"/>
                        </a:rPr>
                        <a:t>their</a:t>
                      </a:r>
                      <a:r>
                        <a:rPr sz="900" spc="5" dirty="0">
                          <a:latin typeface="URW Gothic"/>
                          <a:cs typeface="URW Gothic"/>
                        </a:rPr>
                        <a:t> </a:t>
                      </a:r>
                      <a:r>
                        <a:rPr sz="900" spc="-10" dirty="0">
                          <a:latin typeface="URW Gothic"/>
                          <a:cs typeface="URW Gothic"/>
                        </a:rPr>
                        <a:t>name.</a:t>
                      </a:r>
                      <a:endParaRPr sz="900" dirty="0">
                        <a:latin typeface="URW Gothic"/>
                        <a:cs typeface="URW Gothic"/>
                      </a:endParaRPr>
                    </a:p>
                    <a:p>
                      <a:pPr marL="525780" indent="-228600">
                        <a:lnSpc>
                          <a:spcPct val="100000"/>
                        </a:lnSpc>
                        <a:spcBef>
                          <a:spcPts val="25"/>
                        </a:spcBef>
                        <a:buChar char="-"/>
                        <a:tabLst>
                          <a:tab pos="525145" algn="l"/>
                          <a:tab pos="525780" algn="l"/>
                        </a:tabLst>
                      </a:pPr>
                      <a:r>
                        <a:rPr sz="900" dirty="0">
                          <a:latin typeface="URW Gothic"/>
                          <a:cs typeface="URW Gothic"/>
                        </a:rPr>
                        <a:t>Make </a:t>
                      </a:r>
                      <a:r>
                        <a:rPr sz="900" spc="-5" dirty="0">
                          <a:latin typeface="URW Gothic"/>
                          <a:cs typeface="URW Gothic"/>
                        </a:rPr>
                        <a:t>snips with scissors.</a:t>
                      </a:r>
                      <a:endParaRPr sz="900" dirty="0">
                        <a:latin typeface="URW Gothic"/>
                        <a:cs typeface="URW Gothic"/>
                      </a:endParaRPr>
                    </a:p>
                    <a:p>
                      <a:pPr marL="525780" indent="-228600">
                        <a:lnSpc>
                          <a:spcPct val="100000"/>
                        </a:lnSpc>
                        <a:spcBef>
                          <a:spcPts val="25"/>
                        </a:spcBef>
                        <a:buChar char="-"/>
                        <a:tabLst>
                          <a:tab pos="525145" algn="l"/>
                          <a:tab pos="525780" algn="l"/>
                        </a:tabLst>
                      </a:pPr>
                      <a:r>
                        <a:rPr sz="900" spc="-5" dirty="0">
                          <a:latin typeface="URW Gothic"/>
                          <a:cs typeface="URW Gothic"/>
                        </a:rPr>
                        <a:t>Use </a:t>
                      </a:r>
                      <a:r>
                        <a:rPr sz="900" dirty="0">
                          <a:latin typeface="URW Gothic"/>
                          <a:cs typeface="URW Gothic"/>
                        </a:rPr>
                        <a:t>a </a:t>
                      </a:r>
                      <a:r>
                        <a:rPr sz="900" spc="-5" dirty="0">
                          <a:latin typeface="URW Gothic"/>
                          <a:cs typeface="URW Gothic"/>
                        </a:rPr>
                        <a:t>fork and spoon to eat with and begin to </a:t>
                      </a:r>
                      <a:r>
                        <a:rPr sz="900" dirty="0">
                          <a:latin typeface="URW Gothic"/>
                          <a:cs typeface="URW Gothic"/>
                        </a:rPr>
                        <a:t>use a</a:t>
                      </a:r>
                      <a:r>
                        <a:rPr sz="900" spc="-5" dirty="0">
                          <a:latin typeface="URW Gothic"/>
                          <a:cs typeface="URW Gothic"/>
                        </a:rPr>
                        <a:t> knife.</a:t>
                      </a:r>
                      <a:endParaRPr sz="900" dirty="0">
                        <a:latin typeface="URW Gothic"/>
                        <a:cs typeface="URW Gothic"/>
                      </a:endParaRPr>
                    </a:p>
                    <a:p>
                      <a:pPr marL="525780" indent="-228600">
                        <a:lnSpc>
                          <a:spcPct val="100000"/>
                        </a:lnSpc>
                        <a:spcBef>
                          <a:spcPts val="25"/>
                        </a:spcBef>
                        <a:buChar char="-"/>
                        <a:tabLst>
                          <a:tab pos="525145" algn="l"/>
                          <a:tab pos="525780" algn="l"/>
                        </a:tabLst>
                      </a:pPr>
                      <a:r>
                        <a:rPr sz="900" spc="-5" dirty="0">
                          <a:latin typeface="URW Gothic"/>
                          <a:cs typeface="URW Gothic"/>
                        </a:rPr>
                        <a:t>Put on their own </a:t>
                      </a:r>
                      <a:r>
                        <a:rPr sz="900" dirty="0">
                          <a:latin typeface="URW Gothic"/>
                          <a:cs typeface="URW Gothic"/>
                        </a:rPr>
                        <a:t>coat </a:t>
                      </a:r>
                      <a:r>
                        <a:rPr sz="900" spc="-5" dirty="0">
                          <a:latin typeface="URW Gothic"/>
                          <a:cs typeface="URW Gothic"/>
                        </a:rPr>
                        <a:t>and fasten </a:t>
                      </a:r>
                      <a:r>
                        <a:rPr sz="900" dirty="0">
                          <a:latin typeface="URW Gothic"/>
                          <a:cs typeface="URW Gothic"/>
                        </a:rPr>
                        <a:t>their</a:t>
                      </a:r>
                      <a:r>
                        <a:rPr sz="900" spc="-10" dirty="0">
                          <a:latin typeface="URW Gothic"/>
                          <a:cs typeface="URW Gothic"/>
                        </a:rPr>
                        <a:t> </a:t>
                      </a:r>
                      <a:r>
                        <a:rPr sz="900" spc="-5" dirty="0">
                          <a:latin typeface="URW Gothic"/>
                          <a:cs typeface="URW Gothic"/>
                        </a:rPr>
                        <a:t>zip.</a:t>
                      </a:r>
                      <a:endParaRPr sz="900" dirty="0">
                        <a:latin typeface="URW Gothic"/>
                        <a:cs typeface="URW Gothic"/>
                      </a:endParaRPr>
                    </a:p>
                    <a:p>
                      <a:pPr marL="525780" indent="-228600">
                        <a:lnSpc>
                          <a:spcPct val="100000"/>
                        </a:lnSpc>
                        <a:spcBef>
                          <a:spcPts val="25"/>
                        </a:spcBef>
                        <a:buChar char="-"/>
                        <a:tabLst>
                          <a:tab pos="525145" algn="l"/>
                          <a:tab pos="525780" algn="l"/>
                        </a:tabLst>
                      </a:pPr>
                      <a:r>
                        <a:rPr sz="900" spc="-5" dirty="0">
                          <a:latin typeface="URW Gothic"/>
                          <a:cs typeface="URW Gothic"/>
                        </a:rPr>
                        <a:t>Dress with help.</a:t>
                      </a:r>
                      <a:endParaRPr sz="900" dirty="0">
                        <a:latin typeface="URW Gothic"/>
                        <a:cs typeface="URW Gothic"/>
                      </a:endParaRPr>
                    </a:p>
                    <a:p>
                      <a:pPr marL="525780" marR="497205" indent="-228600">
                        <a:lnSpc>
                          <a:spcPct val="102200"/>
                        </a:lnSpc>
                        <a:buChar char="-"/>
                        <a:tabLst>
                          <a:tab pos="525145" algn="l"/>
                          <a:tab pos="525780" algn="l"/>
                        </a:tabLst>
                      </a:pPr>
                      <a:r>
                        <a:rPr sz="900" spc="-5" dirty="0">
                          <a:latin typeface="URW Gothic"/>
                          <a:cs typeface="URW Gothic"/>
                        </a:rPr>
                        <a:t>Become </a:t>
                      </a:r>
                      <a:r>
                        <a:rPr sz="900" spc="-10" dirty="0">
                          <a:latin typeface="URW Gothic"/>
                          <a:cs typeface="URW Gothic"/>
                        </a:rPr>
                        <a:t>more </a:t>
                      </a:r>
                      <a:r>
                        <a:rPr sz="900" spc="-5" dirty="0">
                          <a:latin typeface="URW Gothic"/>
                          <a:cs typeface="URW Gothic"/>
                        </a:rPr>
                        <a:t>independent </a:t>
                      </a:r>
                      <a:r>
                        <a:rPr sz="900" spc="5" dirty="0">
                          <a:latin typeface="URW Gothic"/>
                          <a:cs typeface="URW Gothic"/>
                        </a:rPr>
                        <a:t>in </a:t>
                      </a:r>
                      <a:r>
                        <a:rPr sz="900" spc="-5" dirty="0">
                          <a:latin typeface="URW Gothic"/>
                          <a:cs typeface="URW Gothic"/>
                        </a:rPr>
                        <a:t>managing </a:t>
                      </a:r>
                      <a:r>
                        <a:rPr sz="900" dirty="0">
                          <a:latin typeface="URW Gothic"/>
                          <a:cs typeface="URW Gothic"/>
                        </a:rPr>
                        <a:t>their </a:t>
                      </a:r>
                      <a:r>
                        <a:rPr sz="900" spc="-5" dirty="0">
                          <a:latin typeface="URW Gothic"/>
                          <a:cs typeface="URW Gothic"/>
                        </a:rPr>
                        <a:t>own </a:t>
                      </a:r>
                      <a:r>
                        <a:rPr sz="900" dirty="0">
                          <a:latin typeface="URW Gothic"/>
                          <a:cs typeface="URW Gothic"/>
                        </a:rPr>
                        <a:t>hygiene </a:t>
                      </a:r>
                      <a:r>
                        <a:rPr sz="900" spc="-5" dirty="0">
                          <a:latin typeface="URW Gothic"/>
                          <a:cs typeface="URW Gothic"/>
                        </a:rPr>
                        <a:t>needs such as </a:t>
                      </a:r>
                      <a:r>
                        <a:rPr sz="900" dirty="0">
                          <a:latin typeface="URW Gothic"/>
                          <a:cs typeface="URW Gothic"/>
                        </a:rPr>
                        <a:t>going </a:t>
                      </a:r>
                      <a:r>
                        <a:rPr sz="900" spc="-5" dirty="0">
                          <a:latin typeface="URW Gothic"/>
                          <a:cs typeface="URW Gothic"/>
                        </a:rPr>
                        <a:t>to the toilet,  washing hands</a:t>
                      </a:r>
                      <a:r>
                        <a:rPr sz="900" spc="-15" dirty="0">
                          <a:latin typeface="URW Gothic"/>
                          <a:cs typeface="URW Gothic"/>
                        </a:rPr>
                        <a:t> </a:t>
                      </a:r>
                      <a:r>
                        <a:rPr sz="900" spc="-5" dirty="0">
                          <a:latin typeface="URW Gothic"/>
                          <a:cs typeface="URW Gothic"/>
                        </a:rPr>
                        <a:t>etc.</a:t>
                      </a:r>
                      <a:endParaRPr sz="900" dirty="0">
                        <a:latin typeface="URW Gothic"/>
                        <a:cs typeface="URW Gothic"/>
                      </a:endParaRPr>
                    </a:p>
                    <a:p>
                      <a:pPr marL="525780" indent="-228600">
                        <a:lnSpc>
                          <a:spcPct val="100000"/>
                        </a:lnSpc>
                        <a:spcBef>
                          <a:spcPts val="25"/>
                        </a:spcBef>
                        <a:buChar char="-"/>
                        <a:tabLst>
                          <a:tab pos="525145" algn="l"/>
                          <a:tab pos="525780" algn="l"/>
                        </a:tabLst>
                      </a:pPr>
                      <a:r>
                        <a:rPr sz="900" spc="-5" dirty="0">
                          <a:latin typeface="URW Gothic"/>
                          <a:cs typeface="URW Gothic"/>
                        </a:rPr>
                        <a:t>Remain dry and clean throughout the</a:t>
                      </a:r>
                      <a:r>
                        <a:rPr sz="900" spc="-10" dirty="0">
                          <a:latin typeface="URW Gothic"/>
                          <a:cs typeface="URW Gothic"/>
                        </a:rPr>
                        <a:t> </a:t>
                      </a:r>
                      <a:r>
                        <a:rPr sz="900" spc="-5" dirty="0">
                          <a:latin typeface="URW Gothic"/>
                          <a:cs typeface="URW Gothic"/>
                        </a:rPr>
                        <a:t>day.</a:t>
                      </a:r>
                      <a:endParaRPr sz="900" dirty="0">
                        <a:latin typeface="URW Gothic"/>
                        <a:cs typeface="URW Gothic"/>
                      </a:endParaRPr>
                    </a:p>
                  </a:txBody>
                  <a:tcPr marL="0" marR="0" marT="0" marB="0">
                    <a:lnL w="12700">
                      <a:solidFill>
                        <a:srgbClr val="6F2F9F"/>
                      </a:solidFill>
                      <a:prstDash val="solid"/>
                    </a:lnL>
                    <a:lnB w="12700">
                      <a:solidFill>
                        <a:srgbClr val="6F2F9F"/>
                      </a:solidFill>
                      <a:prstDash val="solid"/>
                    </a:lnB>
                  </a:tcPr>
                </a:tc>
                <a:tc hMerge="1">
                  <a:txBody>
                    <a:bodyPr/>
                    <a:lstStyle/>
                    <a:p>
                      <a:endParaRPr/>
                    </a:p>
                  </a:txBody>
                  <a:tcPr marL="0" marR="0" marT="0" marB="0"/>
                </a:tc>
                <a:tc gridSpan="2">
                  <a:txBody>
                    <a:bodyPr/>
                    <a:lstStyle/>
                    <a:p>
                      <a:pPr marL="525780" indent="-229235">
                        <a:lnSpc>
                          <a:spcPct val="100000"/>
                        </a:lnSpc>
                        <a:buChar char="-"/>
                        <a:tabLst>
                          <a:tab pos="525145" algn="l"/>
                          <a:tab pos="525780" algn="l"/>
                        </a:tabLst>
                      </a:pPr>
                      <a:r>
                        <a:rPr sz="900" spc="-5" dirty="0">
                          <a:latin typeface="URW Gothic"/>
                          <a:cs typeface="URW Gothic"/>
                        </a:rPr>
                        <a:t>Thread beads/ cotton reels on to </a:t>
                      </a:r>
                      <a:r>
                        <a:rPr sz="900" dirty="0">
                          <a:latin typeface="URW Gothic"/>
                          <a:cs typeface="URW Gothic"/>
                        </a:rPr>
                        <a:t>a</a:t>
                      </a:r>
                      <a:r>
                        <a:rPr sz="900" spc="10" dirty="0">
                          <a:latin typeface="URW Gothic"/>
                          <a:cs typeface="URW Gothic"/>
                        </a:rPr>
                        <a:t> </a:t>
                      </a:r>
                      <a:r>
                        <a:rPr sz="900" spc="-5" dirty="0">
                          <a:latin typeface="URW Gothic"/>
                          <a:cs typeface="URW Gothic"/>
                        </a:rPr>
                        <a:t>lace.</a:t>
                      </a:r>
                      <a:endParaRPr sz="900" dirty="0">
                        <a:latin typeface="URW Gothic"/>
                        <a:cs typeface="URW Gothic"/>
                      </a:endParaRPr>
                    </a:p>
                    <a:p>
                      <a:pPr marL="525780" indent="-229235">
                        <a:lnSpc>
                          <a:spcPct val="100000"/>
                        </a:lnSpc>
                        <a:spcBef>
                          <a:spcPts val="20"/>
                        </a:spcBef>
                        <a:buChar char="-"/>
                        <a:tabLst>
                          <a:tab pos="525145" algn="l"/>
                          <a:tab pos="525780" algn="l"/>
                        </a:tabLst>
                      </a:pPr>
                      <a:r>
                        <a:rPr sz="900" spc="-5" dirty="0">
                          <a:latin typeface="URW Gothic"/>
                          <a:cs typeface="URW Gothic"/>
                        </a:rPr>
                        <a:t>Thread pasta on to </a:t>
                      </a:r>
                      <a:r>
                        <a:rPr sz="900" dirty="0">
                          <a:latin typeface="URW Gothic"/>
                          <a:cs typeface="URW Gothic"/>
                        </a:rPr>
                        <a:t>a </a:t>
                      </a:r>
                      <a:r>
                        <a:rPr sz="900" spc="-5" dirty="0">
                          <a:latin typeface="URW Gothic"/>
                          <a:cs typeface="URW Gothic"/>
                        </a:rPr>
                        <a:t>piece of string or</a:t>
                      </a:r>
                      <a:r>
                        <a:rPr sz="900" spc="5" dirty="0">
                          <a:latin typeface="URW Gothic"/>
                          <a:cs typeface="URW Gothic"/>
                        </a:rPr>
                        <a:t> </a:t>
                      </a:r>
                      <a:r>
                        <a:rPr sz="900" spc="-5" dirty="0">
                          <a:latin typeface="URW Gothic"/>
                          <a:cs typeface="URW Gothic"/>
                        </a:rPr>
                        <a:t>wool.</a:t>
                      </a:r>
                      <a:endParaRPr sz="900" dirty="0">
                        <a:latin typeface="URW Gothic"/>
                        <a:cs typeface="URW Gothic"/>
                      </a:endParaRPr>
                    </a:p>
                    <a:p>
                      <a:pPr marL="525780" indent="-229235">
                        <a:lnSpc>
                          <a:spcPct val="100000"/>
                        </a:lnSpc>
                        <a:spcBef>
                          <a:spcPts val="25"/>
                        </a:spcBef>
                        <a:buChar char="-"/>
                        <a:tabLst>
                          <a:tab pos="525145" algn="l"/>
                          <a:tab pos="525780" algn="l"/>
                        </a:tabLst>
                      </a:pPr>
                      <a:r>
                        <a:rPr sz="900" spc="-5" dirty="0">
                          <a:latin typeface="URW Gothic"/>
                          <a:cs typeface="URW Gothic"/>
                        </a:rPr>
                        <a:t>Children dance with </a:t>
                      </a:r>
                      <a:r>
                        <a:rPr sz="900" spc="-10" dirty="0">
                          <a:latin typeface="URW Gothic"/>
                          <a:cs typeface="URW Gothic"/>
                        </a:rPr>
                        <a:t>scarves.</a:t>
                      </a:r>
                      <a:endParaRPr sz="900" dirty="0">
                        <a:latin typeface="URW Gothic"/>
                        <a:cs typeface="URW Gothic"/>
                      </a:endParaRPr>
                    </a:p>
                    <a:p>
                      <a:pPr marL="525145" marR="345440" indent="-228600">
                        <a:lnSpc>
                          <a:spcPct val="102200"/>
                        </a:lnSpc>
                        <a:buChar char="-"/>
                        <a:tabLst>
                          <a:tab pos="525145" algn="l"/>
                          <a:tab pos="525780" algn="l"/>
                        </a:tabLst>
                      </a:pPr>
                      <a:r>
                        <a:rPr sz="900" spc="-5" dirty="0">
                          <a:latin typeface="URW Gothic"/>
                          <a:cs typeface="URW Gothic"/>
                        </a:rPr>
                        <a:t>Children can </a:t>
                      </a:r>
                      <a:r>
                        <a:rPr sz="900" dirty="0">
                          <a:latin typeface="URW Gothic"/>
                          <a:cs typeface="URW Gothic"/>
                        </a:rPr>
                        <a:t>tip </a:t>
                      </a:r>
                      <a:r>
                        <a:rPr sz="900" spc="-5" dirty="0">
                          <a:latin typeface="URW Gothic"/>
                          <a:cs typeface="URW Gothic"/>
                        </a:rPr>
                        <a:t>and pour in to containers with </a:t>
                      </a:r>
                      <a:r>
                        <a:rPr sz="900" dirty="0">
                          <a:latin typeface="URW Gothic"/>
                          <a:cs typeface="URW Gothic"/>
                        </a:rPr>
                        <a:t>a </a:t>
                      </a:r>
                      <a:r>
                        <a:rPr sz="900" spc="-10" dirty="0">
                          <a:latin typeface="URW Gothic"/>
                          <a:cs typeface="URW Gothic"/>
                        </a:rPr>
                        <a:t>small  </a:t>
                      </a:r>
                      <a:r>
                        <a:rPr sz="900" dirty="0">
                          <a:latin typeface="URW Gothic"/>
                          <a:cs typeface="URW Gothic"/>
                        </a:rPr>
                        <a:t>opening </a:t>
                      </a:r>
                      <a:r>
                        <a:rPr sz="900" spc="-10" dirty="0">
                          <a:latin typeface="URW Gothic"/>
                          <a:cs typeface="URW Gothic"/>
                        </a:rPr>
                        <a:t>e.g. </a:t>
                      </a:r>
                      <a:r>
                        <a:rPr sz="900" spc="-5" dirty="0">
                          <a:latin typeface="URW Gothic"/>
                          <a:cs typeface="URW Gothic"/>
                        </a:rPr>
                        <a:t>measuring cylinders, plastic bottles</a:t>
                      </a:r>
                      <a:r>
                        <a:rPr sz="900" spc="-25" dirty="0">
                          <a:latin typeface="URW Gothic"/>
                          <a:cs typeface="URW Gothic"/>
                        </a:rPr>
                        <a:t> </a:t>
                      </a:r>
                      <a:r>
                        <a:rPr sz="900" spc="-5" dirty="0">
                          <a:latin typeface="URW Gothic"/>
                          <a:cs typeface="URW Gothic"/>
                        </a:rPr>
                        <a:t>etc.</a:t>
                      </a:r>
                      <a:endParaRPr sz="900" dirty="0">
                        <a:latin typeface="URW Gothic"/>
                        <a:cs typeface="URW Gothic"/>
                      </a:endParaRPr>
                    </a:p>
                    <a:p>
                      <a:pPr marL="525780" indent="-229235">
                        <a:lnSpc>
                          <a:spcPct val="100000"/>
                        </a:lnSpc>
                        <a:spcBef>
                          <a:spcPts val="25"/>
                        </a:spcBef>
                        <a:buChar char="-"/>
                        <a:tabLst>
                          <a:tab pos="525145" algn="l"/>
                          <a:tab pos="525780" algn="l"/>
                        </a:tabLst>
                      </a:pPr>
                      <a:r>
                        <a:rPr sz="900" spc="-5" dirty="0">
                          <a:latin typeface="URW Gothic"/>
                          <a:cs typeface="URW Gothic"/>
                        </a:rPr>
                        <a:t>Children can manipulate play dough.</a:t>
                      </a:r>
                      <a:endParaRPr sz="900" dirty="0">
                        <a:latin typeface="URW Gothic"/>
                        <a:cs typeface="URW Gothic"/>
                      </a:endParaRPr>
                    </a:p>
                    <a:p>
                      <a:pPr marL="525780" indent="-229235">
                        <a:lnSpc>
                          <a:spcPct val="100000"/>
                        </a:lnSpc>
                        <a:spcBef>
                          <a:spcPts val="25"/>
                        </a:spcBef>
                        <a:buChar char="-"/>
                        <a:tabLst>
                          <a:tab pos="525145" algn="l"/>
                          <a:tab pos="525780" algn="l"/>
                        </a:tabLst>
                      </a:pPr>
                      <a:r>
                        <a:rPr sz="900" spc="-5" dirty="0">
                          <a:latin typeface="URW Gothic"/>
                          <a:cs typeface="URW Gothic"/>
                        </a:rPr>
                        <a:t>Children can </a:t>
                      </a:r>
                      <a:r>
                        <a:rPr sz="900" dirty="0">
                          <a:latin typeface="URW Gothic"/>
                          <a:cs typeface="URW Gothic"/>
                        </a:rPr>
                        <a:t>use </a:t>
                      </a:r>
                      <a:r>
                        <a:rPr sz="900" spc="-5" dirty="0">
                          <a:latin typeface="URW Gothic"/>
                          <a:cs typeface="URW Gothic"/>
                        </a:rPr>
                        <a:t>spray bottles </a:t>
                      </a:r>
                      <a:r>
                        <a:rPr sz="900" dirty="0">
                          <a:latin typeface="URW Gothic"/>
                          <a:cs typeface="URW Gothic"/>
                        </a:rPr>
                        <a:t>using 2</a:t>
                      </a:r>
                      <a:r>
                        <a:rPr sz="900" spc="-35" dirty="0">
                          <a:latin typeface="URW Gothic"/>
                          <a:cs typeface="URW Gothic"/>
                        </a:rPr>
                        <a:t> </a:t>
                      </a:r>
                      <a:r>
                        <a:rPr sz="900" spc="-5" dirty="0">
                          <a:latin typeface="URW Gothic"/>
                          <a:cs typeface="URW Gothic"/>
                        </a:rPr>
                        <a:t>hands.</a:t>
                      </a:r>
                      <a:endParaRPr sz="900" dirty="0">
                        <a:latin typeface="URW Gothic"/>
                        <a:cs typeface="URW Gothic"/>
                      </a:endParaRPr>
                    </a:p>
                  </a:txBody>
                  <a:tcPr marL="0" marR="0" marT="0" marB="0">
                    <a:lnR w="12700">
                      <a:solidFill>
                        <a:srgbClr val="6F2F9F"/>
                      </a:solidFill>
                      <a:prstDash val="solid"/>
                    </a:lnR>
                    <a:lnB w="12700">
                      <a:solidFill>
                        <a:srgbClr val="6F2F9F"/>
                      </a:solidFill>
                      <a:prstDash val="solid"/>
                    </a:lnB>
                    <a:solidFill>
                      <a:srgbClr val="E7E6E6"/>
                    </a:solidFill>
                  </a:tcPr>
                </a:tc>
                <a:tc hMerge="1">
                  <a:txBody>
                    <a:bodyPr/>
                    <a:lstStyle/>
                    <a:p>
                      <a:endParaRPr/>
                    </a:p>
                  </a:txBody>
                  <a:tcPr marL="0" marR="0" marT="0" marB="0"/>
                </a:tc>
                <a:extLst>
                  <a:ext uri="{0D108BD9-81ED-4DB2-BD59-A6C34878D82A}">
                    <a16:rowId xmlns:a16="http://schemas.microsoft.com/office/drawing/2014/main" val="10008"/>
                  </a:ext>
                </a:extLst>
              </a:tr>
            </a:tbl>
          </a:graphicData>
        </a:graphic>
      </p:graphicFrame>
      <p:sp>
        <p:nvSpPr>
          <p:cNvPr id="6" name="object 6"/>
          <p:cNvSpPr txBox="1">
            <a:spLocks noGrp="1"/>
          </p:cNvSpPr>
          <p:nvPr>
            <p:ph type="sldNum" sz="quarter" idx="7"/>
          </p:nvPr>
        </p:nvSpPr>
        <p:spPr>
          <a:prstGeom prst="rect">
            <a:avLst/>
          </a:prstGeom>
        </p:spPr>
        <p:txBody>
          <a:bodyPr vert="horz" wrap="square" lIns="0" tIns="13335" rIns="0" bIns="0" rtlCol="0">
            <a:spAutoFit/>
          </a:bodyPr>
          <a:lstStyle/>
          <a:p>
            <a:pPr marL="38100">
              <a:lnSpc>
                <a:spcPct val="100000"/>
              </a:lnSpc>
              <a:spcBef>
                <a:spcPts val="105"/>
              </a:spcBef>
            </a:pPr>
            <a:fld id="{81D60167-4931-47E6-BA6A-407CBD079E47}" type="slidenum">
              <a:rPr dirty="0"/>
              <a:t>10</a:t>
            </a:fld>
            <a:endParaRPr dirty="0"/>
          </a:p>
        </p:txBody>
      </p:sp>
      <p:pic>
        <p:nvPicPr>
          <p:cNvPr id="8" name="Picture 7" descr="C:\Users\RLWCGRIFFITHS\AppData\Local\Microsoft\Windows\INetCache\Content.MSO\D0413950.tmp">
            <a:extLst>
              <a:ext uri="{FF2B5EF4-FFF2-40B4-BE49-F238E27FC236}">
                <a16:creationId xmlns:a16="http://schemas.microsoft.com/office/drawing/2014/main" id="{7415751F-C769-60D7-487F-A065707EDE6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28100" y="1038225"/>
            <a:ext cx="817817" cy="65236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B6FACB3C-9069-4791-BC5C-0DB7CD19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693400" cy="75628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1F2038E-D777-4B76-81DD-DD13EE91B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7" y="0"/>
            <a:ext cx="10693133" cy="75628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a:spLocks noGrp="1"/>
          </p:cNvSpPr>
          <p:nvPr>
            <p:ph type="title"/>
          </p:nvPr>
        </p:nvSpPr>
        <p:spPr>
          <a:xfrm>
            <a:off x="705764" y="885480"/>
            <a:ext cx="4180469" cy="1603496"/>
          </a:xfrm>
          <a:prstGeom prst="rect">
            <a:avLst/>
          </a:prstGeom>
        </p:spPr>
        <p:txBody>
          <a:bodyPr vert="horz" lIns="91440" tIns="45720" rIns="91440" bIns="45720" rtlCol="0" anchor="ctr">
            <a:normAutofit/>
          </a:bodyPr>
          <a:lstStyle/>
          <a:p>
            <a:pPr marL="12700" algn="l" rtl="0">
              <a:lnSpc>
                <a:spcPct val="90000"/>
              </a:lnSpc>
              <a:spcBef>
                <a:spcPct val="0"/>
              </a:spcBef>
            </a:pPr>
            <a:r>
              <a:rPr lang="en-US" sz="3200" kern="1200" spc="-5">
                <a:solidFill>
                  <a:schemeClr val="tx2"/>
                </a:solidFill>
                <a:latin typeface="+mj-lt"/>
                <a:ea typeface="+mj-ea"/>
                <a:cs typeface="+mj-cs"/>
              </a:rPr>
              <a:t>Literacy</a:t>
            </a:r>
          </a:p>
          <a:p>
            <a:pPr marL="12700" algn="l" rtl="0">
              <a:lnSpc>
                <a:spcPct val="90000"/>
              </a:lnSpc>
              <a:spcBef>
                <a:spcPct val="0"/>
              </a:spcBef>
            </a:pPr>
            <a:r>
              <a:rPr lang="en-US" sz="3200" kern="1200" spc="-5">
                <a:solidFill>
                  <a:schemeClr val="tx2"/>
                </a:solidFill>
                <a:latin typeface="+mj-lt"/>
                <a:ea typeface="+mj-ea"/>
                <a:cs typeface="+mj-cs"/>
              </a:rPr>
              <a:t>Early Years Expectations: </a:t>
            </a:r>
            <a:r>
              <a:rPr lang="en-US" sz="3200" i="1" kern="1200" spc="-245">
                <a:solidFill>
                  <a:schemeClr val="tx2"/>
                </a:solidFill>
                <a:latin typeface="+mj-lt"/>
                <a:ea typeface="+mj-ea"/>
                <a:cs typeface="+mj-cs"/>
              </a:rPr>
              <a:t>Reception</a:t>
            </a:r>
            <a:endParaRPr lang="en-US" sz="3200" kern="1200">
              <a:solidFill>
                <a:schemeClr val="tx2"/>
              </a:solidFill>
              <a:latin typeface="+mj-lt"/>
              <a:ea typeface="+mj-ea"/>
              <a:cs typeface="+mj-cs"/>
            </a:endParaRPr>
          </a:p>
        </p:txBody>
      </p:sp>
      <p:sp>
        <p:nvSpPr>
          <p:cNvPr id="2" name="object 2"/>
          <p:cNvSpPr txBox="1"/>
          <p:nvPr/>
        </p:nvSpPr>
        <p:spPr>
          <a:xfrm>
            <a:off x="705764" y="2670578"/>
            <a:ext cx="4180134" cy="3698139"/>
          </a:xfrm>
          <a:prstGeom prst="rect">
            <a:avLst/>
          </a:prstGeom>
        </p:spPr>
        <p:txBody>
          <a:bodyPr vert="horz" lIns="91440" tIns="45720" rIns="91440" bIns="45720" rtlCol="0" anchor="t">
            <a:normAutofit lnSpcReduction="10000"/>
          </a:bodyPr>
          <a:lstStyle/>
          <a:p>
            <a:pPr>
              <a:lnSpc>
                <a:spcPct val="90000"/>
              </a:lnSpc>
              <a:spcBef>
                <a:spcPts val="100"/>
              </a:spcBef>
            </a:pPr>
            <a:r>
              <a:rPr lang="en-US" b="1" dirty="0">
                <a:solidFill>
                  <a:schemeClr val="tx2"/>
                </a:solidFill>
                <a:latin typeface="Comic Sans MS" panose="030F0702030302020204" pitchFamily="66" charset="0"/>
              </a:rPr>
              <a:t>Educational</a:t>
            </a:r>
            <a:r>
              <a:rPr lang="en-US" b="1" spc="-5" dirty="0">
                <a:solidFill>
                  <a:schemeClr val="tx2"/>
                </a:solidFill>
                <a:latin typeface="Comic Sans MS" panose="030F0702030302020204" pitchFamily="66" charset="0"/>
              </a:rPr>
              <a:t> </a:t>
            </a:r>
            <a:r>
              <a:rPr lang="en-US" b="1" spc="-5" dirty="0" err="1">
                <a:solidFill>
                  <a:schemeClr val="tx2"/>
                </a:solidFill>
                <a:latin typeface="Comic Sans MS" panose="030F0702030302020204" pitchFamily="66" charset="0"/>
              </a:rPr>
              <a:t>Programme</a:t>
            </a:r>
            <a:r>
              <a:rPr lang="en-US" b="1" spc="-5" dirty="0">
                <a:solidFill>
                  <a:schemeClr val="tx2"/>
                </a:solidFill>
                <a:latin typeface="Comic Sans MS" panose="030F0702030302020204" pitchFamily="66" charset="0"/>
              </a:rPr>
              <a:t>:</a:t>
            </a:r>
            <a:endParaRPr lang="en-US" dirty="0">
              <a:solidFill>
                <a:schemeClr val="tx2"/>
              </a:solidFill>
              <a:latin typeface="Comic Sans MS" panose="030F0702030302020204" pitchFamily="66" charset="0"/>
            </a:endParaRPr>
          </a:p>
          <a:p>
            <a:pPr marR="5080" algn="just">
              <a:lnSpc>
                <a:spcPct val="90000"/>
              </a:lnSpc>
              <a:spcBef>
                <a:spcPts val="5"/>
              </a:spcBef>
            </a:pPr>
            <a:r>
              <a:rPr lang="en-US" sz="1500" spc="10" dirty="0">
                <a:solidFill>
                  <a:schemeClr val="tx2"/>
                </a:solidFill>
                <a:latin typeface="Comic Sans MS" panose="030F0702030302020204" pitchFamily="66" charset="0"/>
              </a:rPr>
              <a:t>It </a:t>
            </a:r>
            <a:r>
              <a:rPr lang="en-US" sz="1500" dirty="0">
                <a:solidFill>
                  <a:schemeClr val="tx2"/>
                </a:solidFill>
                <a:latin typeface="Comic Sans MS" panose="030F0702030302020204" pitchFamily="66" charset="0"/>
              </a:rPr>
              <a:t>is </a:t>
            </a:r>
            <a:r>
              <a:rPr lang="en-US" sz="1500" spc="-5" dirty="0">
                <a:solidFill>
                  <a:schemeClr val="tx2"/>
                </a:solidFill>
                <a:latin typeface="Comic Sans MS" panose="030F0702030302020204" pitchFamily="66" charset="0"/>
              </a:rPr>
              <a:t>crucial for children </a:t>
            </a:r>
            <a:r>
              <a:rPr lang="en-US" sz="1500" spc="-15" dirty="0">
                <a:solidFill>
                  <a:schemeClr val="tx2"/>
                </a:solidFill>
                <a:latin typeface="Comic Sans MS" panose="030F0702030302020204" pitchFamily="66" charset="0"/>
              </a:rPr>
              <a:t>to </a:t>
            </a:r>
            <a:r>
              <a:rPr lang="en-US" sz="1500" dirty="0">
                <a:solidFill>
                  <a:schemeClr val="tx2"/>
                </a:solidFill>
                <a:latin typeface="Comic Sans MS" panose="030F0702030302020204" pitchFamily="66" charset="0"/>
              </a:rPr>
              <a:t>develop a </a:t>
            </a:r>
            <a:r>
              <a:rPr lang="en-US" sz="1500" spc="-5" dirty="0">
                <a:solidFill>
                  <a:schemeClr val="tx2"/>
                </a:solidFill>
                <a:latin typeface="Comic Sans MS" panose="030F0702030302020204" pitchFamily="66" charset="0"/>
              </a:rPr>
              <a:t>life-long </a:t>
            </a:r>
            <a:r>
              <a:rPr lang="en-US" sz="1500" dirty="0">
                <a:solidFill>
                  <a:schemeClr val="tx2"/>
                </a:solidFill>
                <a:latin typeface="Comic Sans MS" panose="030F0702030302020204" pitchFamily="66" charset="0"/>
              </a:rPr>
              <a:t>love </a:t>
            </a:r>
            <a:r>
              <a:rPr lang="en-US" sz="1500" spc="-10" dirty="0">
                <a:solidFill>
                  <a:schemeClr val="tx2"/>
                </a:solidFill>
                <a:latin typeface="Comic Sans MS" panose="030F0702030302020204" pitchFamily="66" charset="0"/>
              </a:rPr>
              <a:t>of </a:t>
            </a:r>
            <a:r>
              <a:rPr lang="en-US" sz="1500" spc="-5" dirty="0">
                <a:solidFill>
                  <a:schemeClr val="tx2"/>
                </a:solidFill>
                <a:latin typeface="Comic Sans MS" panose="030F0702030302020204" pitchFamily="66" charset="0"/>
              </a:rPr>
              <a:t>reading. </a:t>
            </a:r>
            <a:r>
              <a:rPr lang="en-US" sz="1500" dirty="0">
                <a:solidFill>
                  <a:schemeClr val="tx2"/>
                </a:solidFill>
                <a:latin typeface="Comic Sans MS" panose="030F0702030302020204" pitchFamily="66" charset="0"/>
              </a:rPr>
              <a:t>Reading  </a:t>
            </a:r>
            <a:r>
              <a:rPr lang="en-US" sz="1500" spc="-5" dirty="0">
                <a:solidFill>
                  <a:schemeClr val="tx2"/>
                </a:solidFill>
                <a:latin typeface="Comic Sans MS" panose="030F0702030302020204" pitchFamily="66" charset="0"/>
              </a:rPr>
              <a:t>consists </a:t>
            </a:r>
            <a:r>
              <a:rPr lang="en-US" sz="1500" spc="-10" dirty="0">
                <a:solidFill>
                  <a:schemeClr val="tx2"/>
                </a:solidFill>
                <a:latin typeface="Comic Sans MS" panose="030F0702030302020204" pitchFamily="66" charset="0"/>
              </a:rPr>
              <a:t>of two </a:t>
            </a:r>
            <a:r>
              <a:rPr lang="en-US" sz="1500" spc="-5" dirty="0">
                <a:solidFill>
                  <a:schemeClr val="tx2"/>
                </a:solidFill>
                <a:latin typeface="Comic Sans MS" panose="030F0702030302020204" pitchFamily="66" charset="0"/>
              </a:rPr>
              <a:t>dimensions: </a:t>
            </a:r>
            <a:r>
              <a:rPr lang="en-US" sz="1500" dirty="0">
                <a:solidFill>
                  <a:schemeClr val="tx2"/>
                </a:solidFill>
                <a:latin typeface="Comic Sans MS" panose="030F0702030302020204" pitchFamily="66" charset="0"/>
              </a:rPr>
              <a:t>language </a:t>
            </a:r>
            <a:r>
              <a:rPr lang="en-US" sz="1500" spc="-5" dirty="0">
                <a:solidFill>
                  <a:schemeClr val="tx2"/>
                </a:solidFill>
                <a:latin typeface="Comic Sans MS" panose="030F0702030302020204" pitchFamily="66" charset="0"/>
              </a:rPr>
              <a:t>comprehension and word reading.  Language comprehension (necessary for </a:t>
            </a:r>
            <a:r>
              <a:rPr lang="en-US" sz="1500" spc="-10" dirty="0">
                <a:solidFill>
                  <a:schemeClr val="tx2"/>
                </a:solidFill>
                <a:latin typeface="Comic Sans MS" panose="030F0702030302020204" pitchFamily="66" charset="0"/>
              </a:rPr>
              <a:t>both </a:t>
            </a:r>
            <a:r>
              <a:rPr lang="en-US" sz="1500" spc="-5" dirty="0">
                <a:solidFill>
                  <a:schemeClr val="tx2"/>
                </a:solidFill>
                <a:latin typeface="Comic Sans MS" panose="030F0702030302020204" pitchFamily="66" charset="0"/>
              </a:rPr>
              <a:t>reading and writing) starts  from birth. </a:t>
            </a:r>
            <a:r>
              <a:rPr lang="en-US" sz="1500" spc="15" dirty="0">
                <a:solidFill>
                  <a:schemeClr val="tx2"/>
                </a:solidFill>
                <a:latin typeface="Comic Sans MS" panose="030F0702030302020204" pitchFamily="66" charset="0"/>
              </a:rPr>
              <a:t>It </a:t>
            </a:r>
            <a:r>
              <a:rPr lang="en-US" sz="1500" spc="5" dirty="0">
                <a:solidFill>
                  <a:schemeClr val="tx2"/>
                </a:solidFill>
                <a:latin typeface="Comic Sans MS" panose="030F0702030302020204" pitchFamily="66" charset="0"/>
              </a:rPr>
              <a:t>only </a:t>
            </a:r>
            <a:r>
              <a:rPr lang="en-US" sz="1500" spc="-5" dirty="0">
                <a:solidFill>
                  <a:schemeClr val="tx2"/>
                </a:solidFill>
                <a:latin typeface="Comic Sans MS" panose="030F0702030302020204" pitchFamily="66" charset="0"/>
              </a:rPr>
              <a:t>develops </a:t>
            </a:r>
            <a:r>
              <a:rPr lang="en-US" sz="1500" dirty="0">
                <a:solidFill>
                  <a:schemeClr val="tx2"/>
                </a:solidFill>
                <a:latin typeface="Comic Sans MS" panose="030F0702030302020204" pitchFamily="66" charset="0"/>
              </a:rPr>
              <a:t>when </a:t>
            </a:r>
            <a:r>
              <a:rPr lang="en-US" sz="1500" spc="-5" dirty="0">
                <a:solidFill>
                  <a:schemeClr val="tx2"/>
                </a:solidFill>
                <a:latin typeface="Comic Sans MS" panose="030F0702030302020204" pitchFamily="66" charset="0"/>
              </a:rPr>
              <a:t>adults talk </a:t>
            </a:r>
            <a:r>
              <a:rPr lang="en-US" sz="1500" dirty="0">
                <a:solidFill>
                  <a:schemeClr val="tx2"/>
                </a:solidFill>
                <a:latin typeface="Comic Sans MS" panose="030F0702030302020204" pitchFamily="66" charset="0"/>
              </a:rPr>
              <a:t>with children </a:t>
            </a:r>
            <a:r>
              <a:rPr lang="en-US" sz="1500" spc="-5" dirty="0">
                <a:solidFill>
                  <a:schemeClr val="tx2"/>
                </a:solidFill>
                <a:latin typeface="Comic Sans MS" panose="030F0702030302020204" pitchFamily="66" charset="0"/>
              </a:rPr>
              <a:t>about </a:t>
            </a:r>
            <a:r>
              <a:rPr lang="en-US" sz="1500" spc="-10" dirty="0">
                <a:solidFill>
                  <a:schemeClr val="tx2"/>
                </a:solidFill>
                <a:latin typeface="Comic Sans MS" panose="030F0702030302020204" pitchFamily="66" charset="0"/>
              </a:rPr>
              <a:t>the </a:t>
            </a:r>
            <a:r>
              <a:rPr lang="en-US" sz="1500" spc="-5" dirty="0">
                <a:solidFill>
                  <a:schemeClr val="tx2"/>
                </a:solidFill>
                <a:latin typeface="Comic Sans MS" panose="030F0702030302020204" pitchFamily="66" charset="0"/>
              </a:rPr>
              <a:t>world  around </a:t>
            </a:r>
            <a:r>
              <a:rPr lang="en-US" sz="1500" spc="-10" dirty="0">
                <a:solidFill>
                  <a:schemeClr val="tx2"/>
                </a:solidFill>
                <a:latin typeface="Comic Sans MS" panose="030F0702030302020204" pitchFamily="66" charset="0"/>
              </a:rPr>
              <a:t>them </a:t>
            </a:r>
            <a:r>
              <a:rPr lang="en-US" sz="1500" spc="-5" dirty="0">
                <a:solidFill>
                  <a:schemeClr val="tx2"/>
                </a:solidFill>
                <a:latin typeface="Comic Sans MS" panose="030F0702030302020204" pitchFamily="66" charset="0"/>
              </a:rPr>
              <a:t>and the books (stories and non-fiction) they </a:t>
            </a:r>
            <a:r>
              <a:rPr lang="en-US" sz="1500" dirty="0">
                <a:solidFill>
                  <a:schemeClr val="tx2"/>
                </a:solidFill>
                <a:latin typeface="Comic Sans MS" panose="030F0702030302020204" pitchFamily="66" charset="0"/>
              </a:rPr>
              <a:t>read </a:t>
            </a:r>
            <a:r>
              <a:rPr lang="en-US" sz="1500" spc="-10" dirty="0">
                <a:solidFill>
                  <a:schemeClr val="tx2"/>
                </a:solidFill>
                <a:latin typeface="Comic Sans MS" panose="030F0702030302020204" pitchFamily="66" charset="0"/>
              </a:rPr>
              <a:t>with  </a:t>
            </a:r>
            <a:r>
              <a:rPr lang="en-US" sz="1500" spc="-5" dirty="0">
                <a:solidFill>
                  <a:schemeClr val="tx2"/>
                </a:solidFill>
                <a:latin typeface="Comic Sans MS" panose="030F0702030302020204" pitchFamily="66" charset="0"/>
              </a:rPr>
              <a:t>them, and enjoy </a:t>
            </a:r>
            <a:r>
              <a:rPr lang="en-US" sz="1500" dirty="0">
                <a:solidFill>
                  <a:schemeClr val="tx2"/>
                </a:solidFill>
                <a:latin typeface="Comic Sans MS" panose="030F0702030302020204" pitchFamily="66" charset="0"/>
              </a:rPr>
              <a:t>rhymes, </a:t>
            </a:r>
            <a:r>
              <a:rPr lang="en-US" sz="1500" spc="-5" dirty="0">
                <a:solidFill>
                  <a:schemeClr val="tx2"/>
                </a:solidFill>
                <a:latin typeface="Comic Sans MS" panose="030F0702030302020204" pitchFamily="66" charset="0"/>
              </a:rPr>
              <a:t>poems and songs together. </a:t>
            </a:r>
            <a:r>
              <a:rPr lang="en-US" sz="1500" dirty="0">
                <a:solidFill>
                  <a:schemeClr val="tx2"/>
                </a:solidFill>
                <a:latin typeface="Comic Sans MS" panose="030F0702030302020204" pitchFamily="66" charset="0"/>
              </a:rPr>
              <a:t>Skilled </a:t>
            </a:r>
            <a:r>
              <a:rPr lang="en-US" sz="1500" spc="-5" dirty="0">
                <a:solidFill>
                  <a:schemeClr val="tx2"/>
                </a:solidFill>
                <a:latin typeface="Comic Sans MS" panose="030F0702030302020204" pitchFamily="66" charset="0"/>
              </a:rPr>
              <a:t>word  reading, taught </a:t>
            </a:r>
            <a:r>
              <a:rPr lang="en-US" sz="1500" dirty="0">
                <a:solidFill>
                  <a:schemeClr val="tx2"/>
                </a:solidFill>
                <a:latin typeface="Comic Sans MS" panose="030F0702030302020204" pitchFamily="66" charset="0"/>
              </a:rPr>
              <a:t>later, involves </a:t>
            </a:r>
            <a:r>
              <a:rPr lang="en-US" sz="1500" spc="-10" dirty="0">
                <a:solidFill>
                  <a:schemeClr val="tx2"/>
                </a:solidFill>
                <a:latin typeface="Comic Sans MS" panose="030F0702030302020204" pitchFamily="66" charset="0"/>
              </a:rPr>
              <a:t>both the </a:t>
            </a:r>
            <a:r>
              <a:rPr lang="en-US" sz="1500" dirty="0">
                <a:solidFill>
                  <a:schemeClr val="tx2"/>
                </a:solidFill>
                <a:latin typeface="Comic Sans MS" panose="030F0702030302020204" pitchFamily="66" charset="0"/>
              </a:rPr>
              <a:t>speedy </a:t>
            </a:r>
            <a:r>
              <a:rPr lang="en-US" sz="1500" spc="-5" dirty="0">
                <a:solidFill>
                  <a:schemeClr val="tx2"/>
                </a:solidFill>
                <a:latin typeface="Comic Sans MS" panose="030F0702030302020204" pitchFamily="66" charset="0"/>
              </a:rPr>
              <a:t>working </a:t>
            </a:r>
            <a:r>
              <a:rPr lang="en-US" sz="1500" dirty="0">
                <a:solidFill>
                  <a:schemeClr val="tx2"/>
                </a:solidFill>
                <a:latin typeface="Comic Sans MS" panose="030F0702030302020204" pitchFamily="66" charset="0"/>
              </a:rPr>
              <a:t>out </a:t>
            </a:r>
            <a:r>
              <a:rPr lang="en-US" sz="1500" spc="-5" dirty="0">
                <a:solidFill>
                  <a:schemeClr val="tx2"/>
                </a:solidFill>
                <a:latin typeface="Comic Sans MS" panose="030F0702030302020204" pitchFamily="66" charset="0"/>
              </a:rPr>
              <a:t>of </a:t>
            </a:r>
            <a:r>
              <a:rPr lang="en-US" sz="1500" spc="-10" dirty="0">
                <a:solidFill>
                  <a:schemeClr val="tx2"/>
                </a:solidFill>
                <a:latin typeface="Comic Sans MS" panose="030F0702030302020204" pitchFamily="66" charset="0"/>
              </a:rPr>
              <a:t>the  </a:t>
            </a:r>
            <a:r>
              <a:rPr lang="en-US" sz="1500" spc="-5" dirty="0">
                <a:solidFill>
                  <a:schemeClr val="tx2"/>
                </a:solidFill>
                <a:latin typeface="Comic Sans MS" panose="030F0702030302020204" pitchFamily="66" charset="0"/>
              </a:rPr>
              <a:t>pronunciation </a:t>
            </a:r>
            <a:r>
              <a:rPr lang="en-US" sz="1500" dirty="0">
                <a:solidFill>
                  <a:schemeClr val="tx2"/>
                </a:solidFill>
                <a:latin typeface="Comic Sans MS" panose="030F0702030302020204" pitchFamily="66" charset="0"/>
              </a:rPr>
              <a:t>of </a:t>
            </a:r>
            <a:r>
              <a:rPr lang="en-US" sz="1500" spc="-5" dirty="0">
                <a:solidFill>
                  <a:schemeClr val="tx2"/>
                </a:solidFill>
                <a:latin typeface="Comic Sans MS" panose="030F0702030302020204" pitchFamily="66" charset="0"/>
              </a:rPr>
              <a:t>unfamiliar printed </a:t>
            </a:r>
            <a:r>
              <a:rPr lang="en-US" sz="1500" dirty="0">
                <a:solidFill>
                  <a:schemeClr val="tx2"/>
                </a:solidFill>
                <a:latin typeface="Comic Sans MS" panose="030F0702030302020204" pitchFamily="66" charset="0"/>
              </a:rPr>
              <a:t>words </a:t>
            </a:r>
            <a:r>
              <a:rPr lang="en-US" sz="1500" spc="-5" dirty="0">
                <a:solidFill>
                  <a:schemeClr val="tx2"/>
                </a:solidFill>
                <a:latin typeface="Comic Sans MS" panose="030F0702030302020204" pitchFamily="66" charset="0"/>
              </a:rPr>
              <a:t>(decoding) and </a:t>
            </a:r>
            <a:r>
              <a:rPr lang="en-US" sz="1500" spc="-10" dirty="0">
                <a:solidFill>
                  <a:schemeClr val="tx2"/>
                </a:solidFill>
                <a:latin typeface="Comic Sans MS" panose="030F0702030302020204" pitchFamily="66" charset="0"/>
              </a:rPr>
              <a:t>the </a:t>
            </a:r>
            <a:r>
              <a:rPr lang="en-US" sz="1500" spc="-5" dirty="0">
                <a:solidFill>
                  <a:schemeClr val="tx2"/>
                </a:solidFill>
                <a:latin typeface="Comic Sans MS" panose="030F0702030302020204" pitchFamily="66" charset="0"/>
              </a:rPr>
              <a:t>speedy  recognition </a:t>
            </a:r>
            <a:r>
              <a:rPr lang="en-US" sz="1500" dirty="0">
                <a:solidFill>
                  <a:schemeClr val="tx2"/>
                </a:solidFill>
                <a:latin typeface="Comic Sans MS" panose="030F0702030302020204" pitchFamily="66" charset="0"/>
              </a:rPr>
              <a:t>of </a:t>
            </a:r>
            <a:r>
              <a:rPr lang="en-US" sz="1500" spc="-5" dirty="0">
                <a:solidFill>
                  <a:schemeClr val="tx2"/>
                </a:solidFill>
                <a:latin typeface="Comic Sans MS" panose="030F0702030302020204" pitchFamily="66" charset="0"/>
              </a:rPr>
              <a:t>familiar printed words. Writing involves transcription  (spelling and handwriting) and composition (articulating </a:t>
            </a:r>
            <a:r>
              <a:rPr lang="en-US" sz="1500" dirty="0">
                <a:solidFill>
                  <a:schemeClr val="tx2"/>
                </a:solidFill>
                <a:latin typeface="Comic Sans MS" panose="030F0702030302020204" pitchFamily="66" charset="0"/>
              </a:rPr>
              <a:t>ideas </a:t>
            </a:r>
            <a:r>
              <a:rPr lang="en-US" sz="1500" spc="-5" dirty="0">
                <a:solidFill>
                  <a:schemeClr val="tx2"/>
                </a:solidFill>
                <a:latin typeface="Comic Sans MS" panose="030F0702030302020204" pitchFamily="66" charset="0"/>
              </a:rPr>
              <a:t>and  structuring them </a:t>
            </a:r>
            <a:r>
              <a:rPr lang="en-US" sz="1500" dirty="0">
                <a:solidFill>
                  <a:schemeClr val="tx2"/>
                </a:solidFill>
                <a:latin typeface="Comic Sans MS" panose="030F0702030302020204" pitchFamily="66" charset="0"/>
              </a:rPr>
              <a:t>in </a:t>
            </a:r>
            <a:r>
              <a:rPr lang="en-US" sz="1500" spc="-5" dirty="0">
                <a:solidFill>
                  <a:schemeClr val="tx2"/>
                </a:solidFill>
                <a:latin typeface="Comic Sans MS" panose="030F0702030302020204" pitchFamily="66" charset="0"/>
              </a:rPr>
              <a:t>speech, before</a:t>
            </a:r>
            <a:r>
              <a:rPr lang="en-US" sz="1500" spc="20" dirty="0">
                <a:solidFill>
                  <a:schemeClr val="tx2"/>
                </a:solidFill>
                <a:latin typeface="Comic Sans MS" panose="030F0702030302020204" pitchFamily="66" charset="0"/>
              </a:rPr>
              <a:t> </a:t>
            </a:r>
            <a:r>
              <a:rPr lang="en-US" sz="1500" spc="-5" dirty="0">
                <a:solidFill>
                  <a:schemeClr val="tx2"/>
                </a:solidFill>
                <a:latin typeface="Comic Sans MS" panose="030F0702030302020204" pitchFamily="66" charset="0"/>
              </a:rPr>
              <a:t>writing).</a:t>
            </a:r>
            <a:endParaRPr lang="en-US" sz="1500" dirty="0">
              <a:solidFill>
                <a:schemeClr val="tx2"/>
              </a:solidFill>
              <a:latin typeface="Comic Sans MS" panose="030F0702030302020204" pitchFamily="66" charset="0"/>
            </a:endParaRPr>
          </a:p>
        </p:txBody>
      </p:sp>
      <p:grpSp>
        <p:nvGrpSpPr>
          <p:cNvPr id="19" name="Group 18">
            <a:extLst>
              <a:ext uri="{FF2B5EF4-FFF2-40B4-BE49-F238E27FC236}">
                <a16:creationId xmlns:a16="http://schemas.microsoft.com/office/drawing/2014/main" id="{DD354807-230F-4402-B1B9-F733A8F1F1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03081" y="-18431"/>
            <a:ext cx="5590319" cy="7581281"/>
            <a:chOff x="5818240" y="-1"/>
            <a:chExt cx="6373761" cy="6874714"/>
          </a:xfrm>
        </p:grpSpPr>
        <p:sp>
          <p:nvSpPr>
            <p:cNvPr id="12" name="Freeform: Shape 19">
              <a:extLst>
                <a:ext uri="{FF2B5EF4-FFF2-40B4-BE49-F238E27FC236}">
                  <a16:creationId xmlns:a16="http://schemas.microsoft.com/office/drawing/2014/main" id="{BF5A6F4A-CE87-4D5C-9382-8167967CE8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18240" y="-1"/>
              <a:ext cx="6373761" cy="6874714"/>
            </a:xfrm>
            <a:custGeom>
              <a:avLst/>
              <a:gdLst>
                <a:gd name="connsiteX0" fmla="*/ 6373761 w 6373761"/>
                <a:gd name="connsiteY0" fmla="*/ 5771297 h 6874714"/>
                <a:gd name="connsiteX1" fmla="*/ 6373761 w 6373761"/>
                <a:gd name="connsiteY1" fmla="*/ 6247960 h 6874714"/>
                <a:gd name="connsiteX2" fmla="*/ 6235932 w 6373761"/>
                <a:gd name="connsiteY2" fmla="*/ 6361930 h 6874714"/>
                <a:gd name="connsiteX3" fmla="*/ 5960375 w 6373761"/>
                <a:gd name="connsiteY3" fmla="*/ 6587489 h 6874714"/>
                <a:gd name="connsiteX4" fmla="*/ 5822907 w 6373761"/>
                <a:gd name="connsiteY4" fmla="*/ 6701871 h 6874714"/>
                <a:gd name="connsiteX5" fmla="*/ 5681115 w 6373761"/>
                <a:gd name="connsiteY5" fmla="*/ 6816896 h 6874714"/>
                <a:gd name="connsiteX6" fmla="*/ 5604096 w 6373761"/>
                <a:gd name="connsiteY6" fmla="*/ 6874714 h 6874714"/>
                <a:gd name="connsiteX7" fmla="*/ 4878485 w 6373761"/>
                <a:gd name="connsiteY7" fmla="*/ 6874714 h 6874714"/>
                <a:gd name="connsiteX8" fmla="*/ 5006014 w 6373761"/>
                <a:gd name="connsiteY8" fmla="*/ 6800200 h 6874714"/>
                <a:gd name="connsiteX9" fmla="*/ 5149855 w 6373761"/>
                <a:gd name="connsiteY9" fmla="*/ 6707667 h 6874714"/>
                <a:gd name="connsiteX10" fmla="*/ 5431866 w 6373761"/>
                <a:gd name="connsiteY10" fmla="*/ 6506210 h 6874714"/>
                <a:gd name="connsiteX11" fmla="*/ 5571036 w 6373761"/>
                <a:gd name="connsiteY11" fmla="*/ 6399557 h 6874714"/>
                <a:gd name="connsiteX12" fmla="*/ 5711649 w 6373761"/>
                <a:gd name="connsiteY12" fmla="*/ 6288912 h 6874714"/>
                <a:gd name="connsiteX13" fmla="*/ 6276589 w 6373761"/>
                <a:gd name="connsiteY13" fmla="*/ 5852379 h 6874714"/>
                <a:gd name="connsiteX14" fmla="*/ 3975975 w 6373761"/>
                <a:gd name="connsiteY14" fmla="*/ 263 h 6874714"/>
                <a:gd name="connsiteX15" fmla="*/ 4350473 w 6373761"/>
                <a:gd name="connsiteY15" fmla="*/ 24963 h 6874714"/>
                <a:gd name="connsiteX16" fmla="*/ 5077909 w 6373761"/>
                <a:gd name="connsiteY16" fmla="*/ 189450 h 6874714"/>
                <a:gd name="connsiteX17" fmla="*/ 5746507 w 6373761"/>
                <a:gd name="connsiteY17" fmla="*/ 505804 h 6874714"/>
                <a:gd name="connsiteX18" fmla="*/ 6322456 w 6373761"/>
                <a:gd name="connsiteY18" fmla="*/ 956633 h 6874714"/>
                <a:gd name="connsiteX19" fmla="*/ 6373761 w 6373761"/>
                <a:gd name="connsiteY19" fmla="*/ 1011863 h 6874714"/>
                <a:gd name="connsiteX20" fmla="*/ 6373761 w 6373761"/>
                <a:gd name="connsiteY20" fmla="*/ 1185075 h 6874714"/>
                <a:gd name="connsiteX21" fmla="*/ 6359489 w 6373761"/>
                <a:gd name="connsiteY21" fmla="*/ 1169497 h 6874714"/>
                <a:gd name="connsiteX22" fmla="*/ 6233869 w 6373761"/>
                <a:gd name="connsiteY22" fmla="*/ 1047442 h 6874714"/>
                <a:gd name="connsiteX23" fmla="*/ 5961423 w 6373761"/>
                <a:gd name="connsiteY23" fmla="*/ 827953 h 6874714"/>
                <a:gd name="connsiteX24" fmla="*/ 5663555 w 6373761"/>
                <a:gd name="connsiteY24" fmla="*/ 645304 h 6874714"/>
                <a:gd name="connsiteX25" fmla="*/ 5013827 w 6373761"/>
                <a:gd name="connsiteY25" fmla="*/ 397863 h 6874714"/>
                <a:gd name="connsiteX26" fmla="*/ 4327409 w 6373761"/>
                <a:gd name="connsiteY26" fmla="*/ 302545 h 6874714"/>
                <a:gd name="connsiteX27" fmla="*/ 3639939 w 6373761"/>
                <a:gd name="connsiteY27" fmla="*/ 338868 h 6874714"/>
                <a:gd name="connsiteX28" fmla="*/ 3302495 w 6373761"/>
                <a:gd name="connsiteY28" fmla="*/ 403659 h 6874714"/>
                <a:gd name="connsiteX29" fmla="*/ 2971604 w 6373761"/>
                <a:gd name="connsiteY29" fmla="*/ 496273 h 6874714"/>
                <a:gd name="connsiteX30" fmla="*/ 2648706 w 6373761"/>
                <a:gd name="connsiteY30" fmla="*/ 614389 h 6874714"/>
                <a:gd name="connsiteX31" fmla="*/ 2335374 w 6373761"/>
                <a:gd name="connsiteY31" fmla="*/ 757109 h 6874714"/>
                <a:gd name="connsiteX32" fmla="*/ 1741342 w 6373761"/>
                <a:gd name="connsiteY32" fmla="*/ 1107725 h 6874714"/>
                <a:gd name="connsiteX33" fmla="*/ 1600861 w 6373761"/>
                <a:gd name="connsiteY33" fmla="*/ 1208710 h 6874714"/>
                <a:gd name="connsiteX34" fmla="*/ 1531799 w 6373761"/>
                <a:gd name="connsiteY34" fmla="*/ 1260879 h 6874714"/>
                <a:gd name="connsiteX35" fmla="*/ 1463655 w 6373761"/>
                <a:gd name="connsiteY35" fmla="*/ 1314333 h 6874714"/>
                <a:gd name="connsiteX36" fmla="*/ 1200777 w 6373761"/>
                <a:gd name="connsiteY36" fmla="*/ 1541166 h 6874714"/>
                <a:gd name="connsiteX37" fmla="*/ 731501 w 6373761"/>
                <a:gd name="connsiteY37" fmla="*/ 2055754 h 6874714"/>
                <a:gd name="connsiteX38" fmla="*/ 531393 w 6373761"/>
                <a:gd name="connsiteY38" fmla="*/ 2342739 h 6874714"/>
                <a:gd name="connsiteX39" fmla="*/ 361033 w 6373761"/>
                <a:gd name="connsiteY39" fmla="*/ 2649046 h 6874714"/>
                <a:gd name="connsiteX40" fmla="*/ 323292 w 6373761"/>
                <a:gd name="connsiteY40" fmla="*/ 2728263 h 6874714"/>
                <a:gd name="connsiteX41" fmla="*/ 304945 w 6373761"/>
                <a:gd name="connsiteY41" fmla="*/ 2768193 h 6874714"/>
                <a:gd name="connsiteX42" fmla="*/ 287516 w 6373761"/>
                <a:gd name="connsiteY42" fmla="*/ 2808510 h 6874714"/>
                <a:gd name="connsiteX43" fmla="*/ 254230 w 6373761"/>
                <a:gd name="connsiteY43" fmla="*/ 2889788 h 6874714"/>
                <a:gd name="connsiteX44" fmla="*/ 223042 w 6373761"/>
                <a:gd name="connsiteY44" fmla="*/ 2971968 h 6874714"/>
                <a:gd name="connsiteX45" fmla="*/ 121611 w 6373761"/>
                <a:gd name="connsiteY45" fmla="*/ 3308544 h 6874714"/>
                <a:gd name="connsiteX46" fmla="*/ 39314 w 6373761"/>
                <a:gd name="connsiteY46" fmla="*/ 4005912 h 6874714"/>
                <a:gd name="connsiteX47" fmla="*/ 73910 w 6373761"/>
                <a:gd name="connsiteY47" fmla="*/ 4354081 h 6874714"/>
                <a:gd name="connsiteX48" fmla="*/ 179534 w 6373761"/>
                <a:gd name="connsiteY48" fmla="*/ 4687050 h 6874714"/>
                <a:gd name="connsiteX49" fmla="*/ 215964 w 6373761"/>
                <a:gd name="connsiteY49" fmla="*/ 4766654 h 6874714"/>
                <a:gd name="connsiteX50" fmla="*/ 256457 w 6373761"/>
                <a:gd name="connsiteY50" fmla="*/ 4844455 h 6874714"/>
                <a:gd name="connsiteX51" fmla="*/ 346225 w 6373761"/>
                <a:gd name="connsiteY51" fmla="*/ 4995290 h 6874714"/>
                <a:gd name="connsiteX52" fmla="*/ 445296 w 6373761"/>
                <a:gd name="connsiteY52" fmla="*/ 5140971 h 6874714"/>
                <a:gd name="connsiteX53" fmla="*/ 551443 w 6373761"/>
                <a:gd name="connsiteY53" fmla="*/ 5282531 h 6874714"/>
                <a:gd name="connsiteX54" fmla="*/ 772387 w 6373761"/>
                <a:gd name="connsiteY54" fmla="*/ 5562561 h 6874714"/>
                <a:gd name="connsiteX55" fmla="*/ 882858 w 6373761"/>
                <a:gd name="connsiteY55" fmla="*/ 5704507 h 6874714"/>
                <a:gd name="connsiteX56" fmla="*/ 990316 w 6373761"/>
                <a:gd name="connsiteY56" fmla="*/ 5848258 h 6874714"/>
                <a:gd name="connsiteX57" fmla="*/ 1097774 w 6373761"/>
                <a:gd name="connsiteY57" fmla="*/ 5987114 h 6874714"/>
                <a:gd name="connsiteX58" fmla="*/ 1210080 w 6373761"/>
                <a:gd name="connsiteY58" fmla="*/ 6121203 h 6874714"/>
                <a:gd name="connsiteX59" fmla="*/ 1448192 w 6373761"/>
                <a:gd name="connsiteY59" fmla="*/ 6374054 h 6874714"/>
                <a:gd name="connsiteX60" fmla="*/ 1982991 w 6373761"/>
                <a:gd name="connsiteY60" fmla="*/ 6796158 h 6874714"/>
                <a:gd name="connsiteX61" fmla="*/ 2118475 w 6373761"/>
                <a:gd name="connsiteY61" fmla="*/ 6874714 h 6874714"/>
                <a:gd name="connsiteX62" fmla="*/ 1569874 w 6373761"/>
                <a:gd name="connsiteY62" fmla="*/ 6874714 h 6874714"/>
                <a:gd name="connsiteX63" fmla="*/ 1507802 w 6373761"/>
                <a:gd name="connsiteY63" fmla="*/ 6817815 h 6874714"/>
                <a:gd name="connsiteX64" fmla="*/ 1256865 w 6373761"/>
                <a:gd name="connsiteY64" fmla="*/ 6543437 h 6874714"/>
                <a:gd name="connsiteX65" fmla="*/ 1038410 w 6373761"/>
                <a:gd name="connsiteY65" fmla="*/ 6248722 h 6874714"/>
                <a:gd name="connsiteX66" fmla="*/ 845380 w 6373761"/>
                <a:gd name="connsiteY66" fmla="*/ 5941386 h 6874714"/>
                <a:gd name="connsiteX67" fmla="*/ 755351 w 6373761"/>
                <a:gd name="connsiteY67" fmla="*/ 5788877 h 6874714"/>
                <a:gd name="connsiteX68" fmla="*/ 661784 w 6373761"/>
                <a:gd name="connsiteY68" fmla="*/ 5638944 h 6874714"/>
                <a:gd name="connsiteX69" fmla="*/ 466525 w 6373761"/>
                <a:gd name="connsiteY69" fmla="*/ 5340366 h 6874714"/>
                <a:gd name="connsiteX70" fmla="*/ 370992 w 6373761"/>
                <a:gd name="connsiteY70" fmla="*/ 5188502 h 6874714"/>
                <a:gd name="connsiteX71" fmla="*/ 280046 w 6373761"/>
                <a:gd name="connsiteY71" fmla="*/ 5033287 h 6874714"/>
                <a:gd name="connsiteX72" fmla="*/ 126853 w 6373761"/>
                <a:gd name="connsiteY72" fmla="*/ 4707660 h 6874714"/>
                <a:gd name="connsiteX73" fmla="*/ 30272 w 6373761"/>
                <a:gd name="connsiteY73" fmla="*/ 4362068 h 6874714"/>
                <a:gd name="connsiteX74" fmla="*/ 0 w 6373761"/>
                <a:gd name="connsiteY74" fmla="*/ 4005912 h 6874714"/>
                <a:gd name="connsiteX75" fmla="*/ 270480 w 6373761"/>
                <a:gd name="connsiteY75" fmla="*/ 2610532 h 6874714"/>
                <a:gd name="connsiteX76" fmla="*/ 415942 w 6373761"/>
                <a:gd name="connsiteY76" fmla="*/ 2280526 h 6874714"/>
                <a:gd name="connsiteX77" fmla="*/ 590102 w 6373761"/>
                <a:gd name="connsiteY77" fmla="*/ 1962626 h 6874714"/>
                <a:gd name="connsiteX78" fmla="*/ 1020719 w 6373761"/>
                <a:gd name="connsiteY78" fmla="*/ 1373070 h 6874714"/>
                <a:gd name="connsiteX79" fmla="*/ 1275080 w 6373761"/>
                <a:gd name="connsiteY79" fmla="*/ 1107081 h 6874714"/>
                <a:gd name="connsiteX80" fmla="*/ 1342437 w 6373761"/>
                <a:gd name="connsiteY80" fmla="*/ 1043965 h 6874714"/>
                <a:gd name="connsiteX81" fmla="*/ 1411106 w 6373761"/>
                <a:gd name="connsiteY81" fmla="*/ 982138 h 6874714"/>
                <a:gd name="connsiteX82" fmla="*/ 1553029 w 6373761"/>
                <a:gd name="connsiteY82" fmla="*/ 863376 h 6874714"/>
                <a:gd name="connsiteX83" fmla="*/ 2173401 w 6373761"/>
                <a:gd name="connsiteY83" fmla="*/ 454409 h 6874714"/>
                <a:gd name="connsiteX84" fmla="*/ 3599708 w 6373761"/>
                <a:gd name="connsiteY84" fmla="*/ 16332 h 6874714"/>
                <a:gd name="connsiteX85" fmla="*/ 3975975 w 6373761"/>
                <a:gd name="connsiteY85" fmla="*/ 263 h 687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373761" h="6874714">
                  <a:moveTo>
                    <a:pt x="6373761" y="5771297"/>
                  </a:moveTo>
                  <a:lnTo>
                    <a:pt x="6373761" y="6247960"/>
                  </a:lnTo>
                  <a:lnTo>
                    <a:pt x="6235932" y="6361930"/>
                  </a:lnTo>
                  <a:cubicBezTo>
                    <a:pt x="6143250" y="6437460"/>
                    <a:pt x="6051059" y="6512200"/>
                    <a:pt x="5960375" y="6587489"/>
                  </a:cubicBezTo>
                  <a:lnTo>
                    <a:pt x="5822907" y="6701871"/>
                  </a:lnTo>
                  <a:cubicBezTo>
                    <a:pt x="5776123" y="6740385"/>
                    <a:pt x="5729079" y="6778899"/>
                    <a:pt x="5681115" y="6816896"/>
                  </a:cubicBezTo>
                  <a:lnTo>
                    <a:pt x="5604096" y="6874714"/>
                  </a:lnTo>
                  <a:lnTo>
                    <a:pt x="4878485" y="6874714"/>
                  </a:lnTo>
                  <a:lnTo>
                    <a:pt x="5006014" y="6800200"/>
                  </a:lnTo>
                  <a:cubicBezTo>
                    <a:pt x="5054354" y="6770429"/>
                    <a:pt x="5102285" y="6739483"/>
                    <a:pt x="5149855" y="6707667"/>
                  </a:cubicBezTo>
                  <a:cubicBezTo>
                    <a:pt x="5244993" y="6643906"/>
                    <a:pt x="5338561" y="6576025"/>
                    <a:pt x="5431866" y="6506210"/>
                  </a:cubicBezTo>
                  <a:cubicBezTo>
                    <a:pt x="5478386" y="6471304"/>
                    <a:pt x="5524777" y="6435495"/>
                    <a:pt x="5571036" y="6399557"/>
                  </a:cubicBezTo>
                  <a:lnTo>
                    <a:pt x="5711649" y="6288912"/>
                  </a:lnTo>
                  <a:cubicBezTo>
                    <a:pt x="5902059" y="6140395"/>
                    <a:pt x="6093257" y="5998320"/>
                    <a:pt x="6276589" y="5852379"/>
                  </a:cubicBezTo>
                  <a:close/>
                  <a:moveTo>
                    <a:pt x="3975975" y="263"/>
                  </a:moveTo>
                  <a:cubicBezTo>
                    <a:pt x="4101550" y="1809"/>
                    <a:pt x="4226830" y="10149"/>
                    <a:pt x="4350473" y="24963"/>
                  </a:cubicBezTo>
                  <a:cubicBezTo>
                    <a:pt x="4598149" y="54846"/>
                    <a:pt x="4842943" y="108687"/>
                    <a:pt x="5077909" y="189450"/>
                  </a:cubicBezTo>
                  <a:cubicBezTo>
                    <a:pt x="5312876" y="269955"/>
                    <a:pt x="5537357" y="376867"/>
                    <a:pt x="5746507" y="505804"/>
                  </a:cubicBezTo>
                  <a:cubicBezTo>
                    <a:pt x="5955527" y="634999"/>
                    <a:pt x="6148688" y="786864"/>
                    <a:pt x="6322456" y="956633"/>
                  </a:cubicBezTo>
                  <a:lnTo>
                    <a:pt x="6373761" y="1011863"/>
                  </a:lnTo>
                  <a:lnTo>
                    <a:pt x="6373761" y="1185075"/>
                  </a:lnTo>
                  <a:lnTo>
                    <a:pt x="6359489" y="1169497"/>
                  </a:lnTo>
                  <a:cubicBezTo>
                    <a:pt x="6318811" y="1127602"/>
                    <a:pt x="6276917" y="1086890"/>
                    <a:pt x="6233869" y="1047442"/>
                  </a:cubicBezTo>
                  <a:cubicBezTo>
                    <a:pt x="6147509" y="968870"/>
                    <a:pt x="6056431" y="895448"/>
                    <a:pt x="5961423" y="827953"/>
                  </a:cubicBezTo>
                  <a:cubicBezTo>
                    <a:pt x="5865891" y="761102"/>
                    <a:pt x="5766688" y="699403"/>
                    <a:pt x="5663555" y="645304"/>
                  </a:cubicBezTo>
                  <a:cubicBezTo>
                    <a:pt x="5457943" y="535816"/>
                    <a:pt x="5238703" y="453894"/>
                    <a:pt x="5013827" y="397863"/>
                  </a:cubicBezTo>
                  <a:cubicBezTo>
                    <a:pt x="4788953" y="341703"/>
                    <a:pt x="4558442" y="310917"/>
                    <a:pt x="4327409" y="302545"/>
                  </a:cubicBezTo>
                  <a:cubicBezTo>
                    <a:pt x="4096111" y="293012"/>
                    <a:pt x="3867174" y="305893"/>
                    <a:pt x="3639939" y="338868"/>
                  </a:cubicBezTo>
                  <a:cubicBezTo>
                    <a:pt x="3526585" y="355999"/>
                    <a:pt x="3413885" y="377254"/>
                    <a:pt x="3302495" y="403659"/>
                  </a:cubicBezTo>
                  <a:cubicBezTo>
                    <a:pt x="3191107" y="430451"/>
                    <a:pt x="3080634" y="460978"/>
                    <a:pt x="2971604" y="496273"/>
                  </a:cubicBezTo>
                  <a:cubicBezTo>
                    <a:pt x="2862573" y="531437"/>
                    <a:pt x="2754854" y="570852"/>
                    <a:pt x="2648706" y="614389"/>
                  </a:cubicBezTo>
                  <a:cubicBezTo>
                    <a:pt x="2542690" y="658056"/>
                    <a:pt x="2438114" y="705714"/>
                    <a:pt x="2335374" y="757109"/>
                  </a:cubicBezTo>
                  <a:cubicBezTo>
                    <a:pt x="2129894" y="859769"/>
                    <a:pt x="1931228" y="976855"/>
                    <a:pt x="1741342" y="1107725"/>
                  </a:cubicBezTo>
                  <a:cubicBezTo>
                    <a:pt x="1694035" y="1140571"/>
                    <a:pt x="1646858" y="1173933"/>
                    <a:pt x="1600861" y="1208710"/>
                  </a:cubicBezTo>
                  <a:cubicBezTo>
                    <a:pt x="1577535" y="1225713"/>
                    <a:pt x="1554732" y="1243361"/>
                    <a:pt x="1531799" y="1260879"/>
                  </a:cubicBezTo>
                  <a:cubicBezTo>
                    <a:pt x="1508735" y="1278267"/>
                    <a:pt x="1486064" y="1296171"/>
                    <a:pt x="1463655" y="1314333"/>
                  </a:cubicBezTo>
                  <a:cubicBezTo>
                    <a:pt x="1373627" y="1386853"/>
                    <a:pt x="1285564" y="1462077"/>
                    <a:pt x="1200777" y="1541166"/>
                  </a:cubicBezTo>
                  <a:cubicBezTo>
                    <a:pt x="1030810" y="1698827"/>
                    <a:pt x="873161" y="1870785"/>
                    <a:pt x="731501" y="2055754"/>
                  </a:cubicBezTo>
                  <a:cubicBezTo>
                    <a:pt x="660734" y="2148239"/>
                    <a:pt x="593771" y="2243944"/>
                    <a:pt x="531393" y="2342739"/>
                  </a:cubicBezTo>
                  <a:cubicBezTo>
                    <a:pt x="470063" y="2442050"/>
                    <a:pt x="412140" y="2543810"/>
                    <a:pt x="361033" y="2649046"/>
                  </a:cubicBezTo>
                  <a:cubicBezTo>
                    <a:pt x="347798" y="2675194"/>
                    <a:pt x="335479" y="2701728"/>
                    <a:pt x="323292" y="2728263"/>
                  </a:cubicBezTo>
                  <a:lnTo>
                    <a:pt x="304945" y="2768193"/>
                  </a:lnTo>
                  <a:lnTo>
                    <a:pt x="287516" y="2808510"/>
                  </a:lnTo>
                  <a:cubicBezTo>
                    <a:pt x="276115" y="2835432"/>
                    <a:pt x="264583" y="2862352"/>
                    <a:pt x="254230" y="2889788"/>
                  </a:cubicBezTo>
                  <a:cubicBezTo>
                    <a:pt x="243877" y="2917224"/>
                    <a:pt x="232477" y="2944274"/>
                    <a:pt x="223042" y="2971968"/>
                  </a:cubicBezTo>
                  <a:cubicBezTo>
                    <a:pt x="182679" y="3081970"/>
                    <a:pt x="148475" y="3194291"/>
                    <a:pt x="121611" y="3308544"/>
                  </a:cubicBezTo>
                  <a:cubicBezTo>
                    <a:pt x="67096" y="3536534"/>
                    <a:pt x="39183" y="3771224"/>
                    <a:pt x="39314" y="4005912"/>
                  </a:cubicBezTo>
                  <a:cubicBezTo>
                    <a:pt x="39969" y="4122871"/>
                    <a:pt x="51109" y="4239571"/>
                    <a:pt x="73910" y="4354081"/>
                  </a:cubicBezTo>
                  <a:cubicBezTo>
                    <a:pt x="97892" y="4468334"/>
                    <a:pt x="132619" y="4580140"/>
                    <a:pt x="179534" y="4687050"/>
                  </a:cubicBezTo>
                  <a:cubicBezTo>
                    <a:pt x="190673" y="4713972"/>
                    <a:pt x="203647" y="4740249"/>
                    <a:pt x="215964" y="4766654"/>
                  </a:cubicBezTo>
                  <a:cubicBezTo>
                    <a:pt x="229332" y="4792674"/>
                    <a:pt x="242043" y="4818950"/>
                    <a:pt x="256457" y="4844455"/>
                  </a:cubicBezTo>
                  <a:cubicBezTo>
                    <a:pt x="283978" y="4895978"/>
                    <a:pt x="314642" y="4945956"/>
                    <a:pt x="346225" y="4995290"/>
                  </a:cubicBezTo>
                  <a:cubicBezTo>
                    <a:pt x="377676" y="5044752"/>
                    <a:pt x="411355" y="5092926"/>
                    <a:pt x="445296" y="5140971"/>
                  </a:cubicBezTo>
                  <a:cubicBezTo>
                    <a:pt x="479760" y="5188630"/>
                    <a:pt x="515537" y="5235645"/>
                    <a:pt x="551443" y="5282531"/>
                  </a:cubicBezTo>
                  <a:cubicBezTo>
                    <a:pt x="623387" y="5376434"/>
                    <a:pt x="698608" y="5468402"/>
                    <a:pt x="772387" y="5562561"/>
                  </a:cubicBezTo>
                  <a:cubicBezTo>
                    <a:pt x="809472" y="5609448"/>
                    <a:pt x="846428" y="5656719"/>
                    <a:pt x="882858" y="5704507"/>
                  </a:cubicBezTo>
                  <a:cubicBezTo>
                    <a:pt x="919159" y="5751909"/>
                    <a:pt x="955196" y="5802273"/>
                    <a:pt x="990316" y="5848258"/>
                  </a:cubicBezTo>
                  <a:cubicBezTo>
                    <a:pt x="1025175" y="5895402"/>
                    <a:pt x="1061736" y="5941129"/>
                    <a:pt x="1097774" y="5987114"/>
                  </a:cubicBezTo>
                  <a:cubicBezTo>
                    <a:pt x="1134860" y="6032326"/>
                    <a:pt x="1171684" y="6077536"/>
                    <a:pt x="1210080" y="6121203"/>
                  </a:cubicBezTo>
                  <a:cubicBezTo>
                    <a:pt x="1286350" y="6209051"/>
                    <a:pt x="1365632" y="6293677"/>
                    <a:pt x="1448192" y="6374054"/>
                  </a:cubicBezTo>
                  <a:cubicBezTo>
                    <a:pt x="1613572" y="6534420"/>
                    <a:pt x="1792057" y="6677526"/>
                    <a:pt x="1982991" y="6796158"/>
                  </a:cubicBezTo>
                  <a:lnTo>
                    <a:pt x="2118475" y="6874714"/>
                  </a:lnTo>
                  <a:lnTo>
                    <a:pt x="1569874" y="6874714"/>
                  </a:lnTo>
                  <a:lnTo>
                    <a:pt x="1507802" y="6817815"/>
                  </a:lnTo>
                  <a:cubicBezTo>
                    <a:pt x="1418412" y="6730595"/>
                    <a:pt x="1334903" y="6638562"/>
                    <a:pt x="1256865" y="6543437"/>
                  </a:cubicBezTo>
                  <a:cubicBezTo>
                    <a:pt x="1179155" y="6447861"/>
                    <a:pt x="1106817" y="6349194"/>
                    <a:pt x="1038410" y="6248722"/>
                  </a:cubicBezTo>
                  <a:cubicBezTo>
                    <a:pt x="969873" y="6148253"/>
                    <a:pt x="905922" y="6045592"/>
                    <a:pt x="845380" y="5941386"/>
                  </a:cubicBezTo>
                  <a:cubicBezTo>
                    <a:pt x="814453" y="5888704"/>
                    <a:pt x="786147" y="5839370"/>
                    <a:pt x="755351" y="5788877"/>
                  </a:cubicBezTo>
                  <a:cubicBezTo>
                    <a:pt x="724817" y="5738771"/>
                    <a:pt x="693760" y="5688665"/>
                    <a:pt x="661784" y="5638944"/>
                  </a:cubicBezTo>
                  <a:lnTo>
                    <a:pt x="466525" y="5340366"/>
                  </a:lnTo>
                  <a:cubicBezTo>
                    <a:pt x="434156" y="5290131"/>
                    <a:pt x="402181" y="5239639"/>
                    <a:pt x="370992" y="5188502"/>
                  </a:cubicBezTo>
                  <a:cubicBezTo>
                    <a:pt x="339803" y="5137364"/>
                    <a:pt x="308876" y="5086099"/>
                    <a:pt x="280046" y="5033287"/>
                  </a:cubicBezTo>
                  <a:cubicBezTo>
                    <a:pt x="222255" y="4928179"/>
                    <a:pt x="169181" y="4819982"/>
                    <a:pt x="126853" y="4707660"/>
                  </a:cubicBezTo>
                  <a:cubicBezTo>
                    <a:pt x="83739" y="4595725"/>
                    <a:pt x="51764" y="4479670"/>
                    <a:pt x="30272" y="4362068"/>
                  </a:cubicBezTo>
                  <a:cubicBezTo>
                    <a:pt x="9698" y="4244466"/>
                    <a:pt x="0" y="4125060"/>
                    <a:pt x="0" y="4005912"/>
                  </a:cubicBezTo>
                  <a:cubicBezTo>
                    <a:pt x="1704" y="3530867"/>
                    <a:pt x="95140" y="3057110"/>
                    <a:pt x="270480" y="2610532"/>
                  </a:cubicBezTo>
                  <a:cubicBezTo>
                    <a:pt x="314511" y="2498984"/>
                    <a:pt x="362212" y="2388466"/>
                    <a:pt x="415942" y="2280526"/>
                  </a:cubicBezTo>
                  <a:cubicBezTo>
                    <a:pt x="468884" y="2172197"/>
                    <a:pt x="527199" y="2066188"/>
                    <a:pt x="590102" y="1962626"/>
                  </a:cubicBezTo>
                  <a:cubicBezTo>
                    <a:pt x="716037" y="1755631"/>
                    <a:pt x="859794" y="1557653"/>
                    <a:pt x="1020719" y="1373070"/>
                  </a:cubicBezTo>
                  <a:cubicBezTo>
                    <a:pt x="1101575" y="1281101"/>
                    <a:pt x="1185969" y="1191838"/>
                    <a:pt x="1275080" y="1107081"/>
                  </a:cubicBezTo>
                  <a:cubicBezTo>
                    <a:pt x="1297227" y="1085699"/>
                    <a:pt x="1319504" y="1064575"/>
                    <a:pt x="1342437" y="1043965"/>
                  </a:cubicBezTo>
                  <a:cubicBezTo>
                    <a:pt x="1365240" y="1023226"/>
                    <a:pt x="1387648" y="1002102"/>
                    <a:pt x="1411106" y="982138"/>
                  </a:cubicBezTo>
                  <a:cubicBezTo>
                    <a:pt x="1457497" y="941563"/>
                    <a:pt x="1505065" y="902276"/>
                    <a:pt x="1553029" y="863376"/>
                  </a:cubicBezTo>
                  <a:cubicBezTo>
                    <a:pt x="1745798" y="708806"/>
                    <a:pt x="1954030" y="571882"/>
                    <a:pt x="2173401" y="454409"/>
                  </a:cubicBezTo>
                  <a:cubicBezTo>
                    <a:pt x="2612013" y="219334"/>
                    <a:pt x="3099505" y="65666"/>
                    <a:pt x="3599708" y="16332"/>
                  </a:cubicBezTo>
                  <a:cubicBezTo>
                    <a:pt x="3724530" y="3966"/>
                    <a:pt x="3850400" y="-1283"/>
                    <a:pt x="3975975" y="26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20">
              <a:extLst>
                <a:ext uri="{FF2B5EF4-FFF2-40B4-BE49-F238E27FC236}">
                  <a16:creationId xmlns:a16="http://schemas.microsoft.com/office/drawing/2014/main" id="{61023DD2-2E6F-4419-B404-80F08460B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65276" y="313387"/>
              <a:ext cx="6326724" cy="6561326"/>
            </a:xfrm>
            <a:custGeom>
              <a:avLst/>
              <a:gdLst>
                <a:gd name="connsiteX0" fmla="*/ 6326724 w 6326724"/>
                <a:gd name="connsiteY0" fmla="*/ 5020808 h 6561326"/>
                <a:gd name="connsiteX1" fmla="*/ 6326724 w 6326724"/>
                <a:gd name="connsiteY1" fmla="*/ 5698632 h 6561326"/>
                <a:gd name="connsiteX2" fmla="*/ 6067438 w 6326724"/>
                <a:gd name="connsiteY2" fmla="*/ 5902509 h 6561326"/>
                <a:gd name="connsiteX3" fmla="*/ 5799974 w 6326724"/>
                <a:gd name="connsiteY3" fmla="*/ 6102017 h 6561326"/>
                <a:gd name="connsiteX4" fmla="*/ 5665258 w 6326724"/>
                <a:gd name="connsiteY4" fmla="*/ 6202100 h 6561326"/>
                <a:gd name="connsiteX5" fmla="*/ 5526873 w 6326724"/>
                <a:gd name="connsiteY5" fmla="*/ 6302828 h 6561326"/>
                <a:gd name="connsiteX6" fmla="*/ 5385080 w 6326724"/>
                <a:gd name="connsiteY6" fmla="*/ 6402268 h 6561326"/>
                <a:gd name="connsiteX7" fmla="*/ 5238833 w 6326724"/>
                <a:gd name="connsiteY7" fmla="*/ 6498875 h 6561326"/>
                <a:gd name="connsiteX8" fmla="*/ 5138040 w 6326724"/>
                <a:gd name="connsiteY8" fmla="*/ 6561326 h 6561326"/>
                <a:gd name="connsiteX9" fmla="*/ 3946072 w 6326724"/>
                <a:gd name="connsiteY9" fmla="*/ 6561326 h 6561326"/>
                <a:gd name="connsiteX10" fmla="*/ 3976009 w 6326724"/>
                <a:gd name="connsiteY10" fmla="*/ 6555242 h 6561326"/>
                <a:gd name="connsiteX11" fmla="*/ 4404855 w 6326724"/>
                <a:gd name="connsiteY11" fmla="*/ 6399048 h 6561326"/>
                <a:gd name="connsiteX12" fmla="*/ 4938868 w 6326724"/>
                <a:gd name="connsiteY12" fmla="*/ 6072132 h 6561326"/>
                <a:gd name="connsiteX13" fmla="*/ 5068342 w 6326724"/>
                <a:gd name="connsiteY13" fmla="*/ 5976042 h 6561326"/>
                <a:gd name="connsiteX14" fmla="*/ 5197816 w 6326724"/>
                <a:gd name="connsiteY14" fmla="*/ 5876730 h 6561326"/>
                <a:gd name="connsiteX15" fmla="*/ 5460039 w 6326724"/>
                <a:gd name="connsiteY15" fmla="*/ 5670637 h 6561326"/>
                <a:gd name="connsiteX16" fmla="*/ 5999033 w 6326724"/>
                <a:gd name="connsiteY16" fmla="*/ 5271718 h 6561326"/>
                <a:gd name="connsiteX17" fmla="*/ 6258766 w 6326724"/>
                <a:gd name="connsiteY17" fmla="*/ 5077603 h 6561326"/>
                <a:gd name="connsiteX18" fmla="*/ 4139342 w 6326724"/>
                <a:gd name="connsiteY18" fmla="*/ 440 h 6561326"/>
                <a:gd name="connsiteX19" fmla="*/ 4315744 w 6326724"/>
                <a:gd name="connsiteY19" fmla="*/ 6808 h 6561326"/>
                <a:gd name="connsiteX20" fmla="*/ 5015400 w 6326724"/>
                <a:gd name="connsiteY20" fmla="*/ 113591 h 6561326"/>
                <a:gd name="connsiteX21" fmla="*/ 5681114 w 6326724"/>
                <a:gd name="connsiteY21" fmla="*/ 361418 h 6561326"/>
                <a:gd name="connsiteX22" fmla="*/ 6270952 w 6326724"/>
                <a:gd name="connsiteY22" fmla="*/ 755441 h 6561326"/>
                <a:gd name="connsiteX23" fmla="*/ 6326724 w 6326724"/>
                <a:gd name="connsiteY23" fmla="*/ 807432 h 6561326"/>
                <a:gd name="connsiteX24" fmla="*/ 6326724 w 6326724"/>
                <a:gd name="connsiteY24" fmla="*/ 1231565 h 6561326"/>
                <a:gd name="connsiteX25" fmla="*/ 6302093 w 6326724"/>
                <a:gd name="connsiteY25" fmla="*/ 1203002 h 6561326"/>
                <a:gd name="connsiteX26" fmla="*/ 6066914 w 6326724"/>
                <a:gd name="connsiteY26" fmla="*/ 989616 h 6561326"/>
                <a:gd name="connsiteX27" fmla="*/ 5533688 w 6326724"/>
                <a:gd name="connsiteY27" fmla="*/ 647242 h 6561326"/>
                <a:gd name="connsiteX28" fmla="*/ 4933626 w 6326724"/>
                <a:gd name="connsiteY28" fmla="*/ 432262 h 6561326"/>
                <a:gd name="connsiteX29" fmla="*/ 4296873 w 6326724"/>
                <a:gd name="connsiteY29" fmla="*/ 343126 h 6561326"/>
                <a:gd name="connsiteX30" fmla="*/ 3651602 w 6326724"/>
                <a:gd name="connsiteY30" fmla="*/ 365797 h 6561326"/>
                <a:gd name="connsiteX31" fmla="*/ 3018256 w 6326724"/>
                <a:gd name="connsiteY31" fmla="*/ 496666 h 6561326"/>
                <a:gd name="connsiteX32" fmla="*/ 2412429 w 6326724"/>
                <a:gd name="connsiteY32" fmla="*/ 724399 h 6561326"/>
                <a:gd name="connsiteX33" fmla="*/ 1329857 w 6326724"/>
                <a:gd name="connsiteY33" fmla="*/ 1424086 h 6561326"/>
                <a:gd name="connsiteX34" fmla="*/ 887314 w 6326724"/>
                <a:gd name="connsiteY34" fmla="*/ 1891015 h 6561326"/>
                <a:gd name="connsiteX35" fmla="*/ 537420 w 6326724"/>
                <a:gd name="connsiteY35" fmla="*/ 2427245 h 6561326"/>
                <a:gd name="connsiteX36" fmla="*/ 299965 w 6326724"/>
                <a:gd name="connsiteY36" fmla="*/ 3020021 h 6561326"/>
                <a:gd name="connsiteX37" fmla="*/ 213606 w 6326724"/>
                <a:gd name="connsiteY37" fmla="*/ 3651953 h 6561326"/>
                <a:gd name="connsiteX38" fmla="*/ 250036 w 6326724"/>
                <a:gd name="connsiteY38" fmla="*/ 3961352 h 6561326"/>
                <a:gd name="connsiteX39" fmla="*/ 357625 w 6326724"/>
                <a:gd name="connsiteY39" fmla="*/ 4250783 h 6561326"/>
                <a:gd name="connsiteX40" fmla="*/ 432715 w 6326724"/>
                <a:gd name="connsiteY40" fmla="*/ 4387063 h 6561326"/>
                <a:gd name="connsiteX41" fmla="*/ 518943 w 6326724"/>
                <a:gd name="connsiteY41" fmla="*/ 4518962 h 6561326"/>
                <a:gd name="connsiteX42" fmla="*/ 718133 w 6326724"/>
                <a:gd name="connsiteY42" fmla="*/ 4773874 h 6561326"/>
                <a:gd name="connsiteX43" fmla="*/ 933704 w 6326724"/>
                <a:gd name="connsiteY43" fmla="*/ 5030717 h 6561326"/>
                <a:gd name="connsiteX44" fmla="*/ 1040900 w 6326724"/>
                <a:gd name="connsiteY44" fmla="*/ 5164806 h 6561326"/>
                <a:gd name="connsiteX45" fmla="*/ 1092401 w 6326724"/>
                <a:gd name="connsiteY45" fmla="*/ 5230628 h 6561326"/>
                <a:gd name="connsiteX46" fmla="*/ 1142854 w 6326724"/>
                <a:gd name="connsiteY46" fmla="*/ 5293615 h 6561326"/>
                <a:gd name="connsiteX47" fmla="*/ 1576354 w 6326724"/>
                <a:gd name="connsiteY47" fmla="*/ 5759128 h 6561326"/>
                <a:gd name="connsiteX48" fmla="*/ 1806865 w 6326724"/>
                <a:gd name="connsiteY48" fmla="*/ 5968571 h 6561326"/>
                <a:gd name="connsiteX49" fmla="*/ 2048253 w 6326724"/>
                <a:gd name="connsiteY49" fmla="*/ 6161654 h 6561326"/>
                <a:gd name="connsiteX50" fmla="*/ 2587506 w 6326724"/>
                <a:gd name="connsiteY50" fmla="*/ 6467059 h 6561326"/>
                <a:gd name="connsiteX51" fmla="*/ 2889176 w 6326724"/>
                <a:gd name="connsiteY51" fmla="*/ 6553360 h 6561326"/>
                <a:gd name="connsiteX52" fmla="*/ 2929698 w 6326724"/>
                <a:gd name="connsiteY52" fmla="*/ 6561326 h 6561326"/>
                <a:gd name="connsiteX53" fmla="*/ 1816374 w 6326724"/>
                <a:gd name="connsiteY53" fmla="*/ 6561326 h 6561326"/>
                <a:gd name="connsiteX54" fmla="*/ 1787601 w 6326724"/>
                <a:gd name="connsiteY54" fmla="*/ 6545761 h 6561326"/>
                <a:gd name="connsiteX55" fmla="*/ 1225544 w 6326724"/>
                <a:gd name="connsiteY55" fmla="*/ 6094158 h 6561326"/>
                <a:gd name="connsiteX56" fmla="*/ 997654 w 6326724"/>
                <a:gd name="connsiteY56" fmla="*/ 5822374 h 6561326"/>
                <a:gd name="connsiteX57" fmla="*/ 798596 w 6326724"/>
                <a:gd name="connsiteY57" fmla="*/ 5534615 h 6561326"/>
                <a:gd name="connsiteX58" fmla="*/ 752075 w 6326724"/>
                <a:gd name="connsiteY58" fmla="*/ 5461324 h 6561326"/>
                <a:gd name="connsiteX59" fmla="*/ 707650 w 6326724"/>
                <a:gd name="connsiteY59" fmla="*/ 5390221 h 6561326"/>
                <a:gd name="connsiteX60" fmla="*/ 619980 w 6326724"/>
                <a:gd name="connsiteY60" fmla="*/ 5252396 h 6561326"/>
                <a:gd name="connsiteX61" fmla="*/ 438349 w 6326724"/>
                <a:gd name="connsiteY61" fmla="*/ 4970822 h 6561326"/>
                <a:gd name="connsiteX62" fmla="*/ 261044 w 6326724"/>
                <a:gd name="connsiteY62" fmla="*/ 4673145 h 6561326"/>
                <a:gd name="connsiteX63" fmla="*/ 181107 w 6326724"/>
                <a:gd name="connsiteY63" fmla="*/ 4515356 h 6561326"/>
                <a:gd name="connsiteX64" fmla="*/ 113224 w 6326724"/>
                <a:gd name="connsiteY64" fmla="*/ 4350223 h 6561326"/>
                <a:gd name="connsiteX65" fmla="*/ 61199 w 6326724"/>
                <a:gd name="connsiteY65" fmla="*/ 4178908 h 6561326"/>
                <a:gd name="connsiteX66" fmla="*/ 41804 w 6326724"/>
                <a:gd name="connsiteY66" fmla="*/ 4091577 h 6561326"/>
                <a:gd name="connsiteX67" fmla="*/ 33287 w 6326724"/>
                <a:gd name="connsiteY67" fmla="*/ 4047781 h 6561326"/>
                <a:gd name="connsiteX68" fmla="*/ 26209 w 6326724"/>
                <a:gd name="connsiteY68" fmla="*/ 4003858 h 6561326"/>
                <a:gd name="connsiteX69" fmla="*/ 0 w 6326724"/>
                <a:gd name="connsiteY69" fmla="*/ 3651953 h 6561326"/>
                <a:gd name="connsiteX70" fmla="*/ 72731 w 6326724"/>
                <a:gd name="connsiteY70" fmla="*/ 2966307 h 6561326"/>
                <a:gd name="connsiteX71" fmla="*/ 291316 w 6326724"/>
                <a:gd name="connsiteY71" fmla="*/ 2309385 h 6561326"/>
                <a:gd name="connsiteX72" fmla="*/ 1110878 w 6326724"/>
                <a:gd name="connsiteY72" fmla="*/ 1193776 h 6561326"/>
                <a:gd name="connsiteX73" fmla="*/ 1654327 w 6326724"/>
                <a:gd name="connsiteY73" fmla="*/ 756730 h 6561326"/>
                <a:gd name="connsiteX74" fmla="*/ 2261727 w 6326724"/>
                <a:gd name="connsiteY74" fmla="*/ 409720 h 6561326"/>
                <a:gd name="connsiteX75" fmla="*/ 3610060 w 6326724"/>
                <a:gd name="connsiteY75" fmla="*/ 27032 h 6561326"/>
                <a:gd name="connsiteX76" fmla="*/ 4139342 w 6326724"/>
                <a:gd name="connsiteY76" fmla="*/ 440 h 6561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326724" h="6561326">
                  <a:moveTo>
                    <a:pt x="6326724" y="5020808"/>
                  </a:moveTo>
                  <a:lnTo>
                    <a:pt x="6326724" y="5698632"/>
                  </a:lnTo>
                  <a:lnTo>
                    <a:pt x="6067438" y="5902509"/>
                  </a:lnTo>
                  <a:cubicBezTo>
                    <a:pt x="5977868" y="5970407"/>
                    <a:pt x="5888364" y="6036453"/>
                    <a:pt x="5799974" y="6102017"/>
                  </a:cubicBezTo>
                  <a:lnTo>
                    <a:pt x="5665258" y="6202100"/>
                  </a:lnTo>
                  <a:cubicBezTo>
                    <a:pt x="5619654" y="6235719"/>
                    <a:pt x="5573656" y="6269596"/>
                    <a:pt x="5526873" y="6302828"/>
                  </a:cubicBezTo>
                  <a:cubicBezTo>
                    <a:pt x="5480220" y="6336189"/>
                    <a:pt x="5433044" y="6369423"/>
                    <a:pt x="5385080" y="6402268"/>
                  </a:cubicBezTo>
                  <a:cubicBezTo>
                    <a:pt x="5336988" y="6434857"/>
                    <a:pt x="5288500" y="6467187"/>
                    <a:pt x="5238833" y="6498875"/>
                  </a:cubicBezTo>
                  <a:lnTo>
                    <a:pt x="5138040" y="6561326"/>
                  </a:lnTo>
                  <a:lnTo>
                    <a:pt x="3946072" y="6561326"/>
                  </a:lnTo>
                  <a:lnTo>
                    <a:pt x="3976009" y="6555242"/>
                  </a:lnTo>
                  <a:cubicBezTo>
                    <a:pt x="4123712" y="6519227"/>
                    <a:pt x="4266863" y="6466383"/>
                    <a:pt x="4404855" y="6399048"/>
                  </a:cubicBezTo>
                  <a:cubicBezTo>
                    <a:pt x="4589500" y="6310299"/>
                    <a:pt x="4765232" y="6196690"/>
                    <a:pt x="4938868" y="6072132"/>
                  </a:cubicBezTo>
                  <a:cubicBezTo>
                    <a:pt x="4982245" y="6041089"/>
                    <a:pt x="5025359" y="6008630"/>
                    <a:pt x="5068342" y="5976042"/>
                  </a:cubicBezTo>
                  <a:cubicBezTo>
                    <a:pt x="5111588" y="5943453"/>
                    <a:pt x="5154702" y="5910349"/>
                    <a:pt x="5197816" y="5876730"/>
                  </a:cubicBezTo>
                  <a:lnTo>
                    <a:pt x="5460039" y="5670637"/>
                  </a:lnTo>
                  <a:cubicBezTo>
                    <a:pt x="5639966" y="5530365"/>
                    <a:pt x="5821596" y="5399753"/>
                    <a:pt x="5999033" y="5271718"/>
                  </a:cubicBezTo>
                  <a:cubicBezTo>
                    <a:pt x="6087686" y="5207700"/>
                    <a:pt x="6174667" y="5143360"/>
                    <a:pt x="6258766" y="5077603"/>
                  </a:cubicBezTo>
                  <a:close/>
                  <a:moveTo>
                    <a:pt x="4139342" y="440"/>
                  </a:moveTo>
                  <a:cubicBezTo>
                    <a:pt x="4198237" y="1301"/>
                    <a:pt x="4257068" y="3427"/>
                    <a:pt x="4315744" y="6808"/>
                  </a:cubicBezTo>
                  <a:cubicBezTo>
                    <a:pt x="4550841" y="20849"/>
                    <a:pt x="4785806" y="55240"/>
                    <a:pt x="5015400" y="113591"/>
                  </a:cubicBezTo>
                  <a:cubicBezTo>
                    <a:pt x="5244992" y="171812"/>
                    <a:pt x="5469212" y="254249"/>
                    <a:pt x="5681114" y="361418"/>
                  </a:cubicBezTo>
                  <a:cubicBezTo>
                    <a:pt x="5892754" y="468586"/>
                    <a:pt x="6093124" y="599584"/>
                    <a:pt x="6270952" y="755441"/>
                  </a:cubicBezTo>
                  <a:lnTo>
                    <a:pt x="6326724" y="807432"/>
                  </a:lnTo>
                  <a:lnTo>
                    <a:pt x="6326724" y="1231565"/>
                  </a:lnTo>
                  <a:lnTo>
                    <a:pt x="6302093" y="1203002"/>
                  </a:lnTo>
                  <a:cubicBezTo>
                    <a:pt x="6227937" y="1127247"/>
                    <a:pt x="6149211" y="1056081"/>
                    <a:pt x="6066914" y="989616"/>
                  </a:cubicBezTo>
                  <a:cubicBezTo>
                    <a:pt x="5902714" y="856299"/>
                    <a:pt x="5724360" y="740371"/>
                    <a:pt x="5533688" y="647242"/>
                  </a:cubicBezTo>
                  <a:cubicBezTo>
                    <a:pt x="5343146" y="553857"/>
                    <a:pt x="5141466" y="482239"/>
                    <a:pt x="4933626" y="432262"/>
                  </a:cubicBezTo>
                  <a:cubicBezTo>
                    <a:pt x="4725788" y="382156"/>
                    <a:pt x="4512182" y="353303"/>
                    <a:pt x="4296873" y="343126"/>
                  </a:cubicBezTo>
                  <a:cubicBezTo>
                    <a:pt x="4081172" y="332435"/>
                    <a:pt x="3865732" y="339520"/>
                    <a:pt x="3651602" y="365797"/>
                  </a:cubicBezTo>
                  <a:cubicBezTo>
                    <a:pt x="3437604" y="392202"/>
                    <a:pt x="3225572" y="436384"/>
                    <a:pt x="3018256" y="496666"/>
                  </a:cubicBezTo>
                  <a:cubicBezTo>
                    <a:pt x="2810809" y="556691"/>
                    <a:pt x="2608474" y="634362"/>
                    <a:pt x="2412429" y="724399"/>
                  </a:cubicBezTo>
                  <a:cubicBezTo>
                    <a:pt x="2019160" y="902541"/>
                    <a:pt x="1651969" y="1138775"/>
                    <a:pt x="1329857" y="1424086"/>
                  </a:cubicBezTo>
                  <a:cubicBezTo>
                    <a:pt x="1169326" y="1567192"/>
                    <a:pt x="1020588" y="1723307"/>
                    <a:pt x="887314" y="1891015"/>
                  </a:cubicBezTo>
                  <a:cubicBezTo>
                    <a:pt x="753778" y="2058466"/>
                    <a:pt x="635967" y="2238026"/>
                    <a:pt x="537420" y="2427245"/>
                  </a:cubicBezTo>
                  <a:cubicBezTo>
                    <a:pt x="438874" y="2616335"/>
                    <a:pt x="356839" y="2814313"/>
                    <a:pt x="299965" y="3020021"/>
                  </a:cubicBezTo>
                  <a:cubicBezTo>
                    <a:pt x="242961" y="3225212"/>
                    <a:pt x="213474" y="3438518"/>
                    <a:pt x="213606" y="3651953"/>
                  </a:cubicBezTo>
                  <a:cubicBezTo>
                    <a:pt x="214785" y="3756804"/>
                    <a:pt x="225269" y="3860881"/>
                    <a:pt x="250036" y="3961352"/>
                  </a:cubicBezTo>
                  <a:cubicBezTo>
                    <a:pt x="274412" y="4061950"/>
                    <a:pt x="312284" y="4158171"/>
                    <a:pt x="357625" y="4250783"/>
                  </a:cubicBezTo>
                  <a:cubicBezTo>
                    <a:pt x="380558" y="4297025"/>
                    <a:pt x="405982" y="4342366"/>
                    <a:pt x="432715" y="4387063"/>
                  </a:cubicBezTo>
                  <a:cubicBezTo>
                    <a:pt x="459841" y="4431630"/>
                    <a:pt x="488803" y="4475554"/>
                    <a:pt x="518943" y="4518962"/>
                  </a:cubicBezTo>
                  <a:cubicBezTo>
                    <a:pt x="580011" y="4605521"/>
                    <a:pt x="647893" y="4689504"/>
                    <a:pt x="718133" y="4773874"/>
                  </a:cubicBezTo>
                  <a:cubicBezTo>
                    <a:pt x="788374" y="4858372"/>
                    <a:pt x="861760" y="4942871"/>
                    <a:pt x="933704" y="5030717"/>
                  </a:cubicBezTo>
                  <a:cubicBezTo>
                    <a:pt x="969742" y="5074512"/>
                    <a:pt x="1005387" y="5119337"/>
                    <a:pt x="1040900" y="5164806"/>
                  </a:cubicBezTo>
                  <a:lnTo>
                    <a:pt x="1092401" y="5230628"/>
                  </a:lnTo>
                  <a:cubicBezTo>
                    <a:pt x="1109306" y="5251624"/>
                    <a:pt x="1125425" y="5273135"/>
                    <a:pt x="1142854" y="5293615"/>
                  </a:cubicBezTo>
                  <a:cubicBezTo>
                    <a:pt x="1278880" y="5460293"/>
                    <a:pt x="1426438" y="5613704"/>
                    <a:pt x="1576354" y="5759128"/>
                  </a:cubicBezTo>
                  <a:cubicBezTo>
                    <a:pt x="1651706" y="5831519"/>
                    <a:pt x="1728368" y="5901461"/>
                    <a:pt x="1806865" y="5968571"/>
                  </a:cubicBezTo>
                  <a:cubicBezTo>
                    <a:pt x="1885362" y="6035680"/>
                    <a:pt x="1965299" y="6100599"/>
                    <a:pt x="2048253" y="6161654"/>
                  </a:cubicBezTo>
                  <a:cubicBezTo>
                    <a:pt x="2213502" y="6284022"/>
                    <a:pt x="2391724" y="6393380"/>
                    <a:pt x="2587506" y="6467059"/>
                  </a:cubicBezTo>
                  <a:cubicBezTo>
                    <a:pt x="2685137" y="6503898"/>
                    <a:pt x="2786304" y="6532106"/>
                    <a:pt x="2889176" y="6553360"/>
                  </a:cubicBezTo>
                  <a:lnTo>
                    <a:pt x="2929698" y="6561326"/>
                  </a:lnTo>
                  <a:lnTo>
                    <a:pt x="1816374" y="6561326"/>
                  </a:lnTo>
                  <a:lnTo>
                    <a:pt x="1787601" y="6545761"/>
                  </a:lnTo>
                  <a:cubicBezTo>
                    <a:pt x="1577272" y="6422749"/>
                    <a:pt x="1389483" y="6266761"/>
                    <a:pt x="1225544" y="6094158"/>
                  </a:cubicBezTo>
                  <a:cubicBezTo>
                    <a:pt x="1143116" y="6007986"/>
                    <a:pt x="1068158" y="5916274"/>
                    <a:pt x="997654" y="5822374"/>
                  </a:cubicBezTo>
                  <a:cubicBezTo>
                    <a:pt x="927546" y="5728086"/>
                    <a:pt x="860842" y="5632381"/>
                    <a:pt x="798596" y="5534615"/>
                  </a:cubicBezTo>
                  <a:cubicBezTo>
                    <a:pt x="782608" y="5510399"/>
                    <a:pt x="767537" y="5485797"/>
                    <a:pt x="752075" y="5461324"/>
                  </a:cubicBezTo>
                  <a:lnTo>
                    <a:pt x="707650" y="5390221"/>
                  </a:lnTo>
                  <a:cubicBezTo>
                    <a:pt x="679213" y="5344237"/>
                    <a:pt x="649728" y="5298638"/>
                    <a:pt x="619980" y="5252396"/>
                  </a:cubicBezTo>
                  <a:lnTo>
                    <a:pt x="438349" y="4970822"/>
                  </a:lnTo>
                  <a:cubicBezTo>
                    <a:pt x="377413" y="4874860"/>
                    <a:pt x="317263" y="4776064"/>
                    <a:pt x="261044" y="4673145"/>
                  </a:cubicBezTo>
                  <a:cubicBezTo>
                    <a:pt x="233000" y="4621622"/>
                    <a:pt x="205874" y="4569197"/>
                    <a:pt x="181107" y="4515356"/>
                  </a:cubicBezTo>
                  <a:cubicBezTo>
                    <a:pt x="156470" y="4461385"/>
                    <a:pt x="133537" y="4406385"/>
                    <a:pt x="113224" y="4350223"/>
                  </a:cubicBezTo>
                  <a:cubicBezTo>
                    <a:pt x="93305" y="4293934"/>
                    <a:pt x="75614" y="4236872"/>
                    <a:pt x="61199" y="4178908"/>
                  </a:cubicBezTo>
                  <a:cubicBezTo>
                    <a:pt x="54385" y="4149927"/>
                    <a:pt x="47440" y="4120815"/>
                    <a:pt x="41804" y="4091577"/>
                  </a:cubicBezTo>
                  <a:lnTo>
                    <a:pt x="33287" y="4047781"/>
                  </a:lnTo>
                  <a:lnTo>
                    <a:pt x="26209" y="4003858"/>
                  </a:lnTo>
                  <a:cubicBezTo>
                    <a:pt x="7732" y="3886643"/>
                    <a:pt x="0" y="3768783"/>
                    <a:pt x="0" y="3651953"/>
                  </a:cubicBezTo>
                  <a:cubicBezTo>
                    <a:pt x="524" y="3422031"/>
                    <a:pt x="25030" y="3192109"/>
                    <a:pt x="72731" y="2966307"/>
                  </a:cubicBezTo>
                  <a:cubicBezTo>
                    <a:pt x="120301" y="2740634"/>
                    <a:pt x="193163" y="2519343"/>
                    <a:pt x="291316" y="2309385"/>
                  </a:cubicBezTo>
                  <a:cubicBezTo>
                    <a:pt x="488540" y="1889469"/>
                    <a:pt x="774352" y="1513736"/>
                    <a:pt x="1110878" y="1193776"/>
                  </a:cubicBezTo>
                  <a:cubicBezTo>
                    <a:pt x="1279535" y="1033797"/>
                    <a:pt x="1461821" y="887856"/>
                    <a:pt x="1654327" y="756730"/>
                  </a:cubicBezTo>
                  <a:cubicBezTo>
                    <a:pt x="1847096" y="625732"/>
                    <a:pt x="2049956" y="509031"/>
                    <a:pt x="2261727" y="409720"/>
                  </a:cubicBezTo>
                  <a:cubicBezTo>
                    <a:pt x="2685792" y="212515"/>
                    <a:pt x="3142357" y="82162"/>
                    <a:pt x="3610060" y="27032"/>
                  </a:cubicBezTo>
                  <a:cubicBezTo>
                    <a:pt x="3785399" y="6647"/>
                    <a:pt x="3962657" y="-2144"/>
                    <a:pt x="4139342" y="4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21">
              <a:extLst>
                <a:ext uri="{FF2B5EF4-FFF2-40B4-BE49-F238E27FC236}">
                  <a16:creationId xmlns:a16="http://schemas.microsoft.com/office/drawing/2014/main" id="{BC4A6C98-F96E-4587-B01F-A9B01BBF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1866928 h 6521594"/>
                <a:gd name="connsiteX4" fmla="*/ 6212358 w 6321679"/>
                <a:gd name="connsiteY4" fmla="*/ 1689281 h 6521594"/>
                <a:gd name="connsiteX5" fmla="*/ 6049880 w 6321679"/>
                <a:gd name="connsiteY5" fmla="*/ 1477173 h 6521594"/>
                <a:gd name="connsiteX6" fmla="*/ 5248663 w 6321679"/>
                <a:gd name="connsiteY6" fmla="*/ 869327 h 6521594"/>
                <a:gd name="connsiteX7" fmla="*/ 4150102 w 6321679"/>
                <a:gd name="connsiteY7" fmla="*/ 644042 h 6521594"/>
                <a:gd name="connsiteX8" fmla="*/ 2867946 w 6321679"/>
                <a:gd name="connsiteY8" fmla="*/ 886459 h 6521594"/>
                <a:gd name="connsiteX9" fmla="*/ 1728892 w 6321679"/>
                <a:gd name="connsiteY9" fmla="*/ 1552397 h 6521594"/>
                <a:gd name="connsiteX10" fmla="*/ 941043 w 6321679"/>
                <a:gd name="connsiteY10" fmla="*/ 2512664 h 6521594"/>
                <a:gd name="connsiteX11" fmla="*/ 655362 w 6321679"/>
                <a:gd name="connsiteY11" fmla="*/ 3630204 h 6521594"/>
                <a:gd name="connsiteX12" fmla="*/ 1128177 w 6321679"/>
                <a:gd name="connsiteY12" fmla="*/ 4667883 h 6521594"/>
                <a:gd name="connsiteX13" fmla="*/ 1366419 w 6321679"/>
                <a:gd name="connsiteY13" fmla="*/ 4997246 h 6521594"/>
                <a:gd name="connsiteX14" fmla="*/ 3601937 w 6321679"/>
                <a:gd name="connsiteY14" fmla="*/ 6284685 h 6521594"/>
                <a:gd name="connsiteX15" fmla="*/ 5298985 w 6321679"/>
                <a:gd name="connsiteY15" fmla="*/ 5492643 h 6521594"/>
                <a:gd name="connsiteX16" fmla="*/ 5505513 w 6321679"/>
                <a:gd name="connsiteY16" fmla="*/ 5335367 h 6521594"/>
                <a:gd name="connsiteX17" fmla="*/ 6252618 w 6321679"/>
                <a:gd name="connsiteY17" fmla="*/ 4722492 h 6521594"/>
                <a:gd name="connsiteX18" fmla="*/ 6321679 w 6321679"/>
                <a:gd name="connsiteY18" fmla="*/ 4651477 h 6521594"/>
                <a:gd name="connsiteX19" fmla="*/ 6321679 w 6321679"/>
                <a:gd name="connsiteY19" fmla="*/ 5523097 h 6521594"/>
                <a:gd name="connsiteX20" fmla="*/ 6024428 w 6321679"/>
                <a:gd name="connsiteY20" fmla="*/ 5754969 h 6521594"/>
                <a:gd name="connsiteX21" fmla="*/ 5702345 w 6321679"/>
                <a:gd name="connsiteY21" fmla="*/ 6000018 h 6521594"/>
                <a:gd name="connsiteX22" fmla="*/ 4988380 w 6321679"/>
                <a:gd name="connsiteY22" fmla="*/ 6506549 h 6521594"/>
                <a:gd name="connsiteX23" fmla="*/ 4961490 w 6321679"/>
                <a:gd name="connsiteY23" fmla="*/ 6521594 h 6521594"/>
                <a:gd name="connsiteX24" fmla="*/ 2011326 w 6321679"/>
                <a:gd name="connsiteY24" fmla="*/ 6521594 h 6521594"/>
                <a:gd name="connsiteX25" fmla="*/ 1982893 w 6321679"/>
                <a:gd name="connsiteY25" fmla="*/ 6505768 h 6521594"/>
                <a:gd name="connsiteX26" fmla="*/ 824149 w 6321679"/>
                <a:gd name="connsiteY26" fmla="*/ 5358682 h 6521594"/>
                <a:gd name="connsiteX27" fmla="*/ 0 w 6321679"/>
                <a:gd name="connsiteY27" fmla="*/ 3630075 h 6521594"/>
                <a:gd name="connsiteX28" fmla="*/ 4150102 w 6321679"/>
                <a:gd name="connsiteY28"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321679" h="6521594">
                  <a:moveTo>
                    <a:pt x="4150102" y="0"/>
                  </a:moveTo>
                  <a:cubicBezTo>
                    <a:pt x="4918148" y="0"/>
                    <a:pt x="5569597" y="228540"/>
                    <a:pt x="6083891" y="619943"/>
                  </a:cubicBezTo>
                  <a:lnTo>
                    <a:pt x="6321679" y="822247"/>
                  </a:lnTo>
                  <a:lnTo>
                    <a:pt x="6321679" y="1866928"/>
                  </a:lnTo>
                  <a:lnTo>
                    <a:pt x="6212358" y="1689281"/>
                  </a:lnTo>
                  <a:cubicBezTo>
                    <a:pt x="6161484" y="1615222"/>
                    <a:pt x="6107295" y="1544427"/>
                    <a:pt x="6049880" y="1477173"/>
                  </a:cubicBezTo>
                  <a:cubicBezTo>
                    <a:pt x="5825135" y="1214018"/>
                    <a:pt x="5555573" y="1009470"/>
                    <a:pt x="5248663" y="869327"/>
                  </a:cubicBezTo>
                  <a:cubicBezTo>
                    <a:pt x="4921178" y="719909"/>
                    <a:pt x="4551627" y="644042"/>
                    <a:pt x="4150102" y="644042"/>
                  </a:cubicBezTo>
                  <a:cubicBezTo>
                    <a:pt x="3724203" y="644042"/>
                    <a:pt x="3292799" y="725448"/>
                    <a:pt x="2867946" y="886459"/>
                  </a:cubicBezTo>
                  <a:cubicBezTo>
                    <a:pt x="2454234" y="1042832"/>
                    <a:pt x="2060440" y="1273141"/>
                    <a:pt x="1728892" y="1552397"/>
                  </a:cubicBezTo>
                  <a:cubicBezTo>
                    <a:pt x="1391580" y="1836419"/>
                    <a:pt x="1126473" y="2159600"/>
                    <a:pt x="941043" y="2512664"/>
                  </a:cubicBezTo>
                  <a:cubicBezTo>
                    <a:pt x="751551" y="2873583"/>
                    <a:pt x="655362" y="3249575"/>
                    <a:pt x="655362" y="3630204"/>
                  </a:cubicBezTo>
                  <a:cubicBezTo>
                    <a:pt x="655362" y="4013537"/>
                    <a:pt x="808817" y="4237405"/>
                    <a:pt x="1128177" y="4667883"/>
                  </a:cubicBezTo>
                  <a:cubicBezTo>
                    <a:pt x="1205232" y="4771702"/>
                    <a:pt x="1284908" y="4879129"/>
                    <a:pt x="1366419" y="4997246"/>
                  </a:cubicBezTo>
                  <a:cubicBezTo>
                    <a:pt x="1989282" y="5899677"/>
                    <a:pt x="2657880" y="6284685"/>
                    <a:pt x="3601937" y="6284685"/>
                  </a:cubicBezTo>
                  <a:cubicBezTo>
                    <a:pt x="4221523" y="6284685"/>
                    <a:pt x="4676122" y="5971036"/>
                    <a:pt x="5298985" y="5492643"/>
                  </a:cubicBezTo>
                  <a:cubicBezTo>
                    <a:pt x="5368571" y="5439187"/>
                    <a:pt x="5438156" y="5386375"/>
                    <a:pt x="5505513" y="5335367"/>
                  </a:cubicBezTo>
                  <a:cubicBezTo>
                    <a:pt x="5779335" y="5127761"/>
                    <a:pt x="6041730" y="4928776"/>
                    <a:pt x="6252618" y="4722492"/>
                  </a:cubicBezTo>
                  <a:lnTo>
                    <a:pt x="6321679" y="4651477"/>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22">
              <a:extLst>
                <a:ext uri="{FF2B5EF4-FFF2-40B4-BE49-F238E27FC236}">
                  <a16:creationId xmlns:a16="http://schemas.microsoft.com/office/drawing/2014/main" id="{A66409EC-9CC3-482A-A4A5-54ED092B3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2150195 h 6521594"/>
                <a:gd name="connsiteX4" fmla="*/ 6241288 w 6321679"/>
                <a:gd name="connsiteY4" fmla="*/ 1985338 h 6521594"/>
                <a:gd name="connsiteX5" fmla="*/ 5949367 w 6321679"/>
                <a:gd name="connsiteY5" fmla="*/ 1559997 h 6521594"/>
                <a:gd name="connsiteX6" fmla="*/ 5193362 w 6321679"/>
                <a:gd name="connsiteY6" fmla="*/ 986156 h 6521594"/>
                <a:gd name="connsiteX7" fmla="*/ 4150102 w 6321679"/>
                <a:gd name="connsiteY7" fmla="*/ 772850 h 6521594"/>
                <a:gd name="connsiteX8" fmla="*/ 2914861 w 6321679"/>
                <a:gd name="connsiteY8" fmla="*/ 1006637 h 6521594"/>
                <a:gd name="connsiteX9" fmla="*/ 1814073 w 6321679"/>
                <a:gd name="connsiteY9" fmla="*/ 1650163 h 6521594"/>
                <a:gd name="connsiteX10" fmla="*/ 1057412 w 6321679"/>
                <a:gd name="connsiteY10" fmla="*/ 2571657 h 6521594"/>
                <a:gd name="connsiteX11" fmla="*/ 786277 w 6321679"/>
                <a:gd name="connsiteY11" fmla="*/ 3630204 h 6521594"/>
                <a:gd name="connsiteX12" fmla="*/ 1233931 w 6321679"/>
                <a:gd name="connsiteY12" fmla="*/ 4592016 h 6521594"/>
                <a:gd name="connsiteX13" fmla="*/ 1474795 w 6321679"/>
                <a:gd name="connsiteY13" fmla="*/ 4924985 h 6521594"/>
                <a:gd name="connsiteX14" fmla="*/ 2393691 w 6321679"/>
                <a:gd name="connsiteY14" fmla="*/ 5846995 h 6521594"/>
                <a:gd name="connsiteX15" fmla="*/ 3601805 w 6321679"/>
                <a:gd name="connsiteY15" fmla="*/ 6155876 h 6521594"/>
                <a:gd name="connsiteX16" fmla="*/ 4378909 w 6321679"/>
                <a:gd name="connsiteY16" fmla="*/ 5959186 h 6521594"/>
                <a:gd name="connsiteX17" fmla="*/ 5218129 w 6321679"/>
                <a:gd name="connsiteY17" fmla="*/ 5391271 h 6521594"/>
                <a:gd name="connsiteX18" fmla="*/ 5425313 w 6321679"/>
                <a:gd name="connsiteY18" fmla="*/ 5233481 h 6521594"/>
                <a:gd name="connsiteX19" fmla="*/ 6254366 w 6321679"/>
                <a:gd name="connsiteY19" fmla="*/ 4534301 h 6521594"/>
                <a:gd name="connsiteX20" fmla="*/ 6321679 w 6321679"/>
                <a:gd name="connsiteY20" fmla="*/ 4456641 h 6521594"/>
                <a:gd name="connsiteX21" fmla="*/ 6321679 w 6321679"/>
                <a:gd name="connsiteY21" fmla="*/ 5523097 h 6521594"/>
                <a:gd name="connsiteX22" fmla="*/ 6024428 w 6321679"/>
                <a:gd name="connsiteY22" fmla="*/ 5754969 h 6521594"/>
                <a:gd name="connsiteX23" fmla="*/ 5702345 w 6321679"/>
                <a:gd name="connsiteY23" fmla="*/ 6000018 h 6521594"/>
                <a:gd name="connsiteX24" fmla="*/ 4988380 w 6321679"/>
                <a:gd name="connsiteY24" fmla="*/ 6506549 h 6521594"/>
                <a:gd name="connsiteX25" fmla="*/ 4961490 w 6321679"/>
                <a:gd name="connsiteY25" fmla="*/ 6521594 h 6521594"/>
                <a:gd name="connsiteX26" fmla="*/ 2011326 w 6321679"/>
                <a:gd name="connsiteY26" fmla="*/ 6521594 h 6521594"/>
                <a:gd name="connsiteX27" fmla="*/ 1982893 w 6321679"/>
                <a:gd name="connsiteY27" fmla="*/ 6505768 h 6521594"/>
                <a:gd name="connsiteX28" fmla="*/ 824149 w 6321679"/>
                <a:gd name="connsiteY28" fmla="*/ 5358682 h 6521594"/>
                <a:gd name="connsiteX29" fmla="*/ 0 w 6321679"/>
                <a:gd name="connsiteY29" fmla="*/ 3630075 h 6521594"/>
                <a:gd name="connsiteX30" fmla="*/ 4150102 w 6321679"/>
                <a:gd name="connsiteY30"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321679" h="6521594">
                  <a:moveTo>
                    <a:pt x="4150102" y="0"/>
                  </a:moveTo>
                  <a:cubicBezTo>
                    <a:pt x="4918148" y="0"/>
                    <a:pt x="5569597" y="228540"/>
                    <a:pt x="6083891" y="619943"/>
                  </a:cubicBezTo>
                  <a:lnTo>
                    <a:pt x="6321679" y="822247"/>
                  </a:lnTo>
                  <a:lnTo>
                    <a:pt x="6321679" y="2150195"/>
                  </a:lnTo>
                  <a:lnTo>
                    <a:pt x="6241288" y="1985338"/>
                  </a:lnTo>
                  <a:cubicBezTo>
                    <a:pt x="6156788" y="1831195"/>
                    <a:pt x="6059249" y="1688709"/>
                    <a:pt x="5949367" y="1559997"/>
                  </a:cubicBezTo>
                  <a:cubicBezTo>
                    <a:pt x="5737073" y="1311397"/>
                    <a:pt x="5482843" y="1118314"/>
                    <a:pt x="5193362" y="986156"/>
                  </a:cubicBezTo>
                  <a:cubicBezTo>
                    <a:pt x="4883437" y="844596"/>
                    <a:pt x="4532365" y="772850"/>
                    <a:pt x="4150102" y="772850"/>
                  </a:cubicBezTo>
                  <a:cubicBezTo>
                    <a:pt x="3746218" y="772850"/>
                    <a:pt x="3319008" y="853613"/>
                    <a:pt x="2914861" y="1006637"/>
                  </a:cubicBezTo>
                  <a:cubicBezTo>
                    <a:pt x="2515039" y="1157857"/>
                    <a:pt x="2134350" y="1380438"/>
                    <a:pt x="1814073" y="1650163"/>
                  </a:cubicBezTo>
                  <a:cubicBezTo>
                    <a:pt x="1494190" y="1919502"/>
                    <a:pt x="1232622" y="2238173"/>
                    <a:pt x="1057412" y="2571657"/>
                  </a:cubicBezTo>
                  <a:cubicBezTo>
                    <a:pt x="877486" y="2914158"/>
                    <a:pt x="786277" y="3270313"/>
                    <a:pt x="786277" y="3630204"/>
                  </a:cubicBezTo>
                  <a:cubicBezTo>
                    <a:pt x="786277" y="3974121"/>
                    <a:pt x="923483" y="4173646"/>
                    <a:pt x="1233931" y="4592016"/>
                  </a:cubicBezTo>
                  <a:cubicBezTo>
                    <a:pt x="1311641" y="4696736"/>
                    <a:pt x="1391972" y="4805064"/>
                    <a:pt x="1474795" y="4924985"/>
                  </a:cubicBezTo>
                  <a:cubicBezTo>
                    <a:pt x="1767682" y="5349278"/>
                    <a:pt x="2068172" y="5650948"/>
                    <a:pt x="2393691" y="5846995"/>
                  </a:cubicBezTo>
                  <a:cubicBezTo>
                    <a:pt x="2738735" y="6054891"/>
                    <a:pt x="3133971" y="6155876"/>
                    <a:pt x="3601805" y="6155876"/>
                  </a:cubicBezTo>
                  <a:cubicBezTo>
                    <a:pt x="3867305" y="6155876"/>
                    <a:pt x="4114196" y="6093405"/>
                    <a:pt x="4378909" y="5959186"/>
                  </a:cubicBezTo>
                  <a:cubicBezTo>
                    <a:pt x="4650699" y="5821362"/>
                    <a:pt x="4919737" y="5620421"/>
                    <a:pt x="5218129" y="5391271"/>
                  </a:cubicBezTo>
                  <a:cubicBezTo>
                    <a:pt x="5288107" y="5337558"/>
                    <a:pt x="5357824" y="5284617"/>
                    <a:pt x="5425313" y="5233481"/>
                  </a:cubicBezTo>
                  <a:cubicBezTo>
                    <a:pt x="5739037" y="4995556"/>
                    <a:pt x="6037512" y="4769168"/>
                    <a:pt x="6254366" y="4534301"/>
                  </a:cubicBezTo>
                  <a:lnTo>
                    <a:pt x="6321679" y="4456641"/>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0" name="Picture 9" descr="A child sitting on the grass using a tablet&#10;&#10;Description automatically generated with low confidence">
            <a:extLst>
              <a:ext uri="{FF2B5EF4-FFF2-40B4-BE49-F238E27FC236}">
                <a16:creationId xmlns:a16="http://schemas.microsoft.com/office/drawing/2014/main" id="{E25797C3-8CA6-4569-EB17-54F03B6D0C0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934959" y="1875586"/>
            <a:ext cx="3201029" cy="4268039"/>
          </a:xfrm>
          <a:prstGeom prst="rect">
            <a:avLst/>
          </a:prstGeom>
        </p:spPr>
      </p:pic>
      <p:sp>
        <p:nvSpPr>
          <p:cNvPr id="7" name="object 7"/>
          <p:cNvSpPr txBox="1">
            <a:spLocks noGrp="1"/>
          </p:cNvSpPr>
          <p:nvPr>
            <p:ph type="sldNum" sz="quarter" idx="7"/>
          </p:nvPr>
        </p:nvSpPr>
        <p:spPr>
          <a:xfrm>
            <a:off x="7552213" y="7009641"/>
            <a:ext cx="2406015" cy="402652"/>
          </a:xfrm>
          <a:prstGeom prst="rect">
            <a:avLst/>
          </a:prstGeom>
        </p:spPr>
        <p:txBody>
          <a:bodyPr vert="horz" lIns="91440" tIns="45720" rIns="91440" bIns="45720" rtlCol="0" anchor="ctr">
            <a:normAutofit/>
          </a:bodyPr>
          <a:lstStyle/>
          <a:p>
            <a:pPr algn="r">
              <a:spcBef>
                <a:spcPts val="105"/>
              </a:spcBef>
            </a:pPr>
            <a:fld id="{81D60167-4931-47E6-BA6A-407CBD079E47}" type="slidenum">
              <a:rPr lang="en-US">
                <a:solidFill>
                  <a:schemeClr val="tx1">
                    <a:tint val="75000"/>
                  </a:schemeClr>
                </a:solidFill>
                <a:latin typeface="+mn-lt"/>
                <a:cs typeface="+mn-cs"/>
              </a:rPr>
              <a:pPr algn="r">
                <a:spcBef>
                  <a:spcPts val="105"/>
                </a:spcBef>
              </a:pPr>
              <a:t>11</a:t>
            </a:fld>
            <a:endParaRPr lang="en-US">
              <a:solidFill>
                <a:schemeClr val="tx1">
                  <a:tint val="75000"/>
                </a:schemeClr>
              </a:solidFill>
              <a:latin typeface="+mn-lt"/>
              <a:cs typeface="+mn-cs"/>
            </a:endParaRPr>
          </a:p>
        </p:txBody>
      </p:sp>
      <p:pic>
        <p:nvPicPr>
          <p:cNvPr id="8" name="Picture 7" descr="C:\Users\RLWCGRIFFITHS\AppData\Local\Microsoft\Windows\INetCache\Content.MSO\D0413950.tmp">
            <a:extLst>
              <a:ext uri="{FF2B5EF4-FFF2-40B4-BE49-F238E27FC236}">
                <a16:creationId xmlns:a16="http://schemas.microsoft.com/office/drawing/2014/main" id="{991E6499-FE2D-F476-6647-A209EA4ED71A}"/>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56148" y="304307"/>
            <a:ext cx="1684265" cy="134351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371856" y="983234"/>
            <a:ext cx="10064750" cy="200025"/>
            <a:chOff x="371856" y="983234"/>
            <a:chExt cx="10064750" cy="200025"/>
          </a:xfrm>
        </p:grpSpPr>
        <p:sp>
          <p:nvSpPr>
            <p:cNvPr id="3" name="object 3"/>
            <p:cNvSpPr/>
            <p:nvPr/>
          </p:nvSpPr>
          <p:spPr>
            <a:xfrm>
              <a:off x="373380" y="995426"/>
              <a:ext cx="8089265" cy="187960"/>
            </a:xfrm>
            <a:custGeom>
              <a:avLst/>
              <a:gdLst/>
              <a:ahLst/>
              <a:cxnLst/>
              <a:rect l="l" t="t" r="r" b="b"/>
              <a:pathLst>
                <a:path w="8089265" h="187959">
                  <a:moveTo>
                    <a:pt x="8089138" y="0"/>
                  </a:moveTo>
                  <a:lnTo>
                    <a:pt x="0" y="0"/>
                  </a:lnTo>
                  <a:lnTo>
                    <a:pt x="0" y="187452"/>
                  </a:lnTo>
                  <a:lnTo>
                    <a:pt x="8089138" y="187452"/>
                  </a:lnTo>
                  <a:lnTo>
                    <a:pt x="8089138" y="0"/>
                  </a:lnTo>
                  <a:close/>
                </a:path>
              </a:pathLst>
            </a:custGeom>
            <a:solidFill>
              <a:srgbClr val="FFE499"/>
            </a:solidFill>
          </p:spPr>
          <p:txBody>
            <a:bodyPr wrap="square" lIns="0" tIns="0" rIns="0" bIns="0" rtlCol="0"/>
            <a:lstStyle/>
            <a:p>
              <a:endParaRPr/>
            </a:p>
          </p:txBody>
        </p:sp>
        <p:sp>
          <p:nvSpPr>
            <p:cNvPr id="4" name="object 4"/>
            <p:cNvSpPr/>
            <p:nvPr/>
          </p:nvSpPr>
          <p:spPr>
            <a:xfrm>
              <a:off x="371856" y="983233"/>
              <a:ext cx="10064750" cy="12700"/>
            </a:xfrm>
            <a:custGeom>
              <a:avLst/>
              <a:gdLst/>
              <a:ahLst/>
              <a:cxnLst/>
              <a:rect l="l" t="t" r="r" b="b"/>
              <a:pathLst>
                <a:path w="10064750" h="12700">
                  <a:moveTo>
                    <a:pt x="8090649" y="0"/>
                  </a:moveTo>
                  <a:lnTo>
                    <a:pt x="0" y="0"/>
                  </a:lnTo>
                  <a:lnTo>
                    <a:pt x="0" y="12192"/>
                  </a:lnTo>
                  <a:lnTo>
                    <a:pt x="8090649" y="12192"/>
                  </a:lnTo>
                  <a:lnTo>
                    <a:pt x="8090649" y="0"/>
                  </a:lnTo>
                  <a:close/>
                </a:path>
                <a:path w="10064750" h="12700">
                  <a:moveTo>
                    <a:pt x="10064242" y="0"/>
                  </a:moveTo>
                  <a:lnTo>
                    <a:pt x="8102854" y="0"/>
                  </a:lnTo>
                  <a:lnTo>
                    <a:pt x="8090662" y="0"/>
                  </a:lnTo>
                  <a:lnTo>
                    <a:pt x="8090662" y="12192"/>
                  </a:lnTo>
                  <a:lnTo>
                    <a:pt x="8102854" y="12192"/>
                  </a:lnTo>
                  <a:lnTo>
                    <a:pt x="10064242" y="12192"/>
                  </a:lnTo>
                  <a:lnTo>
                    <a:pt x="10064242" y="0"/>
                  </a:lnTo>
                  <a:close/>
                </a:path>
              </a:pathLst>
            </a:custGeom>
            <a:solidFill>
              <a:srgbClr val="FFC000"/>
            </a:solidFill>
          </p:spPr>
          <p:txBody>
            <a:bodyPr wrap="square" lIns="0" tIns="0" rIns="0" bIns="0" rtlCol="0"/>
            <a:lstStyle/>
            <a:p>
              <a:endParaRPr/>
            </a:p>
          </p:txBody>
        </p:sp>
      </p:grpSp>
      <p:sp>
        <p:nvSpPr>
          <p:cNvPr id="5" name="object 5"/>
          <p:cNvSpPr txBox="1"/>
          <p:nvPr/>
        </p:nvSpPr>
        <p:spPr>
          <a:xfrm>
            <a:off x="421640" y="346963"/>
            <a:ext cx="8102600" cy="1398011"/>
          </a:xfrm>
          <a:prstGeom prst="rect">
            <a:avLst/>
          </a:prstGeom>
        </p:spPr>
        <p:txBody>
          <a:bodyPr vert="horz" wrap="square" lIns="0" tIns="12700" rIns="0" bIns="0" rtlCol="0">
            <a:spAutoFit/>
          </a:bodyPr>
          <a:lstStyle/>
          <a:p>
            <a:pPr marL="478790">
              <a:lnSpc>
                <a:spcPct val="100000"/>
              </a:lnSpc>
              <a:spcBef>
                <a:spcPts val="100"/>
              </a:spcBef>
            </a:pPr>
            <a:r>
              <a:rPr sz="1400" b="1" spc="-5" dirty="0">
                <a:latin typeface="Gothic Uralic"/>
                <a:cs typeface="Gothic Uralic"/>
              </a:rPr>
              <a:t>Early Years Expectation</a:t>
            </a:r>
            <a:r>
              <a:rPr lang="en-GB" sz="1400" b="1" spc="-5" dirty="0">
                <a:latin typeface="Gothic Uralic"/>
                <a:cs typeface="Gothic Uralic"/>
              </a:rPr>
              <a:t>: Reception</a:t>
            </a:r>
            <a:endParaRPr sz="1400" dirty="0">
              <a:latin typeface="Verdana"/>
              <a:cs typeface="Verdana"/>
            </a:endParaRPr>
          </a:p>
          <a:p>
            <a:pPr marL="478790">
              <a:lnSpc>
                <a:spcPct val="100000"/>
              </a:lnSpc>
              <a:spcBef>
                <a:spcPts val="60"/>
              </a:spcBef>
            </a:pPr>
            <a:r>
              <a:rPr sz="1200" b="1" dirty="0">
                <a:solidFill>
                  <a:srgbClr val="FFC000"/>
                </a:solidFill>
                <a:latin typeface="Gothic Uralic"/>
                <a:cs typeface="Gothic Uralic"/>
              </a:rPr>
              <a:t>Literacy |</a:t>
            </a:r>
            <a:r>
              <a:rPr sz="1200" b="1" spc="-5" dirty="0">
                <a:solidFill>
                  <a:srgbClr val="FFC000"/>
                </a:solidFill>
                <a:latin typeface="Gothic Uralic"/>
                <a:cs typeface="Gothic Uralic"/>
              </a:rPr>
              <a:t> </a:t>
            </a:r>
            <a:r>
              <a:rPr sz="1200" b="1" dirty="0">
                <a:solidFill>
                  <a:srgbClr val="FFC000"/>
                </a:solidFill>
                <a:latin typeface="Gothic Uralic"/>
                <a:cs typeface="Gothic Uralic"/>
              </a:rPr>
              <a:t>Comprehension</a:t>
            </a:r>
            <a:endParaRPr sz="1200" dirty="0">
              <a:latin typeface="Gothic Uralic"/>
              <a:cs typeface="Gothic Uralic"/>
            </a:endParaRPr>
          </a:p>
          <a:p>
            <a:pPr>
              <a:lnSpc>
                <a:spcPct val="100000"/>
              </a:lnSpc>
              <a:spcBef>
                <a:spcPts val="20"/>
              </a:spcBef>
            </a:pPr>
            <a:endParaRPr sz="1500" dirty="0">
              <a:latin typeface="Gothic Uralic"/>
              <a:cs typeface="Gothic Uralic"/>
            </a:endParaRPr>
          </a:p>
          <a:p>
            <a:pPr marL="12700">
              <a:lnSpc>
                <a:spcPct val="100000"/>
              </a:lnSpc>
            </a:pPr>
            <a:r>
              <a:rPr sz="1200" b="1" dirty="0">
                <a:latin typeface="Gothic Uralic"/>
                <a:cs typeface="Gothic Uralic"/>
              </a:rPr>
              <a:t>Early Learning </a:t>
            </a:r>
            <a:r>
              <a:rPr sz="1200" b="1" spc="-5" dirty="0">
                <a:latin typeface="Gothic Uralic"/>
                <a:cs typeface="Gothic Uralic"/>
              </a:rPr>
              <a:t>Goal: </a:t>
            </a:r>
            <a:r>
              <a:rPr sz="1200" b="1" dirty="0">
                <a:latin typeface="Gothic Uralic"/>
                <a:cs typeface="Gothic Uralic"/>
              </a:rPr>
              <a:t>Literacy </a:t>
            </a:r>
            <a:r>
              <a:rPr sz="1200" spc="-5" dirty="0">
                <a:latin typeface="URW Gothic"/>
                <a:cs typeface="URW Gothic"/>
              </a:rPr>
              <a:t>| Comprehension</a:t>
            </a:r>
            <a:endParaRPr sz="1200" dirty="0">
              <a:latin typeface="URW Gothic"/>
              <a:cs typeface="URW Gothic"/>
            </a:endParaRPr>
          </a:p>
          <a:p>
            <a:pPr marL="12700">
              <a:lnSpc>
                <a:spcPct val="100000"/>
              </a:lnSpc>
              <a:spcBef>
                <a:spcPts val="15"/>
              </a:spcBef>
            </a:pPr>
            <a:r>
              <a:rPr sz="900" spc="-5" dirty="0">
                <a:latin typeface="URW Gothic"/>
                <a:cs typeface="URW Gothic"/>
              </a:rPr>
              <a:t>Children at the expected level of development</a:t>
            </a:r>
            <a:r>
              <a:rPr sz="900" spc="5" dirty="0">
                <a:latin typeface="URW Gothic"/>
                <a:cs typeface="URW Gothic"/>
              </a:rPr>
              <a:t> </a:t>
            </a:r>
            <a:r>
              <a:rPr sz="900" spc="-5" dirty="0">
                <a:latin typeface="URW Gothic"/>
                <a:cs typeface="URW Gothic"/>
              </a:rPr>
              <a:t>will:</a:t>
            </a:r>
            <a:endParaRPr sz="900" dirty="0">
              <a:latin typeface="URW Gothic"/>
              <a:cs typeface="URW Gothic"/>
            </a:endParaRPr>
          </a:p>
          <a:p>
            <a:pPr marL="469900" marR="398780" indent="-228600">
              <a:lnSpc>
                <a:spcPct val="102200"/>
              </a:lnSpc>
              <a:buFont typeface="Symbol"/>
              <a:buChar char=""/>
              <a:tabLst>
                <a:tab pos="469265" algn="l"/>
                <a:tab pos="469900" algn="l"/>
              </a:tabLst>
            </a:pPr>
            <a:r>
              <a:rPr sz="900" spc="-5" dirty="0">
                <a:latin typeface="URW Gothic"/>
                <a:cs typeface="URW Gothic"/>
              </a:rPr>
              <a:t>Demonstrate understanding of </a:t>
            </a:r>
            <a:r>
              <a:rPr sz="900" dirty="0">
                <a:latin typeface="URW Gothic"/>
                <a:cs typeface="URW Gothic"/>
              </a:rPr>
              <a:t>what </a:t>
            </a:r>
            <a:r>
              <a:rPr sz="900" spc="-5" dirty="0">
                <a:latin typeface="URW Gothic"/>
                <a:cs typeface="URW Gothic"/>
              </a:rPr>
              <a:t>has been read to </a:t>
            </a:r>
            <a:r>
              <a:rPr sz="900" spc="-10" dirty="0">
                <a:latin typeface="URW Gothic"/>
                <a:cs typeface="URW Gothic"/>
              </a:rPr>
              <a:t>me </a:t>
            </a:r>
            <a:r>
              <a:rPr sz="900" spc="-5" dirty="0">
                <a:latin typeface="URW Gothic"/>
                <a:cs typeface="URW Gothic"/>
              </a:rPr>
              <a:t>by retelling stories and narratives </a:t>
            </a:r>
            <a:r>
              <a:rPr sz="900" dirty="0">
                <a:latin typeface="URW Gothic"/>
                <a:cs typeface="URW Gothic"/>
              </a:rPr>
              <a:t>using </a:t>
            </a:r>
            <a:r>
              <a:rPr sz="900" spc="-10" dirty="0">
                <a:latin typeface="URW Gothic"/>
                <a:cs typeface="URW Gothic"/>
              </a:rPr>
              <a:t>my </a:t>
            </a:r>
            <a:r>
              <a:rPr sz="900" spc="-5" dirty="0">
                <a:latin typeface="URW Gothic"/>
                <a:cs typeface="URW Gothic"/>
              </a:rPr>
              <a:t>own and recently </a:t>
            </a:r>
            <a:r>
              <a:rPr sz="900" dirty="0">
                <a:latin typeface="URW Gothic"/>
                <a:cs typeface="URW Gothic"/>
              </a:rPr>
              <a:t>introduced  </a:t>
            </a:r>
            <a:r>
              <a:rPr sz="900" spc="-5" dirty="0">
                <a:latin typeface="URW Gothic"/>
                <a:cs typeface="URW Gothic"/>
              </a:rPr>
              <a:t>vocabulary;</a:t>
            </a:r>
            <a:endParaRPr sz="900" dirty="0">
              <a:latin typeface="URW Gothic"/>
              <a:cs typeface="URW Gothic"/>
            </a:endParaRPr>
          </a:p>
          <a:p>
            <a:pPr marL="469900" indent="-228600">
              <a:lnSpc>
                <a:spcPct val="100000"/>
              </a:lnSpc>
              <a:spcBef>
                <a:spcPts val="25"/>
              </a:spcBef>
              <a:buFont typeface="Symbol"/>
              <a:buChar char=""/>
              <a:tabLst>
                <a:tab pos="469265" algn="l"/>
                <a:tab pos="469900" algn="l"/>
              </a:tabLst>
            </a:pPr>
            <a:r>
              <a:rPr sz="900" spc="-5" dirty="0">
                <a:latin typeface="URW Gothic"/>
                <a:cs typeface="URW Gothic"/>
              </a:rPr>
              <a:t>Anticipate, where appropriate, events </a:t>
            </a:r>
            <a:r>
              <a:rPr sz="900" spc="5" dirty="0">
                <a:latin typeface="URW Gothic"/>
                <a:cs typeface="URW Gothic"/>
              </a:rPr>
              <a:t>in</a:t>
            </a:r>
            <a:r>
              <a:rPr sz="900" spc="-10" dirty="0">
                <a:latin typeface="URW Gothic"/>
                <a:cs typeface="URW Gothic"/>
              </a:rPr>
              <a:t> </a:t>
            </a:r>
            <a:r>
              <a:rPr sz="900" dirty="0">
                <a:latin typeface="URW Gothic"/>
                <a:cs typeface="URW Gothic"/>
              </a:rPr>
              <a:t>stories;</a:t>
            </a:r>
          </a:p>
          <a:p>
            <a:pPr marL="469900" indent="-228600">
              <a:lnSpc>
                <a:spcPct val="100000"/>
              </a:lnSpc>
              <a:spcBef>
                <a:spcPts val="20"/>
              </a:spcBef>
              <a:buFont typeface="Symbol"/>
              <a:buChar char=""/>
              <a:tabLst>
                <a:tab pos="469265" algn="l"/>
                <a:tab pos="469900" algn="l"/>
              </a:tabLst>
            </a:pPr>
            <a:r>
              <a:rPr sz="900" spc="-5" dirty="0">
                <a:latin typeface="URW Gothic"/>
                <a:cs typeface="URW Gothic"/>
              </a:rPr>
              <a:t>Use and understand recently introduced vocabulary during discussions about stories, </a:t>
            </a:r>
            <a:r>
              <a:rPr sz="900" dirty="0">
                <a:latin typeface="URW Gothic"/>
                <a:cs typeface="URW Gothic"/>
              </a:rPr>
              <a:t>non-fiction, </a:t>
            </a:r>
            <a:r>
              <a:rPr sz="900" spc="-5" dirty="0">
                <a:latin typeface="URW Gothic"/>
                <a:cs typeface="URW Gothic"/>
              </a:rPr>
              <a:t>rhymes and poems and </a:t>
            </a:r>
            <a:r>
              <a:rPr sz="900" dirty="0">
                <a:latin typeface="URW Gothic"/>
                <a:cs typeface="URW Gothic"/>
              </a:rPr>
              <a:t>during</a:t>
            </a:r>
            <a:r>
              <a:rPr sz="900" spc="114" dirty="0">
                <a:latin typeface="URW Gothic"/>
                <a:cs typeface="URW Gothic"/>
              </a:rPr>
              <a:t> </a:t>
            </a:r>
            <a:r>
              <a:rPr sz="900" dirty="0">
                <a:latin typeface="URW Gothic"/>
                <a:cs typeface="URW Gothic"/>
              </a:rPr>
              <a:t>role-play.</a:t>
            </a:r>
          </a:p>
        </p:txBody>
      </p:sp>
      <p:sp>
        <p:nvSpPr>
          <p:cNvPr id="6" name="object 6"/>
          <p:cNvSpPr/>
          <p:nvPr/>
        </p:nvSpPr>
        <p:spPr>
          <a:xfrm>
            <a:off x="373379" y="1883918"/>
            <a:ext cx="5838190" cy="140335"/>
          </a:xfrm>
          <a:custGeom>
            <a:avLst/>
            <a:gdLst/>
            <a:ahLst/>
            <a:cxnLst/>
            <a:rect l="l" t="t" r="r" b="b"/>
            <a:pathLst>
              <a:path w="5838190" h="140335">
                <a:moveTo>
                  <a:pt x="5837809" y="0"/>
                </a:moveTo>
                <a:lnTo>
                  <a:pt x="0" y="0"/>
                </a:lnTo>
                <a:lnTo>
                  <a:pt x="0" y="140208"/>
                </a:lnTo>
                <a:lnTo>
                  <a:pt x="5837809" y="140208"/>
                </a:lnTo>
                <a:lnTo>
                  <a:pt x="5837809" y="0"/>
                </a:lnTo>
                <a:close/>
              </a:path>
            </a:pathLst>
          </a:custGeom>
          <a:solidFill>
            <a:srgbClr val="FFC000"/>
          </a:solidFill>
        </p:spPr>
        <p:txBody>
          <a:bodyPr wrap="square" lIns="0" tIns="0" rIns="0" bIns="0" rtlCol="0"/>
          <a:lstStyle/>
          <a:p>
            <a:endParaRPr/>
          </a:p>
        </p:txBody>
      </p:sp>
      <p:sp>
        <p:nvSpPr>
          <p:cNvPr id="7" name="object 7"/>
          <p:cNvSpPr txBox="1"/>
          <p:nvPr/>
        </p:nvSpPr>
        <p:spPr>
          <a:xfrm>
            <a:off x="421640" y="1871217"/>
            <a:ext cx="2440940" cy="162560"/>
          </a:xfrm>
          <a:prstGeom prst="rect">
            <a:avLst/>
          </a:prstGeom>
        </p:spPr>
        <p:txBody>
          <a:bodyPr vert="horz" wrap="square" lIns="0" tIns="12700" rIns="0" bIns="0" rtlCol="0">
            <a:spAutoFit/>
          </a:bodyPr>
          <a:lstStyle/>
          <a:p>
            <a:pPr marL="12700">
              <a:lnSpc>
                <a:spcPct val="100000"/>
              </a:lnSpc>
              <a:spcBef>
                <a:spcPts val="100"/>
              </a:spcBef>
            </a:pPr>
            <a:r>
              <a:rPr sz="900" b="1" spc="-5" dirty="0">
                <a:latin typeface="Gothic Uralic"/>
                <a:cs typeface="Gothic Uralic"/>
              </a:rPr>
              <a:t>Progression towards the Early </a:t>
            </a:r>
            <a:r>
              <a:rPr sz="900" b="1" dirty="0">
                <a:latin typeface="Gothic Uralic"/>
                <a:cs typeface="Gothic Uralic"/>
              </a:rPr>
              <a:t>Learning</a:t>
            </a:r>
            <a:r>
              <a:rPr sz="900" b="1" spc="15" dirty="0">
                <a:latin typeface="Gothic Uralic"/>
                <a:cs typeface="Gothic Uralic"/>
              </a:rPr>
              <a:t> </a:t>
            </a:r>
            <a:r>
              <a:rPr sz="900" b="1" spc="-5" dirty="0">
                <a:latin typeface="Gothic Uralic"/>
                <a:cs typeface="Gothic Uralic"/>
              </a:rPr>
              <a:t>Goal</a:t>
            </a:r>
            <a:endParaRPr sz="900">
              <a:latin typeface="Gothic Uralic"/>
              <a:cs typeface="Gothic Uralic"/>
            </a:endParaRPr>
          </a:p>
        </p:txBody>
      </p:sp>
      <p:sp>
        <p:nvSpPr>
          <p:cNvPr id="8" name="object 8"/>
          <p:cNvSpPr/>
          <p:nvPr/>
        </p:nvSpPr>
        <p:spPr>
          <a:xfrm>
            <a:off x="6211189" y="1883918"/>
            <a:ext cx="4225290" cy="140335"/>
          </a:xfrm>
          <a:custGeom>
            <a:avLst/>
            <a:gdLst/>
            <a:ahLst/>
            <a:cxnLst/>
            <a:rect l="l" t="t" r="r" b="b"/>
            <a:pathLst>
              <a:path w="4225290" h="140335">
                <a:moveTo>
                  <a:pt x="4224782" y="0"/>
                </a:moveTo>
                <a:lnTo>
                  <a:pt x="0" y="0"/>
                </a:lnTo>
                <a:lnTo>
                  <a:pt x="0" y="140208"/>
                </a:lnTo>
                <a:lnTo>
                  <a:pt x="4224782" y="140208"/>
                </a:lnTo>
                <a:lnTo>
                  <a:pt x="4224782" y="0"/>
                </a:lnTo>
                <a:close/>
              </a:path>
            </a:pathLst>
          </a:custGeom>
          <a:solidFill>
            <a:srgbClr val="FFC000"/>
          </a:solidFill>
        </p:spPr>
        <p:txBody>
          <a:bodyPr wrap="square" lIns="0" tIns="0" rIns="0" bIns="0" rtlCol="0"/>
          <a:lstStyle/>
          <a:p>
            <a:endParaRPr/>
          </a:p>
        </p:txBody>
      </p:sp>
      <p:sp>
        <p:nvSpPr>
          <p:cNvPr id="9" name="object 9"/>
          <p:cNvSpPr txBox="1"/>
          <p:nvPr/>
        </p:nvSpPr>
        <p:spPr>
          <a:xfrm>
            <a:off x="6267069" y="1869694"/>
            <a:ext cx="3223895" cy="151323"/>
          </a:xfrm>
          <a:prstGeom prst="rect">
            <a:avLst/>
          </a:prstGeom>
        </p:spPr>
        <p:txBody>
          <a:bodyPr vert="horz" wrap="square" lIns="0" tIns="12700" rIns="0" bIns="0" rtlCol="0">
            <a:spAutoFit/>
          </a:bodyPr>
          <a:lstStyle/>
          <a:p>
            <a:pPr marL="12700">
              <a:lnSpc>
                <a:spcPct val="100000"/>
              </a:lnSpc>
              <a:spcBef>
                <a:spcPts val="100"/>
              </a:spcBef>
            </a:pPr>
            <a:r>
              <a:rPr sz="900" b="1" spc="-5" dirty="0">
                <a:latin typeface="Gothic Uralic"/>
                <a:cs typeface="Gothic Uralic"/>
              </a:rPr>
              <a:t>Progress in other </a:t>
            </a:r>
            <a:r>
              <a:rPr sz="900" b="1" dirty="0">
                <a:latin typeface="Gothic Uralic"/>
                <a:cs typeface="Gothic Uralic"/>
              </a:rPr>
              <a:t>areas </a:t>
            </a:r>
            <a:r>
              <a:rPr sz="900" b="1" spc="-5" dirty="0">
                <a:latin typeface="Gothic Uralic"/>
                <a:cs typeface="Gothic Uralic"/>
              </a:rPr>
              <a:t>of literacy curriculum </a:t>
            </a:r>
            <a:r>
              <a:rPr sz="900" b="1" dirty="0">
                <a:latin typeface="Gothic Uralic"/>
                <a:cs typeface="Gothic Uralic"/>
              </a:rPr>
              <a:t>–</a:t>
            </a:r>
            <a:r>
              <a:rPr lang="en-GB" sz="900" b="1" dirty="0">
                <a:latin typeface="Gothic Uralic"/>
                <a:cs typeface="Gothic Uralic"/>
              </a:rPr>
              <a:t>Reception</a:t>
            </a:r>
            <a:endParaRPr sz="900" dirty="0">
              <a:latin typeface="Verdana"/>
              <a:cs typeface="Verdana"/>
            </a:endParaRPr>
          </a:p>
        </p:txBody>
      </p:sp>
      <p:grpSp>
        <p:nvGrpSpPr>
          <p:cNvPr id="10" name="object 10"/>
          <p:cNvGrpSpPr/>
          <p:nvPr/>
        </p:nvGrpSpPr>
        <p:grpSpPr>
          <a:xfrm>
            <a:off x="373379" y="2024126"/>
            <a:ext cx="10062845" cy="140335"/>
            <a:chOff x="373379" y="2024126"/>
            <a:chExt cx="10062845" cy="140335"/>
          </a:xfrm>
        </p:grpSpPr>
        <p:sp>
          <p:nvSpPr>
            <p:cNvPr id="11" name="object 11"/>
            <p:cNvSpPr/>
            <p:nvPr/>
          </p:nvSpPr>
          <p:spPr>
            <a:xfrm>
              <a:off x="373379" y="2024126"/>
              <a:ext cx="269875" cy="140335"/>
            </a:xfrm>
            <a:custGeom>
              <a:avLst/>
              <a:gdLst/>
              <a:ahLst/>
              <a:cxnLst/>
              <a:rect l="l" t="t" r="r" b="b"/>
              <a:pathLst>
                <a:path w="269875" h="140335">
                  <a:moveTo>
                    <a:pt x="269748" y="0"/>
                  </a:moveTo>
                  <a:lnTo>
                    <a:pt x="0" y="0"/>
                  </a:lnTo>
                  <a:lnTo>
                    <a:pt x="0" y="140208"/>
                  </a:lnTo>
                  <a:lnTo>
                    <a:pt x="269748" y="140208"/>
                  </a:lnTo>
                  <a:lnTo>
                    <a:pt x="269748" y="0"/>
                  </a:lnTo>
                  <a:close/>
                </a:path>
              </a:pathLst>
            </a:custGeom>
            <a:solidFill>
              <a:srgbClr val="FFC000"/>
            </a:solidFill>
          </p:spPr>
          <p:txBody>
            <a:bodyPr wrap="square" lIns="0" tIns="0" rIns="0" bIns="0" rtlCol="0"/>
            <a:lstStyle/>
            <a:p>
              <a:endParaRPr/>
            </a:p>
          </p:txBody>
        </p:sp>
        <p:sp>
          <p:nvSpPr>
            <p:cNvPr id="12" name="object 12"/>
            <p:cNvSpPr/>
            <p:nvPr/>
          </p:nvSpPr>
          <p:spPr>
            <a:xfrm>
              <a:off x="643127" y="2024126"/>
              <a:ext cx="9792970" cy="140335"/>
            </a:xfrm>
            <a:custGeom>
              <a:avLst/>
              <a:gdLst/>
              <a:ahLst/>
              <a:cxnLst/>
              <a:rect l="l" t="t" r="r" b="b"/>
              <a:pathLst>
                <a:path w="9792970" h="140335">
                  <a:moveTo>
                    <a:pt x="9792970" y="0"/>
                  </a:moveTo>
                  <a:lnTo>
                    <a:pt x="0" y="0"/>
                  </a:lnTo>
                  <a:lnTo>
                    <a:pt x="0" y="140208"/>
                  </a:lnTo>
                  <a:lnTo>
                    <a:pt x="9792970" y="140208"/>
                  </a:lnTo>
                  <a:lnTo>
                    <a:pt x="9792970" y="0"/>
                  </a:lnTo>
                  <a:close/>
                </a:path>
              </a:pathLst>
            </a:custGeom>
            <a:solidFill>
              <a:srgbClr val="FFF1CC"/>
            </a:solidFill>
          </p:spPr>
          <p:txBody>
            <a:bodyPr wrap="square" lIns="0" tIns="0" rIns="0" bIns="0" rtlCol="0"/>
            <a:lstStyle/>
            <a:p>
              <a:endParaRPr/>
            </a:p>
          </p:txBody>
        </p:sp>
      </p:grpSp>
      <p:sp>
        <p:nvSpPr>
          <p:cNvPr id="13" name="object 13"/>
          <p:cNvSpPr txBox="1"/>
          <p:nvPr/>
        </p:nvSpPr>
        <p:spPr>
          <a:xfrm>
            <a:off x="421640" y="2011426"/>
            <a:ext cx="9647555" cy="151323"/>
          </a:xfrm>
          <a:prstGeom prst="rect">
            <a:avLst/>
          </a:prstGeom>
        </p:spPr>
        <p:txBody>
          <a:bodyPr vert="horz" wrap="square" lIns="0" tIns="12700" rIns="0" bIns="0" rtlCol="0">
            <a:spAutoFit/>
          </a:bodyPr>
          <a:lstStyle/>
          <a:p>
            <a:pPr marL="12700">
              <a:lnSpc>
                <a:spcPct val="100000"/>
              </a:lnSpc>
              <a:spcBef>
                <a:spcPts val="100"/>
              </a:spcBef>
              <a:tabLst>
                <a:tab pos="289560" algn="l"/>
              </a:tabLst>
            </a:pPr>
            <a:r>
              <a:rPr sz="900" b="1" dirty="0">
                <a:solidFill>
                  <a:srgbClr val="FFFFFF"/>
                </a:solidFill>
                <a:latin typeface="Gothic Uralic"/>
                <a:cs typeface="Gothic Uralic"/>
              </a:rPr>
              <a:t>R+	</a:t>
            </a:r>
            <a:r>
              <a:rPr sz="900" b="1" dirty="0">
                <a:latin typeface="Gothic Uralic"/>
                <a:cs typeface="Gothic Uralic"/>
              </a:rPr>
              <a:t>By </a:t>
            </a:r>
            <a:r>
              <a:rPr sz="900" b="1" spc="-5" dirty="0">
                <a:latin typeface="Gothic Uralic"/>
                <a:cs typeface="Gothic Uralic"/>
              </a:rPr>
              <a:t>the end of the </a:t>
            </a:r>
            <a:r>
              <a:rPr sz="900" b="1" dirty="0">
                <a:latin typeface="Gothic Uralic"/>
                <a:cs typeface="Gothic Uralic"/>
              </a:rPr>
              <a:t>Summer </a:t>
            </a:r>
            <a:r>
              <a:rPr sz="900" b="1" spc="-10" dirty="0">
                <a:latin typeface="Gothic Uralic"/>
                <a:cs typeface="Gothic Uralic"/>
              </a:rPr>
              <a:t>term</a:t>
            </a:r>
            <a:r>
              <a:rPr lang="en-GB" sz="900" b="1" spc="-10" dirty="0">
                <a:latin typeface="Gothic Uralic"/>
                <a:cs typeface="Gothic Uralic"/>
              </a:rPr>
              <a:t> and to be year 1 ready</a:t>
            </a:r>
            <a:r>
              <a:rPr sz="900" b="1" spc="-10" dirty="0">
                <a:latin typeface="Gothic Uralic"/>
                <a:cs typeface="Gothic Uralic"/>
              </a:rPr>
              <a:t> </a:t>
            </a:r>
            <a:r>
              <a:rPr sz="900" b="1" spc="-5" dirty="0">
                <a:latin typeface="Gothic Uralic"/>
                <a:cs typeface="Gothic Uralic"/>
              </a:rPr>
              <a:t>children </a:t>
            </a:r>
            <a:r>
              <a:rPr sz="900" b="1" dirty="0">
                <a:latin typeface="Gothic Uralic"/>
                <a:cs typeface="Gothic Uralic"/>
              </a:rPr>
              <a:t>should be </a:t>
            </a:r>
            <a:r>
              <a:rPr sz="900" b="1" spc="-5" dirty="0">
                <a:latin typeface="Gothic Uralic"/>
                <a:cs typeface="Gothic Uralic"/>
              </a:rPr>
              <a:t>able to… </a:t>
            </a:r>
            <a:r>
              <a:rPr sz="900" i="1" spc="-5" dirty="0">
                <a:latin typeface="URW Gothic"/>
                <a:cs typeface="URW Gothic"/>
              </a:rPr>
              <a:t> </a:t>
            </a:r>
            <a:endParaRPr sz="900" dirty="0">
              <a:latin typeface="URW Gothic"/>
              <a:cs typeface="URW Gothic"/>
            </a:endParaRPr>
          </a:p>
        </p:txBody>
      </p:sp>
      <p:sp>
        <p:nvSpPr>
          <p:cNvPr id="14" name="object 14"/>
          <p:cNvSpPr txBox="1"/>
          <p:nvPr/>
        </p:nvSpPr>
        <p:spPr>
          <a:xfrm>
            <a:off x="650240" y="2151634"/>
            <a:ext cx="5468620" cy="1553630"/>
          </a:xfrm>
          <a:prstGeom prst="rect">
            <a:avLst/>
          </a:prstGeom>
        </p:spPr>
        <p:txBody>
          <a:bodyPr vert="horz" wrap="square" lIns="0" tIns="12700" rIns="0" bIns="0" rtlCol="0">
            <a:spAutoFit/>
          </a:bodyPr>
          <a:lstStyle/>
          <a:p>
            <a:pPr marL="12700" algn="just">
              <a:lnSpc>
                <a:spcPct val="100000"/>
              </a:lnSpc>
              <a:spcBef>
                <a:spcPts val="100"/>
              </a:spcBef>
              <a:tabLst>
                <a:tab pos="241300" algn="l"/>
              </a:tabLst>
            </a:pPr>
            <a:endParaRPr sz="900" dirty="0">
              <a:latin typeface="URW Gothic"/>
              <a:cs typeface="URW Gothic"/>
            </a:endParaRPr>
          </a:p>
          <a:p>
            <a:pPr marL="241300" marR="658495" indent="-228600" algn="just">
              <a:lnSpc>
                <a:spcPct val="101400"/>
              </a:lnSpc>
              <a:spcBef>
                <a:spcPts val="5"/>
              </a:spcBef>
              <a:buFont typeface="Symbol"/>
              <a:buChar char=""/>
              <a:tabLst>
                <a:tab pos="241300" algn="l"/>
              </a:tabLst>
            </a:pPr>
            <a:r>
              <a:rPr sz="900" spc="-5" dirty="0">
                <a:latin typeface="URW Gothic"/>
                <a:cs typeface="URW Gothic"/>
              </a:rPr>
              <a:t>Re-read books </a:t>
            </a:r>
            <a:r>
              <a:rPr sz="900" spc="-10" dirty="0">
                <a:latin typeface="URW Gothic"/>
                <a:cs typeface="URW Gothic"/>
              </a:rPr>
              <a:t>to </a:t>
            </a:r>
            <a:r>
              <a:rPr sz="900" dirty="0">
                <a:latin typeface="URW Gothic"/>
                <a:cs typeface="URW Gothic"/>
              </a:rPr>
              <a:t>build up </a:t>
            </a:r>
            <a:r>
              <a:rPr sz="900" spc="-10" dirty="0">
                <a:latin typeface="URW Gothic"/>
                <a:cs typeface="URW Gothic"/>
              </a:rPr>
              <a:t>their </a:t>
            </a:r>
            <a:r>
              <a:rPr sz="900" spc="-5" dirty="0">
                <a:latin typeface="URW Gothic"/>
                <a:cs typeface="URW Gothic"/>
              </a:rPr>
              <a:t>confidence in word reading, </a:t>
            </a:r>
            <a:r>
              <a:rPr sz="900" dirty="0">
                <a:latin typeface="URW Gothic"/>
                <a:cs typeface="URW Gothic"/>
              </a:rPr>
              <a:t>their </a:t>
            </a:r>
            <a:r>
              <a:rPr sz="900" spc="-5" dirty="0">
                <a:latin typeface="URW Gothic"/>
                <a:cs typeface="URW Gothic"/>
              </a:rPr>
              <a:t>fluency and their  understanding and</a:t>
            </a:r>
            <a:r>
              <a:rPr sz="900" spc="-15" dirty="0">
                <a:latin typeface="URW Gothic"/>
                <a:cs typeface="URW Gothic"/>
              </a:rPr>
              <a:t> </a:t>
            </a:r>
            <a:r>
              <a:rPr sz="900" spc="-5" dirty="0">
                <a:latin typeface="URW Gothic"/>
                <a:cs typeface="URW Gothic"/>
              </a:rPr>
              <a:t>enjoyment</a:t>
            </a:r>
            <a:endParaRPr sz="900" dirty="0">
              <a:latin typeface="URW Gothic"/>
              <a:cs typeface="URW Gothic"/>
            </a:endParaRPr>
          </a:p>
          <a:p>
            <a:pPr marL="241300" marR="401320" indent="-228600" algn="just">
              <a:lnSpc>
                <a:spcPct val="102200"/>
              </a:lnSpc>
              <a:spcBef>
                <a:spcPts val="5"/>
              </a:spcBef>
              <a:buFont typeface="Symbol"/>
              <a:buChar char=""/>
              <a:tabLst>
                <a:tab pos="241300" algn="l"/>
              </a:tabLst>
            </a:pPr>
            <a:r>
              <a:rPr sz="900" spc="-10" dirty="0">
                <a:latin typeface="URW Gothic"/>
                <a:cs typeface="URW Gothic"/>
              </a:rPr>
              <a:t>Engage </a:t>
            </a:r>
            <a:r>
              <a:rPr sz="900" spc="5" dirty="0">
                <a:latin typeface="URW Gothic"/>
                <a:cs typeface="URW Gothic"/>
              </a:rPr>
              <a:t>in </a:t>
            </a:r>
            <a:r>
              <a:rPr sz="900" spc="-5" dirty="0">
                <a:latin typeface="URW Gothic"/>
                <a:cs typeface="URW Gothic"/>
              </a:rPr>
              <a:t>extended conversations about stories, demonstrating the correct </a:t>
            </a:r>
            <a:r>
              <a:rPr sz="900" dirty="0">
                <a:latin typeface="URW Gothic"/>
                <a:cs typeface="URW Gothic"/>
              </a:rPr>
              <a:t>use </a:t>
            </a:r>
            <a:r>
              <a:rPr sz="900" spc="-10" dirty="0">
                <a:latin typeface="URW Gothic"/>
                <a:cs typeface="URW Gothic"/>
              </a:rPr>
              <a:t>of </a:t>
            </a:r>
            <a:r>
              <a:rPr sz="900" spc="-5" dirty="0">
                <a:latin typeface="URW Gothic"/>
                <a:cs typeface="URW Gothic"/>
              </a:rPr>
              <a:t>new  vocabulary and demonstrating their understanding by using the new vocabulary </a:t>
            </a:r>
            <a:r>
              <a:rPr sz="900" spc="5" dirty="0">
                <a:latin typeface="URW Gothic"/>
                <a:cs typeface="URW Gothic"/>
              </a:rPr>
              <a:t>in </a:t>
            </a:r>
            <a:r>
              <a:rPr sz="900" spc="-5" dirty="0">
                <a:latin typeface="URW Gothic"/>
                <a:cs typeface="URW Gothic"/>
              </a:rPr>
              <a:t>the  correct context and </a:t>
            </a:r>
            <a:r>
              <a:rPr sz="900" spc="5" dirty="0">
                <a:latin typeface="URW Gothic"/>
                <a:cs typeface="URW Gothic"/>
              </a:rPr>
              <a:t>in</a:t>
            </a:r>
            <a:r>
              <a:rPr sz="900" spc="-30" dirty="0">
                <a:latin typeface="URW Gothic"/>
                <a:cs typeface="URW Gothic"/>
              </a:rPr>
              <a:t> </a:t>
            </a:r>
            <a:r>
              <a:rPr sz="900" spc="-5" dirty="0">
                <a:latin typeface="URW Gothic"/>
                <a:cs typeface="URW Gothic"/>
              </a:rPr>
              <a:t>conversation</a:t>
            </a:r>
            <a:endParaRPr sz="900" dirty="0">
              <a:latin typeface="URW Gothic"/>
              <a:cs typeface="URW Gothic"/>
            </a:endParaRPr>
          </a:p>
          <a:p>
            <a:pPr marL="241300" marR="441959" indent="-228600" algn="just">
              <a:lnSpc>
                <a:spcPct val="102200"/>
              </a:lnSpc>
              <a:buFont typeface="Symbol"/>
              <a:buChar char=""/>
              <a:tabLst>
                <a:tab pos="241300" algn="l"/>
              </a:tabLst>
            </a:pPr>
            <a:r>
              <a:rPr sz="900" spc="-5" dirty="0">
                <a:latin typeface="URW Gothic"/>
                <a:cs typeface="URW Gothic"/>
              </a:rPr>
              <a:t>Retell </a:t>
            </a:r>
            <a:r>
              <a:rPr sz="900" dirty="0">
                <a:latin typeface="URW Gothic"/>
                <a:cs typeface="URW Gothic"/>
              </a:rPr>
              <a:t>a </a:t>
            </a:r>
            <a:r>
              <a:rPr sz="900" spc="-5" dirty="0">
                <a:latin typeface="URW Gothic"/>
                <a:cs typeface="URW Gothic"/>
              </a:rPr>
              <a:t>familiar story/traditional tale and include repeated words, phrases and </a:t>
            </a:r>
            <a:r>
              <a:rPr sz="900" dirty="0">
                <a:latin typeface="URW Gothic"/>
                <a:cs typeface="URW Gothic"/>
              </a:rPr>
              <a:t>refrains  </a:t>
            </a:r>
            <a:r>
              <a:rPr sz="900" spc="-5" dirty="0">
                <a:latin typeface="URW Gothic"/>
                <a:cs typeface="URW Gothic"/>
              </a:rPr>
              <a:t>correctly</a:t>
            </a:r>
            <a:endParaRPr sz="900" dirty="0">
              <a:latin typeface="URW Gothic"/>
              <a:cs typeface="URW Gothic"/>
            </a:endParaRPr>
          </a:p>
          <a:p>
            <a:pPr marL="241300" indent="-228600" algn="just">
              <a:lnSpc>
                <a:spcPct val="100000"/>
              </a:lnSpc>
              <a:spcBef>
                <a:spcPts val="20"/>
              </a:spcBef>
              <a:buFont typeface="Symbol"/>
              <a:buChar char=""/>
              <a:tabLst>
                <a:tab pos="241300" algn="l"/>
              </a:tabLst>
            </a:pPr>
            <a:r>
              <a:rPr sz="900" spc="-5" dirty="0">
                <a:latin typeface="URW Gothic"/>
                <a:cs typeface="URW Gothic"/>
              </a:rPr>
              <a:t>Answer simple questions about </a:t>
            </a:r>
            <a:r>
              <a:rPr sz="900" dirty="0">
                <a:latin typeface="URW Gothic"/>
                <a:cs typeface="URW Gothic"/>
              </a:rPr>
              <a:t>a </a:t>
            </a:r>
            <a:r>
              <a:rPr sz="900" spc="-5" dirty="0">
                <a:latin typeface="URW Gothic"/>
                <a:cs typeface="URW Gothic"/>
              </a:rPr>
              <a:t>familiar book/text </a:t>
            </a:r>
            <a:r>
              <a:rPr sz="900" spc="5" dirty="0">
                <a:latin typeface="URW Gothic"/>
                <a:cs typeface="URW Gothic"/>
              </a:rPr>
              <a:t>in </a:t>
            </a:r>
            <a:r>
              <a:rPr sz="900" spc="-5" dirty="0">
                <a:latin typeface="URW Gothic"/>
                <a:cs typeface="URW Gothic"/>
              </a:rPr>
              <a:t>shared or independent</a:t>
            </a:r>
            <a:r>
              <a:rPr sz="900" spc="15" dirty="0">
                <a:latin typeface="URW Gothic"/>
                <a:cs typeface="URW Gothic"/>
              </a:rPr>
              <a:t> </a:t>
            </a:r>
            <a:r>
              <a:rPr sz="900" spc="-5" dirty="0">
                <a:latin typeface="URW Gothic"/>
                <a:cs typeface="URW Gothic"/>
              </a:rPr>
              <a:t>writing</a:t>
            </a:r>
            <a:endParaRPr sz="900" dirty="0">
              <a:latin typeface="URW Gothic"/>
              <a:cs typeface="URW Gothic"/>
            </a:endParaRPr>
          </a:p>
          <a:p>
            <a:pPr marL="241300" marR="147955" indent="-228600">
              <a:lnSpc>
                <a:spcPct val="102200"/>
              </a:lnSpc>
              <a:buFont typeface="Symbol"/>
              <a:buChar char=""/>
              <a:tabLst>
                <a:tab pos="240665" algn="l"/>
                <a:tab pos="241300" algn="l"/>
              </a:tabLst>
            </a:pPr>
            <a:r>
              <a:rPr sz="900" spc="-5" dirty="0">
                <a:latin typeface="URW Gothic"/>
                <a:cs typeface="URW Gothic"/>
              </a:rPr>
              <a:t>Sequence four/five pictures </a:t>
            </a:r>
            <a:r>
              <a:rPr sz="900" spc="5" dirty="0">
                <a:latin typeface="URW Gothic"/>
                <a:cs typeface="URW Gothic"/>
              </a:rPr>
              <a:t>in </a:t>
            </a:r>
            <a:r>
              <a:rPr sz="900" spc="-5" dirty="0">
                <a:latin typeface="URW Gothic"/>
                <a:cs typeface="URW Gothic"/>
              </a:rPr>
              <a:t>order </a:t>
            </a:r>
            <a:r>
              <a:rPr sz="900" dirty="0">
                <a:latin typeface="URW Gothic"/>
                <a:cs typeface="URW Gothic"/>
              </a:rPr>
              <a:t>– </a:t>
            </a:r>
            <a:r>
              <a:rPr sz="900" spc="-5" dirty="0">
                <a:latin typeface="URW Gothic"/>
                <a:cs typeface="URW Gothic"/>
              </a:rPr>
              <a:t>beginning, middle and end, </a:t>
            </a:r>
            <a:r>
              <a:rPr sz="900" dirty="0">
                <a:latin typeface="URW Gothic"/>
                <a:cs typeface="URW Gothic"/>
              </a:rPr>
              <a:t>using </a:t>
            </a:r>
            <a:r>
              <a:rPr sz="900" spc="-5" dirty="0">
                <a:latin typeface="URW Gothic"/>
                <a:cs typeface="URW Gothic"/>
              </a:rPr>
              <a:t>narrative language  and new vocabulary to retell the</a:t>
            </a:r>
            <a:r>
              <a:rPr sz="900" spc="5" dirty="0">
                <a:latin typeface="URW Gothic"/>
                <a:cs typeface="URW Gothic"/>
              </a:rPr>
              <a:t> </a:t>
            </a:r>
            <a:r>
              <a:rPr sz="900" spc="-5" dirty="0">
                <a:latin typeface="URW Gothic"/>
                <a:cs typeface="URW Gothic"/>
              </a:rPr>
              <a:t>story</a:t>
            </a:r>
            <a:endParaRPr sz="900" dirty="0">
              <a:latin typeface="URW Gothic"/>
              <a:cs typeface="URW Gothic"/>
            </a:endParaRPr>
          </a:p>
          <a:p>
            <a:pPr marL="241300" marR="5080" indent="-228600">
              <a:lnSpc>
                <a:spcPct val="102200"/>
              </a:lnSpc>
              <a:spcBef>
                <a:spcPts val="5"/>
              </a:spcBef>
              <a:buFont typeface="Symbol"/>
              <a:buChar char=""/>
              <a:tabLst>
                <a:tab pos="240665" algn="l"/>
                <a:tab pos="241300" algn="l"/>
              </a:tabLst>
            </a:pPr>
            <a:r>
              <a:rPr sz="900" dirty="0">
                <a:latin typeface="URW Gothic"/>
                <a:cs typeface="URW Gothic"/>
              </a:rPr>
              <a:t>Make </a:t>
            </a:r>
            <a:r>
              <a:rPr sz="900" spc="-5" dirty="0">
                <a:latin typeface="URW Gothic"/>
                <a:cs typeface="URW Gothic"/>
              </a:rPr>
              <a:t>detailed predictions about how the story might end, develop and anticipate </a:t>
            </a:r>
            <a:r>
              <a:rPr sz="900" dirty="0">
                <a:latin typeface="URW Gothic"/>
                <a:cs typeface="URW Gothic"/>
              </a:rPr>
              <a:t>key </a:t>
            </a:r>
            <a:r>
              <a:rPr sz="900" spc="-5" dirty="0">
                <a:latin typeface="URW Gothic"/>
                <a:cs typeface="URW Gothic"/>
              </a:rPr>
              <a:t>events  within the</a:t>
            </a:r>
            <a:r>
              <a:rPr sz="900" dirty="0">
                <a:latin typeface="URW Gothic"/>
                <a:cs typeface="URW Gothic"/>
              </a:rPr>
              <a:t> </a:t>
            </a:r>
            <a:r>
              <a:rPr sz="900" spc="-5" dirty="0">
                <a:latin typeface="URW Gothic"/>
                <a:cs typeface="URW Gothic"/>
              </a:rPr>
              <a:t>story</a:t>
            </a:r>
            <a:endParaRPr lang="en-US" sz="900" spc="-5" dirty="0">
              <a:latin typeface="URW Gothic"/>
              <a:cs typeface="URW Gothic"/>
            </a:endParaRPr>
          </a:p>
        </p:txBody>
      </p:sp>
      <p:sp>
        <p:nvSpPr>
          <p:cNvPr id="15" name="object 15"/>
          <p:cNvSpPr/>
          <p:nvPr/>
        </p:nvSpPr>
        <p:spPr>
          <a:xfrm>
            <a:off x="6211189" y="2164334"/>
            <a:ext cx="4225290" cy="2663190"/>
          </a:xfrm>
          <a:custGeom>
            <a:avLst/>
            <a:gdLst/>
            <a:ahLst/>
            <a:cxnLst/>
            <a:rect l="l" t="t" r="r" b="b"/>
            <a:pathLst>
              <a:path w="4225290" h="2663190">
                <a:moveTo>
                  <a:pt x="4224782" y="0"/>
                </a:moveTo>
                <a:lnTo>
                  <a:pt x="0" y="0"/>
                </a:lnTo>
                <a:lnTo>
                  <a:pt x="0" y="2663062"/>
                </a:lnTo>
                <a:lnTo>
                  <a:pt x="4224782" y="2663062"/>
                </a:lnTo>
                <a:lnTo>
                  <a:pt x="4224782" y="0"/>
                </a:lnTo>
                <a:close/>
              </a:path>
            </a:pathLst>
          </a:custGeom>
          <a:solidFill>
            <a:srgbClr val="E7E6E6"/>
          </a:solidFill>
        </p:spPr>
        <p:txBody>
          <a:bodyPr wrap="square" lIns="0" tIns="0" rIns="0" bIns="0" rtlCol="0"/>
          <a:lstStyle/>
          <a:p>
            <a:endParaRPr/>
          </a:p>
        </p:txBody>
      </p:sp>
      <p:sp>
        <p:nvSpPr>
          <p:cNvPr id="16" name="object 16"/>
          <p:cNvSpPr txBox="1"/>
          <p:nvPr/>
        </p:nvSpPr>
        <p:spPr>
          <a:xfrm>
            <a:off x="6495669" y="2151634"/>
            <a:ext cx="3886835" cy="2124710"/>
          </a:xfrm>
          <a:prstGeom prst="rect">
            <a:avLst/>
          </a:prstGeom>
        </p:spPr>
        <p:txBody>
          <a:bodyPr vert="horz" wrap="square" lIns="0" tIns="9525" rIns="0" bIns="0" rtlCol="0">
            <a:spAutoFit/>
          </a:bodyPr>
          <a:lstStyle/>
          <a:p>
            <a:pPr marL="241300" marR="368935" indent="-228600">
              <a:lnSpc>
                <a:spcPct val="102200"/>
              </a:lnSpc>
              <a:spcBef>
                <a:spcPts val="75"/>
              </a:spcBef>
              <a:buFont typeface="Symbol"/>
              <a:buChar char=""/>
              <a:tabLst>
                <a:tab pos="240665" algn="l"/>
                <a:tab pos="241300" algn="l"/>
              </a:tabLst>
            </a:pPr>
            <a:r>
              <a:rPr sz="900" spc="-5" dirty="0">
                <a:latin typeface="URW Gothic"/>
                <a:cs typeface="URW Gothic"/>
              </a:rPr>
              <a:t>Answer questions about </a:t>
            </a:r>
            <a:r>
              <a:rPr sz="900" dirty="0">
                <a:latin typeface="URW Gothic"/>
                <a:cs typeface="URW Gothic"/>
              </a:rPr>
              <a:t>a </a:t>
            </a:r>
            <a:r>
              <a:rPr sz="900" spc="-5" dirty="0">
                <a:latin typeface="URW Gothic"/>
                <a:cs typeface="URW Gothic"/>
              </a:rPr>
              <a:t>story and discuss the characters’  feelings</a:t>
            </a:r>
            <a:endParaRPr sz="900" dirty="0">
              <a:latin typeface="URW Gothic"/>
              <a:cs typeface="URW Gothic"/>
            </a:endParaRPr>
          </a:p>
          <a:p>
            <a:pPr marL="241300" indent="-228600">
              <a:lnSpc>
                <a:spcPct val="100000"/>
              </a:lnSpc>
              <a:spcBef>
                <a:spcPts val="15"/>
              </a:spcBef>
              <a:buFont typeface="Symbol"/>
              <a:buChar char=""/>
              <a:tabLst>
                <a:tab pos="240665" algn="l"/>
                <a:tab pos="241300" algn="l"/>
              </a:tabLst>
            </a:pPr>
            <a:r>
              <a:rPr sz="900" spc="-5" dirty="0">
                <a:latin typeface="URW Gothic"/>
                <a:cs typeface="URW Gothic"/>
              </a:rPr>
              <a:t>Describe the main events </a:t>
            </a:r>
            <a:r>
              <a:rPr sz="900" spc="5" dirty="0">
                <a:latin typeface="URW Gothic"/>
                <a:cs typeface="URW Gothic"/>
              </a:rPr>
              <a:t>in </a:t>
            </a:r>
            <a:r>
              <a:rPr sz="900" dirty="0">
                <a:latin typeface="URW Gothic"/>
                <a:cs typeface="URW Gothic"/>
              </a:rPr>
              <a:t>stories </a:t>
            </a:r>
            <a:r>
              <a:rPr sz="900" spc="-5" dirty="0">
                <a:latin typeface="URW Gothic"/>
                <a:cs typeface="URW Gothic"/>
              </a:rPr>
              <a:t>they have </a:t>
            </a:r>
            <a:r>
              <a:rPr sz="900" dirty="0">
                <a:latin typeface="URW Gothic"/>
                <a:cs typeface="URW Gothic"/>
              </a:rPr>
              <a:t>read </a:t>
            </a:r>
            <a:r>
              <a:rPr sz="900" spc="5" dirty="0">
                <a:latin typeface="URW Gothic"/>
                <a:cs typeface="URW Gothic"/>
              </a:rPr>
              <a:t>in</a:t>
            </a:r>
            <a:r>
              <a:rPr sz="900" spc="-55" dirty="0">
                <a:latin typeface="URW Gothic"/>
                <a:cs typeface="URW Gothic"/>
              </a:rPr>
              <a:t> </a:t>
            </a:r>
            <a:r>
              <a:rPr sz="900" spc="-5" dirty="0">
                <a:latin typeface="URW Gothic"/>
                <a:cs typeface="URW Gothic"/>
              </a:rPr>
              <a:t>detail</a:t>
            </a:r>
            <a:endParaRPr sz="900" dirty="0">
              <a:latin typeface="URW Gothic"/>
              <a:cs typeface="URW Gothic"/>
            </a:endParaRPr>
          </a:p>
          <a:p>
            <a:pPr marL="241300" marR="342265" indent="-228600">
              <a:lnSpc>
                <a:spcPct val="102200"/>
              </a:lnSpc>
              <a:buFont typeface="Symbol"/>
              <a:buChar char=""/>
              <a:tabLst>
                <a:tab pos="240665" algn="l"/>
                <a:tab pos="241300" algn="l"/>
              </a:tabLst>
            </a:pPr>
            <a:r>
              <a:rPr sz="900" dirty="0">
                <a:latin typeface="URW Gothic"/>
                <a:cs typeface="URW Gothic"/>
              </a:rPr>
              <a:t>Build up a </a:t>
            </a:r>
            <a:r>
              <a:rPr sz="900" spc="-5" dirty="0">
                <a:latin typeface="URW Gothic"/>
                <a:cs typeface="URW Gothic"/>
              </a:rPr>
              <a:t>repertoire </a:t>
            </a:r>
            <a:r>
              <a:rPr sz="900" spc="-10" dirty="0">
                <a:latin typeface="URW Gothic"/>
                <a:cs typeface="URW Gothic"/>
              </a:rPr>
              <a:t>of </a:t>
            </a:r>
            <a:r>
              <a:rPr sz="900" spc="-5" dirty="0">
                <a:latin typeface="URW Gothic"/>
                <a:cs typeface="URW Gothic"/>
              </a:rPr>
              <a:t>their favourite nursery rhymes, stories  songs, poems and non-fiction</a:t>
            </a:r>
            <a:r>
              <a:rPr sz="900" spc="-15" dirty="0">
                <a:latin typeface="URW Gothic"/>
                <a:cs typeface="URW Gothic"/>
              </a:rPr>
              <a:t> </a:t>
            </a:r>
            <a:r>
              <a:rPr sz="900" spc="-5" dirty="0">
                <a:latin typeface="URW Gothic"/>
                <a:cs typeface="URW Gothic"/>
              </a:rPr>
              <a:t>text</a:t>
            </a:r>
            <a:endParaRPr sz="900" dirty="0">
              <a:latin typeface="URW Gothic"/>
              <a:cs typeface="URW Gothic"/>
            </a:endParaRPr>
          </a:p>
          <a:p>
            <a:pPr marL="241300" marR="184785" indent="-228600">
              <a:lnSpc>
                <a:spcPct val="102200"/>
              </a:lnSpc>
              <a:buFont typeface="Symbol"/>
              <a:buChar char=""/>
              <a:tabLst>
                <a:tab pos="240665" algn="l"/>
                <a:tab pos="241300" algn="l"/>
              </a:tabLst>
            </a:pPr>
            <a:r>
              <a:rPr sz="900" spc="-5" dirty="0">
                <a:latin typeface="URW Gothic"/>
                <a:cs typeface="URW Gothic"/>
              </a:rPr>
              <a:t>Listen attentively with sustained concentration to follow </a:t>
            </a:r>
            <a:r>
              <a:rPr sz="900" dirty="0">
                <a:latin typeface="URW Gothic"/>
                <a:cs typeface="URW Gothic"/>
              </a:rPr>
              <a:t>a </a:t>
            </a:r>
            <a:r>
              <a:rPr sz="900" spc="-5" dirty="0">
                <a:latin typeface="URW Gothic"/>
                <a:cs typeface="URW Gothic"/>
              </a:rPr>
              <a:t>story  without pictures or props and </a:t>
            </a:r>
            <a:r>
              <a:rPr sz="900" dirty="0">
                <a:latin typeface="URW Gothic"/>
                <a:cs typeface="URW Gothic"/>
              </a:rPr>
              <a:t>can </a:t>
            </a:r>
            <a:r>
              <a:rPr sz="900" spc="-5" dirty="0">
                <a:latin typeface="URW Gothic"/>
                <a:cs typeface="URW Gothic"/>
              </a:rPr>
              <a:t>listen </a:t>
            </a:r>
            <a:r>
              <a:rPr sz="900" spc="5" dirty="0">
                <a:latin typeface="URW Gothic"/>
                <a:cs typeface="URW Gothic"/>
              </a:rPr>
              <a:t>in </a:t>
            </a:r>
            <a:r>
              <a:rPr sz="900" dirty="0">
                <a:latin typeface="URW Gothic"/>
                <a:cs typeface="URW Gothic"/>
              </a:rPr>
              <a:t>a </a:t>
            </a:r>
            <a:r>
              <a:rPr sz="900" spc="-5" dirty="0">
                <a:latin typeface="URW Gothic"/>
                <a:cs typeface="URW Gothic"/>
              </a:rPr>
              <a:t>larger group </a:t>
            </a:r>
            <a:r>
              <a:rPr sz="900" dirty="0">
                <a:latin typeface="URW Gothic"/>
                <a:cs typeface="URW Gothic"/>
              </a:rPr>
              <a:t>for  </a:t>
            </a:r>
            <a:r>
              <a:rPr sz="900" spc="-5" dirty="0">
                <a:latin typeface="URW Gothic"/>
                <a:cs typeface="URW Gothic"/>
              </a:rPr>
              <a:t>example </a:t>
            </a:r>
            <a:r>
              <a:rPr sz="900" spc="5" dirty="0">
                <a:latin typeface="URW Gothic"/>
                <a:cs typeface="URW Gothic"/>
              </a:rPr>
              <a:t>in</a:t>
            </a:r>
            <a:r>
              <a:rPr sz="900" dirty="0">
                <a:latin typeface="URW Gothic"/>
                <a:cs typeface="URW Gothic"/>
              </a:rPr>
              <a:t> </a:t>
            </a:r>
            <a:r>
              <a:rPr sz="900" spc="-10" dirty="0">
                <a:latin typeface="URW Gothic"/>
                <a:cs typeface="URW Gothic"/>
              </a:rPr>
              <a:t>assembly</a:t>
            </a:r>
            <a:endParaRPr sz="900" dirty="0">
              <a:latin typeface="URW Gothic"/>
              <a:cs typeface="URW Gothic"/>
            </a:endParaRPr>
          </a:p>
          <a:p>
            <a:pPr marL="241300" marR="697230" indent="-228600">
              <a:lnSpc>
                <a:spcPct val="102200"/>
              </a:lnSpc>
              <a:buFont typeface="Symbol"/>
              <a:buChar char=""/>
              <a:tabLst>
                <a:tab pos="240665" algn="l"/>
                <a:tab pos="241300" algn="l"/>
              </a:tabLst>
            </a:pPr>
            <a:r>
              <a:rPr sz="900" spc="-5" dirty="0">
                <a:latin typeface="URW Gothic"/>
                <a:cs typeface="URW Gothic"/>
              </a:rPr>
              <a:t>Respond to </a:t>
            </a:r>
            <a:r>
              <a:rPr sz="900" dirty="0">
                <a:latin typeface="URW Gothic"/>
                <a:cs typeface="URW Gothic"/>
              </a:rPr>
              <a:t>a </a:t>
            </a:r>
            <a:r>
              <a:rPr sz="900" spc="-5" dirty="0">
                <a:latin typeface="URW Gothic"/>
                <a:cs typeface="URW Gothic"/>
              </a:rPr>
              <a:t>range of texts by </a:t>
            </a:r>
            <a:r>
              <a:rPr sz="900" dirty="0">
                <a:latin typeface="URW Gothic"/>
                <a:cs typeface="URW Gothic"/>
              </a:rPr>
              <a:t>asking </a:t>
            </a:r>
            <a:r>
              <a:rPr sz="900" spc="-5" dirty="0">
                <a:latin typeface="URW Gothic"/>
                <a:cs typeface="URW Gothic"/>
              </a:rPr>
              <a:t>and answering  appropriate questions</a:t>
            </a:r>
            <a:endParaRPr sz="900" dirty="0">
              <a:latin typeface="URW Gothic"/>
              <a:cs typeface="URW Gothic"/>
            </a:endParaRPr>
          </a:p>
          <a:p>
            <a:pPr marL="241300" marR="264795" indent="-228600">
              <a:lnSpc>
                <a:spcPct val="102200"/>
              </a:lnSpc>
              <a:buFont typeface="Symbol"/>
              <a:buChar char=""/>
              <a:tabLst>
                <a:tab pos="240665" algn="l"/>
                <a:tab pos="241300" algn="l"/>
              </a:tabLst>
            </a:pPr>
            <a:r>
              <a:rPr sz="900" spc="-10" dirty="0">
                <a:latin typeface="URW Gothic"/>
                <a:cs typeface="URW Gothic"/>
              </a:rPr>
              <a:t>Engage </a:t>
            </a:r>
            <a:r>
              <a:rPr sz="900" spc="-5" dirty="0">
                <a:latin typeface="URW Gothic"/>
                <a:cs typeface="URW Gothic"/>
              </a:rPr>
              <a:t>with, and respond </a:t>
            </a:r>
            <a:r>
              <a:rPr sz="900" dirty="0">
                <a:latin typeface="URW Gothic"/>
                <a:cs typeface="URW Gothic"/>
              </a:rPr>
              <a:t>showing </a:t>
            </a:r>
            <a:r>
              <a:rPr sz="900" spc="-5" dirty="0">
                <a:latin typeface="URW Gothic"/>
                <a:cs typeface="URW Gothic"/>
              </a:rPr>
              <a:t>enjoyment, </a:t>
            </a:r>
            <a:r>
              <a:rPr sz="900" dirty="0">
                <a:latin typeface="URW Gothic"/>
                <a:cs typeface="URW Gothic"/>
              </a:rPr>
              <a:t>to a </a:t>
            </a:r>
            <a:r>
              <a:rPr sz="900" spc="-5" dirty="0">
                <a:latin typeface="URW Gothic"/>
                <a:cs typeface="URW Gothic"/>
              </a:rPr>
              <a:t>range of  </a:t>
            </a:r>
            <a:r>
              <a:rPr sz="900" spc="-10" dirty="0">
                <a:latin typeface="URW Gothic"/>
                <a:cs typeface="URW Gothic"/>
              </a:rPr>
              <a:t>more </a:t>
            </a:r>
            <a:r>
              <a:rPr sz="900" spc="-5" dirty="0">
                <a:latin typeface="URW Gothic"/>
                <a:cs typeface="URW Gothic"/>
              </a:rPr>
              <a:t>challenging texts</a:t>
            </a:r>
            <a:endParaRPr sz="900" dirty="0">
              <a:latin typeface="URW Gothic"/>
              <a:cs typeface="URW Gothic"/>
            </a:endParaRPr>
          </a:p>
          <a:p>
            <a:pPr marL="241300" indent="-228600">
              <a:lnSpc>
                <a:spcPct val="100000"/>
              </a:lnSpc>
              <a:spcBef>
                <a:spcPts val="25"/>
              </a:spcBef>
              <a:buFont typeface="Symbol"/>
              <a:buChar char=""/>
              <a:tabLst>
                <a:tab pos="240665" algn="l"/>
                <a:tab pos="241300" algn="l"/>
              </a:tabLst>
            </a:pPr>
            <a:r>
              <a:rPr sz="900" spc="-5" dirty="0">
                <a:latin typeface="URW Gothic"/>
                <a:cs typeface="URW Gothic"/>
              </a:rPr>
              <a:t>Identify whether </a:t>
            </a:r>
            <a:r>
              <a:rPr sz="900" dirty="0">
                <a:latin typeface="URW Gothic"/>
                <a:cs typeface="URW Gothic"/>
              </a:rPr>
              <a:t>a </a:t>
            </a:r>
            <a:r>
              <a:rPr sz="900" spc="-5" dirty="0">
                <a:latin typeface="URW Gothic"/>
                <a:cs typeface="URW Gothic"/>
              </a:rPr>
              <a:t>word </a:t>
            </a:r>
            <a:r>
              <a:rPr sz="900" spc="5" dirty="0">
                <a:latin typeface="URW Gothic"/>
                <a:cs typeface="URW Gothic"/>
              </a:rPr>
              <a:t>is </a:t>
            </a:r>
            <a:r>
              <a:rPr sz="900" dirty="0">
                <a:latin typeface="URW Gothic"/>
                <a:cs typeface="URW Gothic"/>
              </a:rPr>
              <a:t>a </a:t>
            </a:r>
            <a:r>
              <a:rPr sz="900" spc="-5" dirty="0">
                <a:latin typeface="URW Gothic"/>
                <a:cs typeface="URW Gothic"/>
              </a:rPr>
              <a:t>simple noun or another kind of</a:t>
            </a:r>
            <a:r>
              <a:rPr sz="900" spc="20" dirty="0">
                <a:latin typeface="URW Gothic"/>
                <a:cs typeface="URW Gothic"/>
              </a:rPr>
              <a:t> </a:t>
            </a:r>
            <a:r>
              <a:rPr sz="900" spc="-5" dirty="0">
                <a:latin typeface="URW Gothic"/>
                <a:cs typeface="URW Gothic"/>
              </a:rPr>
              <a:t>word</a:t>
            </a:r>
            <a:endParaRPr sz="900" dirty="0">
              <a:latin typeface="URW Gothic"/>
              <a:cs typeface="URW Gothic"/>
            </a:endParaRPr>
          </a:p>
          <a:p>
            <a:pPr marL="241300" marR="5080" indent="-228600">
              <a:lnSpc>
                <a:spcPct val="102200"/>
              </a:lnSpc>
              <a:buFont typeface="Symbol"/>
              <a:buChar char=""/>
              <a:tabLst>
                <a:tab pos="240665" algn="l"/>
                <a:tab pos="241300" algn="l"/>
              </a:tabLst>
            </a:pPr>
            <a:r>
              <a:rPr sz="900" spc="-5" dirty="0">
                <a:latin typeface="URW Gothic"/>
                <a:cs typeface="URW Gothic"/>
              </a:rPr>
              <a:t>Use expression when reading aloud, demonstrating an awareness  of </a:t>
            </a:r>
            <a:r>
              <a:rPr sz="900" dirty="0">
                <a:latin typeface="URW Gothic"/>
                <a:cs typeface="URW Gothic"/>
              </a:rPr>
              <a:t>what a </a:t>
            </a:r>
            <a:r>
              <a:rPr sz="900" spc="-5" dirty="0">
                <a:latin typeface="URW Gothic"/>
                <a:cs typeface="URW Gothic"/>
              </a:rPr>
              <a:t>question </a:t>
            </a:r>
            <a:r>
              <a:rPr sz="900" spc="-10" dirty="0">
                <a:latin typeface="URW Gothic"/>
                <a:cs typeface="URW Gothic"/>
              </a:rPr>
              <a:t>mark </a:t>
            </a:r>
            <a:r>
              <a:rPr sz="900" spc="-5" dirty="0">
                <a:latin typeface="URW Gothic"/>
                <a:cs typeface="URW Gothic"/>
              </a:rPr>
              <a:t>and exclamation </a:t>
            </a:r>
            <a:r>
              <a:rPr sz="900" spc="-10" dirty="0">
                <a:latin typeface="URW Gothic"/>
                <a:cs typeface="URW Gothic"/>
              </a:rPr>
              <a:t>mark</a:t>
            </a:r>
            <a:r>
              <a:rPr sz="900" spc="15" dirty="0">
                <a:latin typeface="URW Gothic"/>
                <a:cs typeface="URW Gothic"/>
              </a:rPr>
              <a:t> </a:t>
            </a:r>
            <a:r>
              <a:rPr sz="900" spc="-5" dirty="0">
                <a:latin typeface="URW Gothic"/>
                <a:cs typeface="URW Gothic"/>
              </a:rPr>
              <a:t>are</a:t>
            </a:r>
            <a:endParaRPr sz="900" dirty="0">
              <a:latin typeface="URW Gothic"/>
              <a:cs typeface="URW Gothic"/>
            </a:endParaRPr>
          </a:p>
        </p:txBody>
      </p:sp>
      <p:grpSp>
        <p:nvGrpSpPr>
          <p:cNvPr id="17" name="object 17"/>
          <p:cNvGrpSpPr/>
          <p:nvPr/>
        </p:nvGrpSpPr>
        <p:grpSpPr>
          <a:xfrm>
            <a:off x="373379" y="4827397"/>
            <a:ext cx="10062845" cy="140335"/>
            <a:chOff x="373379" y="4827397"/>
            <a:chExt cx="10062845" cy="140335"/>
          </a:xfrm>
        </p:grpSpPr>
        <p:sp>
          <p:nvSpPr>
            <p:cNvPr id="18" name="object 18"/>
            <p:cNvSpPr/>
            <p:nvPr/>
          </p:nvSpPr>
          <p:spPr>
            <a:xfrm>
              <a:off x="373379" y="4827397"/>
              <a:ext cx="269875" cy="140335"/>
            </a:xfrm>
            <a:custGeom>
              <a:avLst/>
              <a:gdLst/>
              <a:ahLst/>
              <a:cxnLst/>
              <a:rect l="l" t="t" r="r" b="b"/>
              <a:pathLst>
                <a:path w="269875" h="140335">
                  <a:moveTo>
                    <a:pt x="269748" y="0"/>
                  </a:moveTo>
                  <a:lnTo>
                    <a:pt x="0" y="0"/>
                  </a:lnTo>
                  <a:lnTo>
                    <a:pt x="0" y="140207"/>
                  </a:lnTo>
                  <a:lnTo>
                    <a:pt x="269748" y="140207"/>
                  </a:lnTo>
                  <a:lnTo>
                    <a:pt x="269748" y="0"/>
                  </a:lnTo>
                  <a:close/>
                </a:path>
              </a:pathLst>
            </a:custGeom>
            <a:solidFill>
              <a:srgbClr val="FFC000"/>
            </a:solidFill>
          </p:spPr>
          <p:txBody>
            <a:bodyPr wrap="square" lIns="0" tIns="0" rIns="0" bIns="0" rtlCol="0"/>
            <a:lstStyle/>
            <a:p>
              <a:endParaRPr/>
            </a:p>
          </p:txBody>
        </p:sp>
        <p:sp>
          <p:nvSpPr>
            <p:cNvPr id="19" name="object 19"/>
            <p:cNvSpPr/>
            <p:nvPr/>
          </p:nvSpPr>
          <p:spPr>
            <a:xfrm>
              <a:off x="643127" y="4827397"/>
              <a:ext cx="9792970" cy="140335"/>
            </a:xfrm>
            <a:custGeom>
              <a:avLst/>
              <a:gdLst/>
              <a:ahLst/>
              <a:cxnLst/>
              <a:rect l="l" t="t" r="r" b="b"/>
              <a:pathLst>
                <a:path w="9792970" h="140335">
                  <a:moveTo>
                    <a:pt x="9792970" y="0"/>
                  </a:moveTo>
                  <a:lnTo>
                    <a:pt x="0" y="0"/>
                  </a:lnTo>
                  <a:lnTo>
                    <a:pt x="0" y="140207"/>
                  </a:lnTo>
                  <a:lnTo>
                    <a:pt x="9792970" y="140207"/>
                  </a:lnTo>
                  <a:lnTo>
                    <a:pt x="9792970" y="0"/>
                  </a:lnTo>
                  <a:close/>
                </a:path>
              </a:pathLst>
            </a:custGeom>
            <a:solidFill>
              <a:srgbClr val="FFF1CC"/>
            </a:solidFill>
          </p:spPr>
          <p:txBody>
            <a:bodyPr wrap="square" lIns="0" tIns="0" rIns="0" bIns="0" rtlCol="0"/>
            <a:lstStyle/>
            <a:p>
              <a:endParaRPr/>
            </a:p>
          </p:txBody>
        </p:sp>
      </p:grpSp>
      <p:sp>
        <p:nvSpPr>
          <p:cNvPr id="20" name="object 20"/>
          <p:cNvSpPr txBox="1"/>
          <p:nvPr/>
        </p:nvSpPr>
        <p:spPr>
          <a:xfrm>
            <a:off x="421640" y="4814696"/>
            <a:ext cx="3493135" cy="162560"/>
          </a:xfrm>
          <a:prstGeom prst="rect">
            <a:avLst/>
          </a:prstGeom>
        </p:spPr>
        <p:txBody>
          <a:bodyPr vert="horz" wrap="square" lIns="0" tIns="12700" rIns="0" bIns="0" rtlCol="0">
            <a:spAutoFit/>
          </a:bodyPr>
          <a:lstStyle/>
          <a:p>
            <a:pPr marL="12700">
              <a:lnSpc>
                <a:spcPct val="100000"/>
              </a:lnSpc>
              <a:spcBef>
                <a:spcPts val="100"/>
              </a:spcBef>
              <a:tabLst>
                <a:tab pos="289560" algn="l"/>
              </a:tabLst>
            </a:pPr>
            <a:r>
              <a:rPr sz="900" b="1" dirty="0">
                <a:solidFill>
                  <a:srgbClr val="FFFFFF"/>
                </a:solidFill>
                <a:latin typeface="Gothic Uralic"/>
                <a:cs typeface="Gothic Uralic"/>
              </a:rPr>
              <a:t>R=	</a:t>
            </a:r>
            <a:r>
              <a:rPr sz="900" b="1" dirty="0">
                <a:latin typeface="Gothic Uralic"/>
                <a:cs typeface="Gothic Uralic"/>
              </a:rPr>
              <a:t>By </a:t>
            </a:r>
            <a:r>
              <a:rPr sz="900" b="1" spc="-5" dirty="0">
                <a:latin typeface="Gothic Uralic"/>
                <a:cs typeface="Gothic Uralic"/>
              </a:rPr>
              <a:t>the end of the </a:t>
            </a:r>
            <a:r>
              <a:rPr sz="900" b="1" dirty="0">
                <a:latin typeface="Gothic Uralic"/>
                <a:cs typeface="Gothic Uralic"/>
              </a:rPr>
              <a:t>Spring </a:t>
            </a:r>
            <a:r>
              <a:rPr sz="900" b="1" spc="-10" dirty="0">
                <a:latin typeface="Gothic Uralic"/>
                <a:cs typeface="Gothic Uralic"/>
              </a:rPr>
              <a:t>term </a:t>
            </a:r>
            <a:r>
              <a:rPr sz="900" b="1" spc="-5" dirty="0">
                <a:latin typeface="Gothic Uralic"/>
                <a:cs typeface="Gothic Uralic"/>
              </a:rPr>
              <a:t>children </a:t>
            </a:r>
            <a:r>
              <a:rPr sz="900" b="1" dirty="0">
                <a:latin typeface="Gothic Uralic"/>
                <a:cs typeface="Gothic Uralic"/>
              </a:rPr>
              <a:t>should be </a:t>
            </a:r>
            <a:r>
              <a:rPr sz="900" b="1" spc="-5" dirty="0">
                <a:latin typeface="Gothic Uralic"/>
                <a:cs typeface="Gothic Uralic"/>
              </a:rPr>
              <a:t>able</a:t>
            </a:r>
            <a:r>
              <a:rPr sz="900" b="1" spc="10" dirty="0">
                <a:latin typeface="Gothic Uralic"/>
                <a:cs typeface="Gothic Uralic"/>
              </a:rPr>
              <a:t> </a:t>
            </a:r>
            <a:r>
              <a:rPr sz="900" b="1" spc="-5" dirty="0">
                <a:latin typeface="Gothic Uralic"/>
                <a:cs typeface="Gothic Uralic"/>
              </a:rPr>
              <a:t>to…</a:t>
            </a:r>
            <a:endParaRPr sz="900">
              <a:latin typeface="Gothic Uralic"/>
              <a:cs typeface="Gothic Uralic"/>
            </a:endParaRPr>
          </a:p>
        </p:txBody>
      </p:sp>
      <p:sp>
        <p:nvSpPr>
          <p:cNvPr id="21" name="object 21"/>
          <p:cNvSpPr txBox="1"/>
          <p:nvPr/>
        </p:nvSpPr>
        <p:spPr>
          <a:xfrm>
            <a:off x="650240" y="4954905"/>
            <a:ext cx="5456555" cy="1119794"/>
          </a:xfrm>
          <a:prstGeom prst="rect">
            <a:avLst/>
          </a:prstGeom>
        </p:spPr>
        <p:txBody>
          <a:bodyPr vert="horz" wrap="square" lIns="0" tIns="9525" rIns="0" bIns="0" rtlCol="0">
            <a:spAutoFit/>
          </a:bodyPr>
          <a:lstStyle/>
          <a:p>
            <a:pPr marL="241300" indent="-228600">
              <a:lnSpc>
                <a:spcPct val="100000"/>
              </a:lnSpc>
              <a:spcBef>
                <a:spcPts val="25"/>
              </a:spcBef>
              <a:buFont typeface="Symbol"/>
              <a:buChar char=""/>
              <a:tabLst>
                <a:tab pos="240665" algn="l"/>
                <a:tab pos="241300" algn="l"/>
              </a:tabLst>
            </a:pPr>
            <a:r>
              <a:rPr sz="900" spc="-5" dirty="0">
                <a:latin typeface="URW Gothic"/>
                <a:cs typeface="URW Gothic"/>
              </a:rPr>
              <a:t>Read and understand simple phrases and sentences </a:t>
            </a:r>
            <a:r>
              <a:rPr sz="900" dirty="0">
                <a:latin typeface="URW Gothic"/>
                <a:cs typeface="URW Gothic"/>
              </a:rPr>
              <a:t>– </a:t>
            </a:r>
            <a:r>
              <a:rPr sz="900" spc="-5" dirty="0">
                <a:latin typeface="URW Gothic"/>
                <a:cs typeface="URW Gothic"/>
              </a:rPr>
              <a:t>based on </a:t>
            </a:r>
            <a:r>
              <a:rPr sz="900" dirty="0">
                <a:latin typeface="URW Gothic"/>
                <a:cs typeface="URW Gothic"/>
              </a:rPr>
              <a:t>their </a:t>
            </a:r>
            <a:r>
              <a:rPr sz="900" spc="-5" dirty="0">
                <a:latin typeface="URW Gothic"/>
                <a:cs typeface="URW Gothic"/>
              </a:rPr>
              <a:t>phonic</a:t>
            </a:r>
            <a:r>
              <a:rPr sz="900" spc="30" dirty="0">
                <a:latin typeface="URW Gothic"/>
                <a:cs typeface="URW Gothic"/>
              </a:rPr>
              <a:t> </a:t>
            </a:r>
            <a:r>
              <a:rPr sz="900" spc="-5" dirty="0">
                <a:latin typeface="URW Gothic"/>
                <a:cs typeface="URW Gothic"/>
              </a:rPr>
              <a:t>ability</a:t>
            </a:r>
            <a:endParaRPr sz="900" dirty="0">
              <a:latin typeface="URW Gothic"/>
              <a:cs typeface="URW Gothic"/>
            </a:endParaRPr>
          </a:p>
          <a:p>
            <a:pPr marL="241300" indent="-228600">
              <a:lnSpc>
                <a:spcPct val="100000"/>
              </a:lnSpc>
              <a:spcBef>
                <a:spcPts val="25"/>
              </a:spcBef>
              <a:buFont typeface="Symbol"/>
              <a:buChar char=""/>
              <a:tabLst>
                <a:tab pos="240665" algn="l"/>
                <a:tab pos="241300" algn="l"/>
              </a:tabLst>
            </a:pPr>
            <a:r>
              <a:rPr sz="900" spc="-10" dirty="0">
                <a:latin typeface="URW Gothic"/>
                <a:cs typeface="URW Gothic"/>
              </a:rPr>
              <a:t>Engage </a:t>
            </a:r>
            <a:r>
              <a:rPr sz="900" spc="5" dirty="0">
                <a:latin typeface="URW Gothic"/>
                <a:cs typeface="URW Gothic"/>
              </a:rPr>
              <a:t>in </a:t>
            </a:r>
            <a:r>
              <a:rPr sz="900" spc="-5" dirty="0">
                <a:latin typeface="URW Gothic"/>
                <a:cs typeface="URW Gothic"/>
              </a:rPr>
              <a:t>extended conversations about stories, learning new</a:t>
            </a:r>
            <a:r>
              <a:rPr sz="900" spc="25" dirty="0">
                <a:latin typeface="URW Gothic"/>
                <a:cs typeface="URW Gothic"/>
              </a:rPr>
              <a:t> </a:t>
            </a:r>
            <a:r>
              <a:rPr sz="900" spc="-5" dirty="0">
                <a:latin typeface="URW Gothic"/>
                <a:cs typeface="URW Gothic"/>
              </a:rPr>
              <a:t>vocabulary</a:t>
            </a:r>
            <a:endParaRPr sz="900" dirty="0">
              <a:latin typeface="URW Gothic"/>
              <a:cs typeface="URW Gothic"/>
            </a:endParaRPr>
          </a:p>
          <a:p>
            <a:pPr marL="241300" marR="133985" indent="-228600">
              <a:lnSpc>
                <a:spcPct val="101099"/>
              </a:lnSpc>
              <a:spcBef>
                <a:spcPts val="10"/>
              </a:spcBef>
              <a:buFont typeface="Symbol"/>
              <a:buChar char=""/>
              <a:tabLst>
                <a:tab pos="240665" algn="l"/>
                <a:tab pos="241300" algn="l"/>
              </a:tabLst>
            </a:pPr>
            <a:r>
              <a:rPr sz="900" spc="-5" dirty="0">
                <a:latin typeface="URW Gothic"/>
                <a:cs typeface="URW Gothic"/>
              </a:rPr>
              <a:t>Listen to and talk about simple and topic related </a:t>
            </a:r>
            <a:r>
              <a:rPr sz="900" dirty="0">
                <a:latin typeface="URW Gothic"/>
                <a:cs typeface="URW Gothic"/>
              </a:rPr>
              <a:t>non-fiction </a:t>
            </a:r>
            <a:r>
              <a:rPr sz="900" spc="-5" dirty="0">
                <a:latin typeface="URW Gothic"/>
                <a:cs typeface="URW Gothic"/>
              </a:rPr>
              <a:t>books to develop </a:t>
            </a:r>
            <a:r>
              <a:rPr sz="900" dirty="0">
                <a:latin typeface="URW Gothic"/>
                <a:cs typeface="URW Gothic"/>
              </a:rPr>
              <a:t>a </a:t>
            </a:r>
            <a:r>
              <a:rPr sz="900" spc="-5" dirty="0">
                <a:latin typeface="URW Gothic"/>
                <a:cs typeface="URW Gothic"/>
              </a:rPr>
              <a:t>deep  familiarity with new knowledge and vocabulary. </a:t>
            </a:r>
            <a:r>
              <a:rPr sz="900" b="1" i="1" spc="-100" dirty="0">
                <a:latin typeface="Verdana"/>
                <a:cs typeface="Verdana"/>
              </a:rPr>
              <a:t>(Taken </a:t>
            </a:r>
            <a:r>
              <a:rPr sz="900" b="1" i="1" spc="-110" dirty="0">
                <a:latin typeface="Verdana"/>
                <a:cs typeface="Verdana"/>
              </a:rPr>
              <a:t>from </a:t>
            </a:r>
            <a:r>
              <a:rPr sz="900" b="1" i="1" spc="-70" dirty="0">
                <a:latin typeface="Verdana"/>
                <a:cs typeface="Verdana"/>
              </a:rPr>
              <a:t>Communication </a:t>
            </a:r>
            <a:r>
              <a:rPr sz="900" b="1" i="1" spc="-165" dirty="0">
                <a:latin typeface="Verdana"/>
                <a:cs typeface="Verdana"/>
              </a:rPr>
              <a:t>&amp; </a:t>
            </a:r>
            <a:r>
              <a:rPr sz="900" b="1" i="1" spc="-65" dirty="0">
                <a:latin typeface="Verdana"/>
                <a:cs typeface="Verdana"/>
              </a:rPr>
              <a:t>Language </a:t>
            </a:r>
            <a:r>
              <a:rPr sz="900" b="1" i="1" spc="-190" dirty="0">
                <a:latin typeface="Verdana"/>
                <a:cs typeface="Verdana"/>
              </a:rPr>
              <a:t>–  </a:t>
            </a:r>
            <a:r>
              <a:rPr sz="900" b="1" i="1" spc="-100" dirty="0">
                <a:latin typeface="Verdana"/>
                <a:cs typeface="Verdana"/>
              </a:rPr>
              <a:t>Listening, </a:t>
            </a:r>
            <a:r>
              <a:rPr sz="900" b="1" i="1" spc="-95" dirty="0">
                <a:latin typeface="Verdana"/>
                <a:cs typeface="Verdana"/>
              </a:rPr>
              <a:t>attention </a:t>
            </a:r>
            <a:r>
              <a:rPr sz="900" b="1" i="1" spc="-165" dirty="0">
                <a:latin typeface="Verdana"/>
                <a:cs typeface="Verdana"/>
              </a:rPr>
              <a:t>&amp;</a:t>
            </a:r>
            <a:r>
              <a:rPr sz="900" b="1" i="1" spc="-130" dirty="0">
                <a:latin typeface="Verdana"/>
                <a:cs typeface="Verdana"/>
              </a:rPr>
              <a:t> </a:t>
            </a:r>
            <a:r>
              <a:rPr sz="900" b="1" i="1" spc="-90" dirty="0">
                <a:latin typeface="Verdana"/>
                <a:cs typeface="Verdana"/>
              </a:rPr>
              <a:t>understanding)</a:t>
            </a:r>
            <a:endParaRPr sz="900" dirty="0">
              <a:latin typeface="Verdana"/>
              <a:cs typeface="Verdana"/>
            </a:endParaRPr>
          </a:p>
          <a:p>
            <a:pPr marL="241300" indent="-228600">
              <a:lnSpc>
                <a:spcPct val="100000"/>
              </a:lnSpc>
              <a:spcBef>
                <a:spcPts val="40"/>
              </a:spcBef>
              <a:buFont typeface="Symbol"/>
              <a:buChar char=""/>
              <a:tabLst>
                <a:tab pos="240665" algn="l"/>
                <a:tab pos="241300" algn="l"/>
              </a:tabLst>
            </a:pPr>
            <a:r>
              <a:rPr sz="900" dirty="0">
                <a:latin typeface="URW Gothic"/>
                <a:cs typeface="URW Gothic"/>
              </a:rPr>
              <a:t>Join </a:t>
            </a:r>
            <a:r>
              <a:rPr sz="900" spc="5" dirty="0">
                <a:latin typeface="URW Gothic"/>
                <a:cs typeface="URW Gothic"/>
              </a:rPr>
              <a:t>in </a:t>
            </a:r>
            <a:r>
              <a:rPr sz="900" spc="-5" dirty="0">
                <a:latin typeface="URW Gothic"/>
                <a:cs typeface="URW Gothic"/>
              </a:rPr>
              <a:t>with and continue predictable words, phrases and</a:t>
            </a:r>
            <a:r>
              <a:rPr sz="900" spc="-25" dirty="0">
                <a:latin typeface="URW Gothic"/>
                <a:cs typeface="URW Gothic"/>
              </a:rPr>
              <a:t> </a:t>
            </a:r>
            <a:r>
              <a:rPr sz="900" spc="-5" dirty="0">
                <a:latin typeface="URW Gothic"/>
                <a:cs typeface="URW Gothic"/>
              </a:rPr>
              <a:t>refrains</a:t>
            </a:r>
            <a:endParaRPr sz="900" dirty="0">
              <a:latin typeface="URW Gothic"/>
              <a:cs typeface="URW Gothic"/>
            </a:endParaRPr>
          </a:p>
          <a:p>
            <a:pPr marL="241300" indent="-228600">
              <a:lnSpc>
                <a:spcPct val="100000"/>
              </a:lnSpc>
              <a:spcBef>
                <a:spcPts val="25"/>
              </a:spcBef>
              <a:buFont typeface="Symbol"/>
              <a:buChar char=""/>
              <a:tabLst>
                <a:tab pos="240665" algn="l"/>
                <a:tab pos="241300" algn="l"/>
              </a:tabLst>
            </a:pPr>
            <a:r>
              <a:rPr sz="900" spc="-5" dirty="0">
                <a:latin typeface="URW Gothic"/>
                <a:cs typeface="URW Gothic"/>
              </a:rPr>
              <a:t>Answer simple questions about </a:t>
            </a:r>
            <a:r>
              <a:rPr sz="900" dirty="0">
                <a:latin typeface="URW Gothic"/>
                <a:cs typeface="URW Gothic"/>
              </a:rPr>
              <a:t>a </a:t>
            </a:r>
            <a:r>
              <a:rPr sz="900" spc="-5" dirty="0">
                <a:latin typeface="URW Gothic"/>
                <a:cs typeface="URW Gothic"/>
              </a:rPr>
              <a:t>familiar book/text</a:t>
            </a:r>
            <a:r>
              <a:rPr sz="900" spc="30" dirty="0">
                <a:latin typeface="URW Gothic"/>
                <a:cs typeface="URW Gothic"/>
              </a:rPr>
              <a:t> </a:t>
            </a:r>
            <a:r>
              <a:rPr sz="900" spc="-5" dirty="0">
                <a:latin typeface="URW Gothic"/>
                <a:cs typeface="URW Gothic"/>
              </a:rPr>
              <a:t>orally</a:t>
            </a:r>
            <a:endParaRPr sz="900" dirty="0">
              <a:latin typeface="URW Gothic"/>
              <a:cs typeface="URW Gothic"/>
            </a:endParaRPr>
          </a:p>
          <a:p>
            <a:pPr marL="241300" marR="49530" indent="-228600">
              <a:lnSpc>
                <a:spcPct val="102200"/>
              </a:lnSpc>
              <a:buFont typeface="Symbol"/>
              <a:buChar char=""/>
              <a:tabLst>
                <a:tab pos="240665" algn="l"/>
                <a:tab pos="241300" algn="l"/>
              </a:tabLst>
            </a:pPr>
            <a:r>
              <a:rPr sz="900" spc="-5" dirty="0">
                <a:latin typeface="URW Gothic"/>
                <a:cs typeface="URW Gothic"/>
              </a:rPr>
              <a:t>Read and understand phrases and captions </a:t>
            </a:r>
            <a:r>
              <a:rPr sz="900" dirty="0">
                <a:latin typeface="URW Gothic"/>
                <a:cs typeface="URW Gothic"/>
              </a:rPr>
              <a:t>– </a:t>
            </a:r>
            <a:r>
              <a:rPr sz="900" spc="-5" dirty="0">
                <a:latin typeface="URW Gothic"/>
                <a:cs typeface="URW Gothic"/>
              </a:rPr>
              <a:t>link directly to </a:t>
            </a:r>
            <a:r>
              <a:rPr sz="900" dirty="0">
                <a:latin typeface="URW Gothic"/>
                <a:cs typeface="URW Gothic"/>
              </a:rPr>
              <a:t>their </a:t>
            </a:r>
            <a:r>
              <a:rPr sz="900" spc="-5" dirty="0">
                <a:latin typeface="URW Gothic"/>
                <a:cs typeface="URW Gothic"/>
              </a:rPr>
              <a:t>phonic knowledge stage of  development</a:t>
            </a:r>
            <a:endParaRPr sz="900" dirty="0">
              <a:latin typeface="URW Gothic"/>
              <a:cs typeface="URW Gothic"/>
            </a:endParaRPr>
          </a:p>
        </p:txBody>
      </p:sp>
      <p:sp>
        <p:nvSpPr>
          <p:cNvPr id="22" name="object 22"/>
          <p:cNvSpPr/>
          <p:nvPr/>
        </p:nvSpPr>
        <p:spPr>
          <a:xfrm>
            <a:off x="6211189" y="4967681"/>
            <a:ext cx="4225290" cy="1681480"/>
          </a:xfrm>
          <a:custGeom>
            <a:avLst/>
            <a:gdLst/>
            <a:ahLst/>
            <a:cxnLst/>
            <a:rect l="l" t="t" r="r" b="b"/>
            <a:pathLst>
              <a:path w="4225290" h="1681479">
                <a:moveTo>
                  <a:pt x="4224782" y="0"/>
                </a:moveTo>
                <a:lnTo>
                  <a:pt x="0" y="0"/>
                </a:lnTo>
                <a:lnTo>
                  <a:pt x="0" y="1681226"/>
                </a:lnTo>
                <a:lnTo>
                  <a:pt x="4224782" y="1681226"/>
                </a:lnTo>
                <a:lnTo>
                  <a:pt x="4224782" y="0"/>
                </a:lnTo>
                <a:close/>
              </a:path>
            </a:pathLst>
          </a:custGeom>
          <a:solidFill>
            <a:srgbClr val="E7E6E6"/>
          </a:solidFill>
        </p:spPr>
        <p:txBody>
          <a:bodyPr wrap="square" lIns="0" tIns="0" rIns="0" bIns="0" rtlCol="0"/>
          <a:lstStyle/>
          <a:p>
            <a:endParaRPr/>
          </a:p>
        </p:txBody>
      </p:sp>
      <p:sp>
        <p:nvSpPr>
          <p:cNvPr id="23" name="object 23"/>
          <p:cNvSpPr txBox="1"/>
          <p:nvPr/>
        </p:nvSpPr>
        <p:spPr>
          <a:xfrm>
            <a:off x="6495669" y="4954905"/>
            <a:ext cx="3867785" cy="1703705"/>
          </a:xfrm>
          <a:prstGeom prst="rect">
            <a:avLst/>
          </a:prstGeom>
        </p:spPr>
        <p:txBody>
          <a:bodyPr vert="horz" wrap="square" lIns="0" tIns="9525" rIns="0" bIns="0" rtlCol="0">
            <a:spAutoFit/>
          </a:bodyPr>
          <a:lstStyle/>
          <a:p>
            <a:pPr marL="241300" marR="118110" indent="-228600">
              <a:lnSpc>
                <a:spcPct val="102200"/>
              </a:lnSpc>
              <a:spcBef>
                <a:spcPts val="75"/>
              </a:spcBef>
              <a:buFont typeface="Symbol"/>
              <a:buChar char=""/>
              <a:tabLst>
                <a:tab pos="240665" algn="l"/>
                <a:tab pos="241300" algn="l"/>
              </a:tabLst>
            </a:pPr>
            <a:r>
              <a:rPr sz="900" spc="-5" dirty="0">
                <a:latin typeface="URW Gothic"/>
                <a:cs typeface="URW Gothic"/>
              </a:rPr>
              <a:t>Describe the main events </a:t>
            </a:r>
            <a:r>
              <a:rPr sz="900" spc="5" dirty="0">
                <a:latin typeface="URW Gothic"/>
                <a:cs typeface="URW Gothic"/>
              </a:rPr>
              <a:t>in </a:t>
            </a:r>
            <a:r>
              <a:rPr sz="900" dirty="0">
                <a:latin typeface="URW Gothic"/>
                <a:cs typeface="URW Gothic"/>
              </a:rPr>
              <a:t>stories </a:t>
            </a:r>
            <a:r>
              <a:rPr sz="900" spc="-5" dirty="0">
                <a:latin typeface="URW Gothic"/>
                <a:cs typeface="URW Gothic"/>
              </a:rPr>
              <a:t>they have </a:t>
            </a:r>
            <a:r>
              <a:rPr sz="900" dirty="0">
                <a:latin typeface="URW Gothic"/>
                <a:cs typeface="URW Gothic"/>
              </a:rPr>
              <a:t>read – </a:t>
            </a:r>
            <a:r>
              <a:rPr sz="900" spc="-5" dirty="0">
                <a:latin typeface="URW Gothic"/>
                <a:cs typeface="URW Gothic"/>
              </a:rPr>
              <a:t>beginning,  middle and </a:t>
            </a:r>
            <a:r>
              <a:rPr sz="900" dirty="0">
                <a:latin typeface="URW Gothic"/>
                <a:cs typeface="URW Gothic"/>
              </a:rPr>
              <a:t>end </a:t>
            </a:r>
            <a:r>
              <a:rPr sz="900" spc="5" dirty="0">
                <a:latin typeface="URW Gothic"/>
                <a:cs typeface="URW Gothic"/>
              </a:rPr>
              <a:t>in</a:t>
            </a:r>
            <a:r>
              <a:rPr sz="900" spc="-5" dirty="0">
                <a:latin typeface="URW Gothic"/>
                <a:cs typeface="URW Gothic"/>
              </a:rPr>
              <a:t> detail</a:t>
            </a:r>
            <a:endParaRPr sz="900">
              <a:latin typeface="URW Gothic"/>
              <a:cs typeface="URW Gothic"/>
            </a:endParaRPr>
          </a:p>
          <a:p>
            <a:pPr marL="241300" indent="-228600">
              <a:lnSpc>
                <a:spcPct val="100000"/>
              </a:lnSpc>
              <a:spcBef>
                <a:spcPts val="25"/>
              </a:spcBef>
              <a:buFont typeface="Symbol"/>
              <a:buChar char=""/>
              <a:tabLst>
                <a:tab pos="240665" algn="l"/>
                <a:tab pos="241300" algn="l"/>
              </a:tabLst>
            </a:pPr>
            <a:r>
              <a:rPr sz="900" dirty="0">
                <a:latin typeface="URW Gothic"/>
                <a:cs typeface="URW Gothic"/>
              </a:rPr>
              <a:t>Build up a </a:t>
            </a:r>
            <a:r>
              <a:rPr sz="900" spc="-5" dirty="0">
                <a:latin typeface="URW Gothic"/>
                <a:cs typeface="URW Gothic"/>
              </a:rPr>
              <a:t>repertoire </a:t>
            </a:r>
            <a:r>
              <a:rPr sz="900" spc="-10" dirty="0">
                <a:latin typeface="URW Gothic"/>
                <a:cs typeface="URW Gothic"/>
              </a:rPr>
              <a:t>of </a:t>
            </a:r>
            <a:r>
              <a:rPr sz="900" spc="-5" dirty="0">
                <a:latin typeface="URW Gothic"/>
                <a:cs typeface="URW Gothic"/>
              </a:rPr>
              <a:t>the favourite nursery rhymes and</a:t>
            </a:r>
            <a:r>
              <a:rPr sz="900" spc="-30" dirty="0">
                <a:latin typeface="URW Gothic"/>
                <a:cs typeface="URW Gothic"/>
              </a:rPr>
              <a:t> </a:t>
            </a:r>
            <a:r>
              <a:rPr sz="900" dirty="0">
                <a:latin typeface="URW Gothic"/>
                <a:cs typeface="URW Gothic"/>
              </a:rPr>
              <a:t>stories</a:t>
            </a:r>
            <a:endParaRPr sz="900">
              <a:latin typeface="URW Gothic"/>
              <a:cs typeface="URW Gothic"/>
            </a:endParaRPr>
          </a:p>
          <a:p>
            <a:pPr marL="241300" marR="5080" indent="-228600">
              <a:lnSpc>
                <a:spcPct val="102200"/>
              </a:lnSpc>
              <a:buFont typeface="Symbol"/>
              <a:buChar char=""/>
              <a:tabLst>
                <a:tab pos="240665" algn="l"/>
                <a:tab pos="241300" algn="l"/>
              </a:tabLst>
            </a:pPr>
            <a:r>
              <a:rPr sz="900" spc="-5" dirty="0">
                <a:latin typeface="URW Gothic"/>
                <a:cs typeface="URW Gothic"/>
              </a:rPr>
              <a:t>Aware </a:t>
            </a:r>
            <a:r>
              <a:rPr sz="900" dirty="0">
                <a:latin typeface="URW Gothic"/>
                <a:cs typeface="URW Gothic"/>
              </a:rPr>
              <a:t>when </a:t>
            </a:r>
            <a:r>
              <a:rPr sz="900" spc="-5" dirty="0">
                <a:latin typeface="URW Gothic"/>
                <a:cs typeface="URW Gothic"/>
              </a:rPr>
              <a:t>they haven't understood something and are able </a:t>
            </a:r>
            <a:r>
              <a:rPr sz="900" spc="-10" dirty="0">
                <a:latin typeface="URW Gothic"/>
                <a:cs typeface="URW Gothic"/>
              </a:rPr>
              <a:t>to  </a:t>
            </a:r>
            <a:r>
              <a:rPr sz="900" spc="-5" dirty="0">
                <a:latin typeface="URW Gothic"/>
                <a:cs typeface="URW Gothic"/>
              </a:rPr>
              <a:t>say, </a:t>
            </a:r>
            <a:r>
              <a:rPr sz="900" dirty="0">
                <a:latin typeface="URW Gothic"/>
                <a:cs typeface="URW Gothic"/>
              </a:rPr>
              <a:t>for </a:t>
            </a:r>
            <a:r>
              <a:rPr sz="900" spc="-5" dirty="0">
                <a:latin typeface="URW Gothic"/>
                <a:cs typeface="URW Gothic"/>
              </a:rPr>
              <a:t>example, 'I don’t</a:t>
            </a:r>
            <a:r>
              <a:rPr sz="900" spc="-15" dirty="0">
                <a:latin typeface="URW Gothic"/>
                <a:cs typeface="URW Gothic"/>
              </a:rPr>
              <a:t> </a:t>
            </a:r>
            <a:r>
              <a:rPr sz="900" spc="-5" dirty="0">
                <a:latin typeface="URW Gothic"/>
                <a:cs typeface="URW Gothic"/>
              </a:rPr>
              <a:t>understand'</a:t>
            </a:r>
            <a:endParaRPr sz="900">
              <a:latin typeface="URW Gothic"/>
              <a:cs typeface="URW Gothic"/>
            </a:endParaRPr>
          </a:p>
          <a:p>
            <a:pPr marL="241300" marR="11430" indent="-228600">
              <a:lnSpc>
                <a:spcPts val="1100"/>
              </a:lnSpc>
              <a:spcBef>
                <a:spcPts val="30"/>
              </a:spcBef>
              <a:buFont typeface="Symbol"/>
              <a:buChar char=""/>
              <a:tabLst>
                <a:tab pos="240665" algn="l"/>
                <a:tab pos="241300" algn="l"/>
              </a:tabLst>
            </a:pPr>
            <a:r>
              <a:rPr sz="900" spc="-10" dirty="0">
                <a:latin typeface="URW Gothic"/>
                <a:cs typeface="URW Gothic"/>
              </a:rPr>
              <a:t>Able to </a:t>
            </a:r>
            <a:r>
              <a:rPr sz="900" spc="-5" dirty="0">
                <a:latin typeface="URW Gothic"/>
                <a:cs typeface="URW Gothic"/>
              </a:rPr>
              <a:t>sustain attention </a:t>
            </a:r>
            <a:r>
              <a:rPr sz="900" spc="-10" dirty="0">
                <a:latin typeface="URW Gothic"/>
                <a:cs typeface="URW Gothic"/>
              </a:rPr>
              <a:t>for </a:t>
            </a:r>
            <a:r>
              <a:rPr sz="900" dirty="0">
                <a:latin typeface="URW Gothic"/>
                <a:cs typeface="URW Gothic"/>
              </a:rPr>
              <a:t>a </a:t>
            </a:r>
            <a:r>
              <a:rPr sz="900" spc="-5" dirty="0">
                <a:latin typeface="URW Gothic"/>
                <a:cs typeface="URW Gothic"/>
              </a:rPr>
              <a:t>given period of time depending on  the situation, task or</a:t>
            </a:r>
            <a:r>
              <a:rPr sz="900" spc="5" dirty="0">
                <a:latin typeface="URW Gothic"/>
                <a:cs typeface="URW Gothic"/>
              </a:rPr>
              <a:t> </a:t>
            </a:r>
            <a:r>
              <a:rPr sz="900" spc="-5" dirty="0">
                <a:latin typeface="URW Gothic"/>
                <a:cs typeface="URW Gothic"/>
              </a:rPr>
              <a:t>activity</a:t>
            </a:r>
            <a:endParaRPr sz="900">
              <a:latin typeface="URW Gothic"/>
              <a:cs typeface="URW Gothic"/>
            </a:endParaRPr>
          </a:p>
          <a:p>
            <a:pPr marL="241300" marR="364490" indent="-228600">
              <a:lnSpc>
                <a:spcPts val="1100"/>
              </a:lnSpc>
              <a:spcBef>
                <a:spcPts val="10"/>
              </a:spcBef>
              <a:buFont typeface="Symbol"/>
              <a:buChar char=""/>
              <a:tabLst>
                <a:tab pos="240665" algn="l"/>
                <a:tab pos="241300" algn="l"/>
              </a:tabLst>
            </a:pPr>
            <a:r>
              <a:rPr sz="900" spc="-5" dirty="0">
                <a:latin typeface="URW Gothic"/>
                <a:cs typeface="URW Gothic"/>
              </a:rPr>
              <a:t>They listen attentively and respond positively to </a:t>
            </a:r>
            <a:r>
              <a:rPr sz="900" dirty="0">
                <a:latin typeface="URW Gothic"/>
                <a:cs typeface="URW Gothic"/>
              </a:rPr>
              <a:t>a </a:t>
            </a:r>
            <a:r>
              <a:rPr sz="900" spc="-5" dirty="0">
                <a:latin typeface="URW Gothic"/>
                <a:cs typeface="URW Gothic"/>
              </a:rPr>
              <a:t>variety of  assemblies</a:t>
            </a:r>
            <a:endParaRPr sz="900">
              <a:latin typeface="URW Gothic"/>
              <a:cs typeface="URW Gothic"/>
            </a:endParaRPr>
          </a:p>
          <a:p>
            <a:pPr marL="241300" marR="40005" indent="-228600">
              <a:lnSpc>
                <a:spcPts val="1100"/>
              </a:lnSpc>
              <a:spcBef>
                <a:spcPts val="10"/>
              </a:spcBef>
              <a:buFont typeface="Symbol"/>
              <a:buChar char=""/>
              <a:tabLst>
                <a:tab pos="240665" algn="l"/>
                <a:tab pos="241300" algn="l"/>
              </a:tabLst>
            </a:pPr>
            <a:r>
              <a:rPr sz="900" spc="-5" dirty="0">
                <a:latin typeface="URW Gothic"/>
                <a:cs typeface="URW Gothic"/>
              </a:rPr>
              <a:t>Understand simple sentences </a:t>
            </a:r>
            <a:r>
              <a:rPr sz="900" dirty="0">
                <a:latin typeface="URW Gothic"/>
                <a:cs typeface="URW Gothic"/>
              </a:rPr>
              <a:t>- </a:t>
            </a:r>
            <a:r>
              <a:rPr sz="900" spc="-5" dirty="0">
                <a:latin typeface="URW Gothic"/>
                <a:cs typeface="URW Gothic"/>
              </a:rPr>
              <a:t>from Phase </a:t>
            </a:r>
            <a:r>
              <a:rPr sz="900" dirty="0">
                <a:latin typeface="URW Gothic"/>
                <a:cs typeface="URW Gothic"/>
              </a:rPr>
              <a:t>3 </a:t>
            </a:r>
            <a:r>
              <a:rPr sz="900" spc="-5" dirty="0">
                <a:latin typeface="URW Gothic"/>
                <a:cs typeface="URW Gothic"/>
              </a:rPr>
              <a:t>'Letters and Sounds'  or equivalent</a:t>
            </a:r>
            <a:endParaRPr sz="900">
              <a:latin typeface="URW Gothic"/>
              <a:cs typeface="URW Gothic"/>
            </a:endParaRPr>
          </a:p>
          <a:p>
            <a:pPr marL="241300" indent="-228600">
              <a:lnSpc>
                <a:spcPts val="1070"/>
              </a:lnSpc>
              <a:buFont typeface="Symbol"/>
              <a:buChar char=""/>
              <a:tabLst>
                <a:tab pos="240665" algn="l"/>
                <a:tab pos="241300" algn="l"/>
              </a:tabLst>
            </a:pPr>
            <a:r>
              <a:rPr sz="900" spc="-5" dirty="0">
                <a:latin typeface="URW Gothic"/>
                <a:cs typeface="URW Gothic"/>
              </a:rPr>
              <a:t>Link </a:t>
            </a:r>
            <a:r>
              <a:rPr sz="900" dirty="0">
                <a:latin typeface="URW Gothic"/>
                <a:cs typeface="URW Gothic"/>
              </a:rPr>
              <a:t>a </a:t>
            </a:r>
            <a:r>
              <a:rPr sz="900" spc="-5" dirty="0">
                <a:latin typeface="URW Gothic"/>
                <a:cs typeface="URW Gothic"/>
              </a:rPr>
              <a:t>story to their own lives and </a:t>
            </a:r>
            <a:r>
              <a:rPr sz="900" dirty="0">
                <a:latin typeface="URW Gothic"/>
                <a:cs typeface="URW Gothic"/>
              </a:rPr>
              <a:t>explain</a:t>
            </a:r>
            <a:r>
              <a:rPr sz="900" spc="10" dirty="0">
                <a:latin typeface="URW Gothic"/>
                <a:cs typeface="URW Gothic"/>
              </a:rPr>
              <a:t> </a:t>
            </a:r>
            <a:r>
              <a:rPr sz="900" spc="-5" dirty="0">
                <a:latin typeface="URW Gothic"/>
                <a:cs typeface="URW Gothic"/>
              </a:rPr>
              <a:t>why/how</a:t>
            </a:r>
            <a:endParaRPr sz="900">
              <a:latin typeface="URW Gothic"/>
              <a:cs typeface="URW Gothic"/>
            </a:endParaRPr>
          </a:p>
        </p:txBody>
      </p:sp>
      <p:sp>
        <p:nvSpPr>
          <p:cNvPr id="26" name="object 26"/>
          <p:cNvSpPr/>
          <p:nvPr/>
        </p:nvSpPr>
        <p:spPr>
          <a:xfrm>
            <a:off x="359664" y="983233"/>
            <a:ext cx="10088880" cy="5678170"/>
          </a:xfrm>
          <a:custGeom>
            <a:avLst/>
            <a:gdLst/>
            <a:ahLst/>
            <a:cxnLst/>
            <a:rect l="l" t="t" r="r" b="b"/>
            <a:pathLst>
              <a:path w="10088880" h="5678170">
                <a:moveTo>
                  <a:pt x="10076307" y="5665673"/>
                </a:moveTo>
                <a:lnTo>
                  <a:pt x="5854573" y="5665673"/>
                </a:lnTo>
                <a:lnTo>
                  <a:pt x="5851525" y="5665673"/>
                </a:lnTo>
                <a:lnTo>
                  <a:pt x="5842381" y="5665673"/>
                </a:lnTo>
                <a:lnTo>
                  <a:pt x="12192" y="5665673"/>
                </a:lnTo>
                <a:lnTo>
                  <a:pt x="12192" y="0"/>
                </a:lnTo>
                <a:lnTo>
                  <a:pt x="0" y="0"/>
                </a:lnTo>
                <a:lnTo>
                  <a:pt x="0" y="5677865"/>
                </a:lnTo>
                <a:lnTo>
                  <a:pt x="12192" y="5677865"/>
                </a:lnTo>
                <a:lnTo>
                  <a:pt x="5842381" y="5677865"/>
                </a:lnTo>
                <a:lnTo>
                  <a:pt x="5851525" y="5677865"/>
                </a:lnTo>
                <a:lnTo>
                  <a:pt x="5854573" y="5677865"/>
                </a:lnTo>
                <a:lnTo>
                  <a:pt x="10076307" y="5677865"/>
                </a:lnTo>
                <a:lnTo>
                  <a:pt x="10076307" y="5665673"/>
                </a:lnTo>
                <a:close/>
              </a:path>
              <a:path w="10088880" h="5678170">
                <a:moveTo>
                  <a:pt x="10088613" y="0"/>
                </a:moveTo>
                <a:lnTo>
                  <a:pt x="10076434" y="0"/>
                </a:lnTo>
                <a:lnTo>
                  <a:pt x="10076434" y="5677865"/>
                </a:lnTo>
                <a:lnTo>
                  <a:pt x="10088613" y="5677865"/>
                </a:lnTo>
                <a:lnTo>
                  <a:pt x="10088613" y="0"/>
                </a:lnTo>
                <a:close/>
              </a:path>
            </a:pathLst>
          </a:custGeom>
          <a:solidFill>
            <a:srgbClr val="FFC000"/>
          </a:solidFill>
        </p:spPr>
        <p:txBody>
          <a:bodyPr wrap="square" lIns="0" tIns="0" rIns="0" bIns="0" rtlCol="0"/>
          <a:lstStyle/>
          <a:p>
            <a:endParaRPr/>
          </a:p>
        </p:txBody>
      </p:sp>
      <p:sp>
        <p:nvSpPr>
          <p:cNvPr id="28" name="object 28"/>
          <p:cNvSpPr txBox="1">
            <a:spLocks noGrp="1"/>
          </p:cNvSpPr>
          <p:nvPr>
            <p:ph type="sldNum" sz="quarter" idx="7"/>
          </p:nvPr>
        </p:nvSpPr>
        <p:spPr>
          <a:prstGeom prst="rect">
            <a:avLst/>
          </a:prstGeom>
        </p:spPr>
        <p:txBody>
          <a:bodyPr vert="horz" wrap="square" lIns="0" tIns="13335" rIns="0" bIns="0" rtlCol="0">
            <a:spAutoFit/>
          </a:bodyPr>
          <a:lstStyle/>
          <a:p>
            <a:pPr marL="38100">
              <a:lnSpc>
                <a:spcPct val="100000"/>
              </a:lnSpc>
              <a:spcBef>
                <a:spcPts val="105"/>
              </a:spcBef>
            </a:pPr>
            <a:fld id="{81D60167-4931-47E6-BA6A-407CBD079E47}" type="slidenum">
              <a:rPr dirty="0"/>
              <a:t>12</a:t>
            </a:fld>
            <a:endParaRPr dirty="0"/>
          </a:p>
        </p:txBody>
      </p:sp>
      <p:pic>
        <p:nvPicPr>
          <p:cNvPr id="29" name="Picture 28" descr="C:\Users\RLWCGRIFFITHS\AppData\Local\Microsoft\Windows\INetCache\Content.MSO\D0413950.tmp">
            <a:extLst>
              <a:ext uri="{FF2B5EF4-FFF2-40B4-BE49-F238E27FC236}">
                <a16:creationId xmlns:a16="http://schemas.microsoft.com/office/drawing/2014/main" id="{8863B809-0B84-09D1-453F-23A9D9D84BB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60768" y="1060716"/>
            <a:ext cx="879049" cy="70120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prstGeom prst="rect">
            <a:avLst/>
          </a:prstGeom>
        </p:spPr>
        <p:txBody>
          <a:bodyPr vert="horz" wrap="square" lIns="0" tIns="13335" rIns="0" bIns="0" rtlCol="0">
            <a:spAutoFit/>
          </a:bodyPr>
          <a:lstStyle/>
          <a:p>
            <a:pPr marL="38100">
              <a:lnSpc>
                <a:spcPct val="100000"/>
              </a:lnSpc>
              <a:spcBef>
                <a:spcPts val="105"/>
              </a:spcBef>
            </a:pPr>
            <a:fld id="{81D60167-4931-47E6-BA6A-407CBD079E47}" type="slidenum">
              <a:rPr dirty="0"/>
              <a:t>13</a:t>
            </a:fld>
            <a:endParaRPr dirty="0"/>
          </a:p>
        </p:txBody>
      </p:sp>
      <p:graphicFrame>
        <p:nvGraphicFramePr>
          <p:cNvPr id="2" name="object 2"/>
          <p:cNvGraphicFramePr>
            <a:graphicFrameLocks noGrp="1"/>
          </p:cNvGraphicFramePr>
          <p:nvPr>
            <p:extLst>
              <p:ext uri="{D42A27DB-BD31-4B8C-83A1-F6EECF244321}">
                <p14:modId xmlns:p14="http://schemas.microsoft.com/office/powerpoint/2010/main" val="40469366"/>
              </p:ext>
            </p:extLst>
          </p:nvPr>
        </p:nvGraphicFramePr>
        <p:xfrm>
          <a:off x="359663" y="359664"/>
          <a:ext cx="10076815" cy="5339460"/>
        </p:xfrm>
        <a:graphic>
          <a:graphicData uri="http://schemas.openxmlformats.org/drawingml/2006/table">
            <a:tbl>
              <a:tblPr firstRow="1" bandRow="1">
                <a:tableStyleId>{2D5ABB26-0587-4C30-8999-92F81FD0307C}</a:tableStyleId>
              </a:tblPr>
              <a:tblGrid>
                <a:gridCol w="277495">
                  <a:extLst>
                    <a:ext uri="{9D8B030D-6E8A-4147-A177-3AD203B41FA5}">
                      <a16:colId xmlns:a16="http://schemas.microsoft.com/office/drawing/2014/main" val="20000"/>
                    </a:ext>
                  </a:extLst>
                </a:gridCol>
                <a:gridCol w="5568315">
                  <a:extLst>
                    <a:ext uri="{9D8B030D-6E8A-4147-A177-3AD203B41FA5}">
                      <a16:colId xmlns:a16="http://schemas.microsoft.com/office/drawing/2014/main" val="20001"/>
                    </a:ext>
                  </a:extLst>
                </a:gridCol>
                <a:gridCol w="4231005">
                  <a:extLst>
                    <a:ext uri="{9D8B030D-6E8A-4147-A177-3AD203B41FA5}">
                      <a16:colId xmlns:a16="http://schemas.microsoft.com/office/drawing/2014/main" val="20002"/>
                    </a:ext>
                  </a:extLst>
                </a:gridCol>
              </a:tblGrid>
              <a:tr h="987805">
                <a:tc gridSpan="2">
                  <a:txBody>
                    <a:bodyPr/>
                    <a:lstStyle/>
                    <a:p>
                      <a:pPr marL="525780" marR="397510" indent="-228600">
                        <a:lnSpc>
                          <a:spcPct val="102200"/>
                        </a:lnSpc>
                        <a:spcBef>
                          <a:spcPts val="35"/>
                        </a:spcBef>
                        <a:buFont typeface="Symbol"/>
                        <a:buChar char=""/>
                        <a:tabLst>
                          <a:tab pos="525145" algn="l"/>
                          <a:tab pos="525780" algn="l"/>
                        </a:tabLst>
                      </a:pPr>
                      <a:r>
                        <a:rPr sz="900" spc="-5" dirty="0">
                          <a:latin typeface="URW Gothic"/>
                          <a:cs typeface="URW Gothic"/>
                        </a:rPr>
                        <a:t>Sequence three pictures </a:t>
                      </a:r>
                      <a:r>
                        <a:rPr sz="900" spc="5" dirty="0">
                          <a:latin typeface="URW Gothic"/>
                          <a:cs typeface="URW Gothic"/>
                        </a:rPr>
                        <a:t>in </a:t>
                      </a:r>
                      <a:r>
                        <a:rPr sz="900" spc="-5" dirty="0">
                          <a:latin typeface="URW Gothic"/>
                          <a:cs typeface="URW Gothic"/>
                        </a:rPr>
                        <a:t>order from </a:t>
                      </a:r>
                      <a:r>
                        <a:rPr sz="900" dirty="0">
                          <a:latin typeface="URW Gothic"/>
                          <a:cs typeface="URW Gothic"/>
                        </a:rPr>
                        <a:t>a familiar </a:t>
                      </a:r>
                      <a:r>
                        <a:rPr sz="900" spc="-5" dirty="0">
                          <a:latin typeface="URW Gothic"/>
                          <a:cs typeface="URW Gothic"/>
                        </a:rPr>
                        <a:t>story </a:t>
                      </a:r>
                      <a:r>
                        <a:rPr sz="900" dirty="0">
                          <a:latin typeface="URW Gothic"/>
                          <a:cs typeface="URW Gothic"/>
                        </a:rPr>
                        <a:t>– </a:t>
                      </a:r>
                      <a:r>
                        <a:rPr sz="900" spc="-5" dirty="0">
                          <a:latin typeface="URW Gothic"/>
                          <a:cs typeface="URW Gothic"/>
                        </a:rPr>
                        <a:t>beginning, middle and end, using  narrative language to retell the</a:t>
                      </a:r>
                      <a:r>
                        <a:rPr sz="900" dirty="0">
                          <a:latin typeface="URW Gothic"/>
                          <a:cs typeface="URW Gothic"/>
                        </a:rPr>
                        <a:t> </a:t>
                      </a:r>
                      <a:r>
                        <a:rPr sz="900" spc="-5" dirty="0">
                          <a:latin typeface="URW Gothic"/>
                          <a:cs typeface="URW Gothic"/>
                        </a:rPr>
                        <a:t>story</a:t>
                      </a:r>
                      <a:endParaRPr sz="900" dirty="0">
                        <a:latin typeface="URW Gothic"/>
                        <a:cs typeface="URW Gothic"/>
                      </a:endParaRPr>
                    </a:p>
                    <a:p>
                      <a:pPr marL="525780" indent="-228600">
                        <a:lnSpc>
                          <a:spcPct val="100000"/>
                        </a:lnSpc>
                        <a:spcBef>
                          <a:spcPts val="10"/>
                        </a:spcBef>
                        <a:buFont typeface="Symbol"/>
                        <a:buChar char=""/>
                        <a:tabLst>
                          <a:tab pos="525145" algn="l"/>
                          <a:tab pos="525780" algn="l"/>
                        </a:tabLst>
                      </a:pPr>
                      <a:r>
                        <a:rPr sz="900" dirty="0">
                          <a:latin typeface="URW Gothic"/>
                          <a:cs typeface="URW Gothic"/>
                        </a:rPr>
                        <a:t>Make </a:t>
                      </a:r>
                      <a:r>
                        <a:rPr sz="900" spc="-5" dirty="0">
                          <a:latin typeface="URW Gothic"/>
                          <a:cs typeface="URW Gothic"/>
                        </a:rPr>
                        <a:t>predictions about </a:t>
                      </a:r>
                      <a:r>
                        <a:rPr sz="900" spc="-10" dirty="0">
                          <a:latin typeface="URW Gothic"/>
                          <a:cs typeface="URW Gothic"/>
                        </a:rPr>
                        <a:t>how </a:t>
                      </a:r>
                      <a:r>
                        <a:rPr sz="900" spc="-5" dirty="0">
                          <a:latin typeface="URW Gothic"/>
                          <a:cs typeface="URW Gothic"/>
                        </a:rPr>
                        <a:t>the story might </a:t>
                      </a:r>
                      <a:r>
                        <a:rPr sz="900" dirty="0">
                          <a:latin typeface="URW Gothic"/>
                          <a:cs typeface="URW Gothic"/>
                        </a:rPr>
                        <a:t>end </a:t>
                      </a:r>
                      <a:r>
                        <a:rPr sz="900" spc="-5" dirty="0">
                          <a:latin typeface="URW Gothic"/>
                          <a:cs typeface="URW Gothic"/>
                        </a:rPr>
                        <a:t>and how the story might</a:t>
                      </a:r>
                      <a:r>
                        <a:rPr sz="900" spc="10" dirty="0">
                          <a:latin typeface="URW Gothic"/>
                          <a:cs typeface="URW Gothic"/>
                        </a:rPr>
                        <a:t> </a:t>
                      </a:r>
                      <a:r>
                        <a:rPr sz="900" spc="-5" dirty="0">
                          <a:latin typeface="URW Gothic"/>
                          <a:cs typeface="URW Gothic"/>
                        </a:rPr>
                        <a:t>develop</a:t>
                      </a:r>
                      <a:endParaRPr sz="900" dirty="0">
                        <a:latin typeface="URW Gothic"/>
                        <a:cs typeface="URW Gothic"/>
                      </a:endParaRPr>
                    </a:p>
                    <a:p>
                      <a:pPr marL="525780" marR="197485" indent="-228600">
                        <a:lnSpc>
                          <a:spcPct val="102200"/>
                        </a:lnSpc>
                        <a:spcBef>
                          <a:spcPts val="5"/>
                        </a:spcBef>
                        <a:buFont typeface="Symbol"/>
                        <a:buChar char=""/>
                        <a:tabLst>
                          <a:tab pos="525145" algn="l"/>
                          <a:tab pos="525780" algn="l"/>
                        </a:tabLst>
                      </a:pPr>
                      <a:r>
                        <a:rPr sz="900" spc="-10" dirty="0">
                          <a:latin typeface="URW Gothic"/>
                          <a:cs typeface="URW Gothic"/>
                        </a:rPr>
                        <a:t>To </a:t>
                      </a:r>
                      <a:r>
                        <a:rPr sz="900" spc="-5" dirty="0">
                          <a:latin typeface="URW Gothic"/>
                          <a:cs typeface="URW Gothic"/>
                        </a:rPr>
                        <a:t>be able </a:t>
                      </a:r>
                      <a:r>
                        <a:rPr sz="900" spc="-10" dirty="0">
                          <a:latin typeface="URW Gothic"/>
                          <a:cs typeface="URW Gothic"/>
                        </a:rPr>
                        <a:t>to </a:t>
                      </a:r>
                      <a:r>
                        <a:rPr sz="900" spc="-5" dirty="0">
                          <a:latin typeface="URW Gothic"/>
                          <a:cs typeface="URW Gothic"/>
                        </a:rPr>
                        <a:t>retell/join </a:t>
                      </a:r>
                      <a:r>
                        <a:rPr sz="900" spc="5" dirty="0">
                          <a:latin typeface="URW Gothic"/>
                          <a:cs typeface="URW Gothic"/>
                        </a:rPr>
                        <a:t>in </a:t>
                      </a:r>
                      <a:r>
                        <a:rPr sz="900" spc="-5" dirty="0">
                          <a:latin typeface="URW Gothic"/>
                          <a:cs typeface="URW Gothic"/>
                        </a:rPr>
                        <a:t>with retelling </a:t>
                      </a:r>
                      <a:r>
                        <a:rPr lang="en-GB" sz="900" spc="-5" dirty="0">
                          <a:latin typeface="URW Gothic"/>
                          <a:cs typeface="URW Gothic"/>
                        </a:rPr>
                        <a:t>some</a:t>
                      </a:r>
                      <a:r>
                        <a:rPr sz="900" spc="-5" dirty="0">
                          <a:latin typeface="URW Gothic"/>
                          <a:cs typeface="URW Gothic"/>
                        </a:rPr>
                        <a:t> traditional </a:t>
                      </a:r>
                      <a:r>
                        <a:rPr sz="900" spc="-10" dirty="0">
                          <a:latin typeface="URW Gothic"/>
                          <a:cs typeface="URW Gothic"/>
                        </a:rPr>
                        <a:t>tales </a:t>
                      </a:r>
                      <a:endParaRPr sz="900" dirty="0">
                        <a:latin typeface="URW Gothic"/>
                        <a:cs typeface="URW Gothic"/>
                      </a:endParaRPr>
                    </a:p>
                  </a:txBody>
                  <a:tcPr marL="0" marR="0" marT="4445" marB="0">
                    <a:lnL w="12700">
                      <a:solidFill>
                        <a:srgbClr val="FFC000"/>
                      </a:solidFill>
                      <a:prstDash val="solid"/>
                    </a:lnL>
                    <a:lnT w="12700">
                      <a:solidFill>
                        <a:srgbClr val="FFC000"/>
                      </a:solidFill>
                      <a:prstDash val="solid"/>
                    </a:lnT>
                  </a:tcPr>
                </a:tc>
                <a:tc hMerge="1">
                  <a:txBody>
                    <a:bodyPr/>
                    <a:lstStyle/>
                    <a:p>
                      <a:endParaRPr/>
                    </a:p>
                  </a:txBody>
                  <a:tcPr marL="0" marR="0" marT="0" marB="0"/>
                </a:tc>
                <a:tc>
                  <a:txBody>
                    <a:bodyPr/>
                    <a:lstStyle/>
                    <a:p>
                      <a:pPr marL="525780" indent="-228600">
                        <a:lnSpc>
                          <a:spcPct val="100000"/>
                        </a:lnSpc>
                        <a:spcBef>
                          <a:spcPts val="60"/>
                        </a:spcBef>
                        <a:buFont typeface="Symbol"/>
                        <a:buChar char=""/>
                        <a:tabLst>
                          <a:tab pos="525145" algn="l"/>
                          <a:tab pos="525780" algn="l"/>
                        </a:tabLst>
                      </a:pPr>
                      <a:r>
                        <a:rPr sz="900" spc="-5" dirty="0">
                          <a:latin typeface="URW Gothic"/>
                          <a:cs typeface="URW Gothic"/>
                        </a:rPr>
                        <a:t>Use pictures/illustrations </a:t>
                      </a:r>
                      <a:r>
                        <a:rPr sz="900" spc="-10" dirty="0">
                          <a:latin typeface="URW Gothic"/>
                          <a:cs typeface="URW Gothic"/>
                        </a:rPr>
                        <a:t>to </a:t>
                      </a:r>
                      <a:r>
                        <a:rPr sz="900" spc="-5" dirty="0">
                          <a:latin typeface="URW Gothic"/>
                          <a:cs typeface="URW Gothic"/>
                        </a:rPr>
                        <a:t>talk about how </a:t>
                      </a:r>
                      <a:r>
                        <a:rPr sz="900" dirty="0">
                          <a:latin typeface="URW Gothic"/>
                          <a:cs typeface="URW Gothic"/>
                        </a:rPr>
                        <a:t>a </a:t>
                      </a:r>
                      <a:r>
                        <a:rPr sz="900" spc="-5" dirty="0">
                          <a:latin typeface="URW Gothic"/>
                          <a:cs typeface="URW Gothic"/>
                        </a:rPr>
                        <a:t>character is</a:t>
                      </a:r>
                      <a:r>
                        <a:rPr sz="900" spc="15" dirty="0">
                          <a:latin typeface="URW Gothic"/>
                          <a:cs typeface="URW Gothic"/>
                        </a:rPr>
                        <a:t> </a:t>
                      </a:r>
                      <a:r>
                        <a:rPr sz="900" dirty="0">
                          <a:latin typeface="URW Gothic"/>
                          <a:cs typeface="URW Gothic"/>
                        </a:rPr>
                        <a:t>feeling</a:t>
                      </a:r>
                      <a:endParaRPr sz="900">
                        <a:latin typeface="URW Gothic"/>
                        <a:cs typeface="URW Gothic"/>
                      </a:endParaRPr>
                    </a:p>
                    <a:p>
                      <a:pPr marL="525780" marR="103505" indent="-228600">
                        <a:lnSpc>
                          <a:spcPct val="101800"/>
                        </a:lnSpc>
                        <a:spcBef>
                          <a:spcPts val="5"/>
                        </a:spcBef>
                        <a:buFont typeface="Symbol"/>
                        <a:buChar char=""/>
                        <a:tabLst>
                          <a:tab pos="525145" algn="l"/>
                          <a:tab pos="525780" algn="l"/>
                        </a:tabLst>
                      </a:pPr>
                      <a:r>
                        <a:rPr sz="900" spc="-5" dirty="0">
                          <a:latin typeface="URW Gothic"/>
                          <a:cs typeface="URW Gothic"/>
                        </a:rPr>
                        <a:t>Begin to </a:t>
                      </a:r>
                      <a:r>
                        <a:rPr sz="900" dirty="0">
                          <a:latin typeface="URW Gothic"/>
                          <a:cs typeface="URW Gothic"/>
                        </a:rPr>
                        <a:t>use </a:t>
                      </a:r>
                      <a:r>
                        <a:rPr sz="900" spc="-5" dirty="0">
                          <a:latin typeface="URW Gothic"/>
                          <a:cs typeface="URW Gothic"/>
                        </a:rPr>
                        <a:t>expression when reading aloud, demonstrating  some awareness of </a:t>
                      </a:r>
                      <a:r>
                        <a:rPr sz="900" dirty="0">
                          <a:latin typeface="URW Gothic"/>
                          <a:cs typeface="URW Gothic"/>
                        </a:rPr>
                        <a:t>what a </a:t>
                      </a:r>
                      <a:r>
                        <a:rPr sz="900" spc="-5" dirty="0">
                          <a:latin typeface="URW Gothic"/>
                          <a:cs typeface="URW Gothic"/>
                        </a:rPr>
                        <a:t>question </a:t>
                      </a:r>
                      <a:r>
                        <a:rPr sz="900" spc="-10" dirty="0">
                          <a:latin typeface="URW Gothic"/>
                          <a:cs typeface="URW Gothic"/>
                        </a:rPr>
                        <a:t>mark </a:t>
                      </a:r>
                      <a:r>
                        <a:rPr sz="900" spc="-5" dirty="0">
                          <a:latin typeface="URW Gothic"/>
                          <a:cs typeface="URW Gothic"/>
                        </a:rPr>
                        <a:t>and exclamation </a:t>
                      </a:r>
                      <a:r>
                        <a:rPr sz="900" spc="-10" dirty="0">
                          <a:latin typeface="URW Gothic"/>
                          <a:cs typeface="URW Gothic"/>
                        </a:rPr>
                        <a:t>mark  </a:t>
                      </a:r>
                      <a:r>
                        <a:rPr sz="900" spc="-5" dirty="0">
                          <a:latin typeface="URW Gothic"/>
                          <a:cs typeface="URW Gothic"/>
                        </a:rPr>
                        <a:t>are</a:t>
                      </a:r>
                      <a:endParaRPr sz="900">
                        <a:latin typeface="URW Gothic"/>
                        <a:cs typeface="URW Gothic"/>
                      </a:endParaRPr>
                    </a:p>
                  </a:txBody>
                  <a:tcPr marL="0" marR="0" marT="7620" marB="0">
                    <a:lnR w="12700">
                      <a:solidFill>
                        <a:srgbClr val="FFC000"/>
                      </a:solidFill>
                      <a:prstDash val="solid"/>
                    </a:lnR>
                    <a:lnT w="12700">
                      <a:solidFill>
                        <a:srgbClr val="FFC000"/>
                      </a:solidFill>
                      <a:prstDash val="solid"/>
                    </a:lnT>
                    <a:solidFill>
                      <a:srgbClr val="E7E6E6"/>
                    </a:solidFill>
                  </a:tcPr>
                </a:tc>
                <a:extLst>
                  <a:ext uri="{0D108BD9-81ED-4DB2-BD59-A6C34878D82A}">
                    <a16:rowId xmlns:a16="http://schemas.microsoft.com/office/drawing/2014/main" val="10000"/>
                  </a:ext>
                </a:extLst>
              </a:tr>
              <a:tr h="140208">
                <a:tc>
                  <a:txBody>
                    <a:bodyPr/>
                    <a:lstStyle/>
                    <a:p>
                      <a:pPr marL="68580">
                        <a:lnSpc>
                          <a:spcPts val="1005"/>
                        </a:lnSpc>
                      </a:pPr>
                      <a:r>
                        <a:rPr sz="900" b="1" dirty="0">
                          <a:solidFill>
                            <a:srgbClr val="FFFFFF"/>
                          </a:solidFill>
                          <a:latin typeface="Gothic Uralic"/>
                          <a:cs typeface="Gothic Uralic"/>
                        </a:rPr>
                        <a:t>R-</a:t>
                      </a:r>
                      <a:endParaRPr sz="900">
                        <a:latin typeface="Gothic Uralic"/>
                        <a:cs typeface="Gothic Uralic"/>
                      </a:endParaRPr>
                    </a:p>
                  </a:txBody>
                  <a:tcPr marL="0" marR="0" marT="0" marB="0">
                    <a:solidFill>
                      <a:srgbClr val="FFC000"/>
                    </a:solidFill>
                  </a:tcPr>
                </a:tc>
                <a:tc gridSpan="2">
                  <a:txBody>
                    <a:bodyPr/>
                    <a:lstStyle/>
                    <a:p>
                      <a:pPr marL="67945">
                        <a:lnSpc>
                          <a:spcPts val="1005"/>
                        </a:lnSpc>
                      </a:pPr>
                      <a:r>
                        <a:rPr sz="900" b="1" dirty="0">
                          <a:latin typeface="Gothic Uralic"/>
                          <a:cs typeface="Gothic Uralic"/>
                        </a:rPr>
                        <a:t>By </a:t>
                      </a:r>
                      <a:r>
                        <a:rPr sz="900" b="1" spc="-5" dirty="0">
                          <a:latin typeface="Gothic Uralic"/>
                          <a:cs typeface="Gothic Uralic"/>
                        </a:rPr>
                        <a:t>the end of the Autumn </a:t>
                      </a:r>
                      <a:r>
                        <a:rPr sz="900" b="1" dirty="0">
                          <a:latin typeface="Gothic Uralic"/>
                          <a:cs typeface="Gothic Uralic"/>
                        </a:rPr>
                        <a:t>Term </a:t>
                      </a:r>
                      <a:r>
                        <a:rPr sz="900" b="1" spc="-5" dirty="0">
                          <a:latin typeface="Gothic Uralic"/>
                          <a:cs typeface="Gothic Uralic"/>
                        </a:rPr>
                        <a:t>children </a:t>
                      </a:r>
                      <a:r>
                        <a:rPr sz="900" b="1" dirty="0">
                          <a:latin typeface="Gothic Uralic"/>
                          <a:cs typeface="Gothic Uralic"/>
                        </a:rPr>
                        <a:t>should be </a:t>
                      </a:r>
                      <a:r>
                        <a:rPr sz="900" b="1" spc="-5" dirty="0">
                          <a:latin typeface="Gothic Uralic"/>
                          <a:cs typeface="Gothic Uralic"/>
                        </a:rPr>
                        <a:t>able</a:t>
                      </a:r>
                      <a:r>
                        <a:rPr sz="900" b="1" spc="5" dirty="0">
                          <a:latin typeface="Gothic Uralic"/>
                          <a:cs typeface="Gothic Uralic"/>
                        </a:rPr>
                        <a:t> </a:t>
                      </a:r>
                      <a:r>
                        <a:rPr sz="900" b="1" spc="-5" dirty="0">
                          <a:latin typeface="Gothic Uralic"/>
                          <a:cs typeface="Gothic Uralic"/>
                        </a:rPr>
                        <a:t>to…</a:t>
                      </a:r>
                      <a:endParaRPr sz="900">
                        <a:latin typeface="Gothic Uralic"/>
                        <a:cs typeface="Gothic Uralic"/>
                      </a:endParaRPr>
                    </a:p>
                  </a:txBody>
                  <a:tcPr marL="0" marR="0" marT="0" marB="0">
                    <a:lnR w="12700">
                      <a:solidFill>
                        <a:srgbClr val="FFC000"/>
                      </a:solidFill>
                      <a:prstDash val="solid"/>
                    </a:lnR>
                    <a:solidFill>
                      <a:srgbClr val="FFF1CC"/>
                    </a:solidFill>
                  </a:tcPr>
                </a:tc>
                <a:tc hMerge="1">
                  <a:txBody>
                    <a:bodyPr/>
                    <a:lstStyle/>
                    <a:p>
                      <a:endParaRPr/>
                    </a:p>
                  </a:txBody>
                  <a:tcPr marL="0" marR="0" marT="0" marB="0"/>
                </a:tc>
                <a:extLst>
                  <a:ext uri="{0D108BD9-81ED-4DB2-BD59-A6C34878D82A}">
                    <a16:rowId xmlns:a16="http://schemas.microsoft.com/office/drawing/2014/main" val="10001"/>
                  </a:ext>
                </a:extLst>
              </a:tr>
              <a:tr h="4211447">
                <a:tc gridSpan="2">
                  <a:txBody>
                    <a:bodyPr/>
                    <a:lstStyle/>
                    <a:p>
                      <a:pPr marL="525780" marR="179705" indent="-228600">
                        <a:lnSpc>
                          <a:spcPts val="1100"/>
                        </a:lnSpc>
                        <a:spcBef>
                          <a:spcPts val="20"/>
                        </a:spcBef>
                        <a:buFont typeface="Symbol"/>
                        <a:buChar char=""/>
                        <a:tabLst>
                          <a:tab pos="525145" algn="l"/>
                          <a:tab pos="525780" algn="l"/>
                        </a:tabLst>
                      </a:pPr>
                      <a:r>
                        <a:rPr sz="900" spc="-5" dirty="0">
                          <a:latin typeface="URW Gothic"/>
                          <a:cs typeface="URW Gothic"/>
                        </a:rPr>
                        <a:t>Understand the five concepts: </a:t>
                      </a:r>
                      <a:r>
                        <a:rPr sz="900" dirty="0">
                          <a:latin typeface="URW Gothic"/>
                          <a:cs typeface="URW Gothic"/>
                        </a:rPr>
                        <a:t>print </a:t>
                      </a:r>
                      <a:r>
                        <a:rPr sz="900" spc="-5" dirty="0">
                          <a:latin typeface="URW Gothic"/>
                          <a:cs typeface="URW Gothic"/>
                        </a:rPr>
                        <a:t>has meaning, </a:t>
                      </a:r>
                      <a:r>
                        <a:rPr sz="900" dirty="0">
                          <a:latin typeface="URW Gothic"/>
                          <a:cs typeface="URW Gothic"/>
                        </a:rPr>
                        <a:t>print </a:t>
                      </a:r>
                      <a:r>
                        <a:rPr sz="900" spc="-5" dirty="0">
                          <a:latin typeface="URW Gothic"/>
                          <a:cs typeface="URW Gothic"/>
                        </a:rPr>
                        <a:t>can have different purposes, we </a:t>
                      </a:r>
                      <a:r>
                        <a:rPr sz="900" dirty="0">
                          <a:latin typeface="URW Gothic"/>
                          <a:cs typeface="URW Gothic"/>
                        </a:rPr>
                        <a:t>read  </a:t>
                      </a:r>
                      <a:r>
                        <a:rPr sz="900" spc="-5" dirty="0">
                          <a:latin typeface="URW Gothic"/>
                          <a:cs typeface="URW Gothic"/>
                        </a:rPr>
                        <a:t>English text </a:t>
                      </a:r>
                      <a:r>
                        <a:rPr sz="900" dirty="0">
                          <a:latin typeface="URW Gothic"/>
                          <a:cs typeface="URW Gothic"/>
                        </a:rPr>
                        <a:t>form </a:t>
                      </a:r>
                      <a:r>
                        <a:rPr sz="900" spc="-5" dirty="0">
                          <a:latin typeface="URW Gothic"/>
                          <a:cs typeface="URW Gothic"/>
                        </a:rPr>
                        <a:t>left to right and </a:t>
                      </a:r>
                      <a:r>
                        <a:rPr sz="900" dirty="0">
                          <a:latin typeface="URW Gothic"/>
                          <a:cs typeface="URW Gothic"/>
                        </a:rPr>
                        <a:t>from </a:t>
                      </a:r>
                      <a:r>
                        <a:rPr sz="900" spc="-5" dirty="0">
                          <a:latin typeface="URW Gothic"/>
                          <a:cs typeface="URW Gothic"/>
                        </a:rPr>
                        <a:t>top to bottom, the names of the different </a:t>
                      </a:r>
                      <a:r>
                        <a:rPr sz="900" spc="-10" dirty="0">
                          <a:latin typeface="URW Gothic"/>
                          <a:cs typeface="URW Gothic"/>
                        </a:rPr>
                        <a:t>parts </a:t>
                      </a:r>
                      <a:r>
                        <a:rPr sz="900" spc="-5" dirty="0">
                          <a:latin typeface="URW Gothic"/>
                          <a:cs typeface="URW Gothic"/>
                        </a:rPr>
                        <a:t>of </a:t>
                      </a:r>
                      <a:r>
                        <a:rPr sz="900" dirty="0">
                          <a:latin typeface="URW Gothic"/>
                          <a:cs typeface="URW Gothic"/>
                        </a:rPr>
                        <a:t>a  </a:t>
                      </a:r>
                      <a:r>
                        <a:rPr sz="900" spc="-5" dirty="0">
                          <a:latin typeface="URW Gothic"/>
                          <a:cs typeface="URW Gothic"/>
                        </a:rPr>
                        <a:t>book, page</a:t>
                      </a:r>
                      <a:r>
                        <a:rPr sz="900" spc="-10" dirty="0">
                          <a:latin typeface="URW Gothic"/>
                          <a:cs typeface="URW Gothic"/>
                        </a:rPr>
                        <a:t> </a:t>
                      </a:r>
                      <a:r>
                        <a:rPr sz="900" spc="-5" dirty="0">
                          <a:latin typeface="URW Gothic"/>
                          <a:cs typeface="URW Gothic"/>
                        </a:rPr>
                        <a:t>sequencing</a:t>
                      </a:r>
                      <a:endParaRPr sz="900" dirty="0">
                        <a:latin typeface="URW Gothic"/>
                        <a:cs typeface="URW Gothic"/>
                      </a:endParaRPr>
                    </a:p>
                    <a:p>
                      <a:pPr marL="525780" marR="535305" indent="-228600">
                        <a:lnSpc>
                          <a:spcPts val="1100"/>
                        </a:lnSpc>
                        <a:buFont typeface="Symbol"/>
                        <a:buChar char=""/>
                        <a:tabLst>
                          <a:tab pos="525145" algn="l"/>
                          <a:tab pos="525780" algn="l"/>
                        </a:tabLst>
                      </a:pPr>
                      <a:r>
                        <a:rPr sz="900" spc="-10" dirty="0">
                          <a:latin typeface="URW Gothic"/>
                          <a:cs typeface="URW Gothic"/>
                        </a:rPr>
                        <a:t>Engage </a:t>
                      </a:r>
                      <a:r>
                        <a:rPr sz="900" spc="5" dirty="0">
                          <a:latin typeface="URW Gothic"/>
                          <a:cs typeface="URW Gothic"/>
                        </a:rPr>
                        <a:t>in </a:t>
                      </a:r>
                      <a:r>
                        <a:rPr sz="900" spc="-5" dirty="0">
                          <a:latin typeface="URW Gothic"/>
                          <a:cs typeface="URW Gothic"/>
                        </a:rPr>
                        <a:t>story times. </a:t>
                      </a:r>
                      <a:r>
                        <a:rPr sz="900" b="1" i="1" spc="-100" dirty="0">
                          <a:latin typeface="Verdana"/>
                          <a:cs typeface="Verdana"/>
                        </a:rPr>
                        <a:t>(Taken </a:t>
                      </a:r>
                      <a:r>
                        <a:rPr sz="900" b="1" i="1" spc="-110" dirty="0">
                          <a:latin typeface="Verdana"/>
                          <a:cs typeface="Verdana"/>
                        </a:rPr>
                        <a:t>from </a:t>
                      </a:r>
                      <a:r>
                        <a:rPr sz="900" b="1" i="1" spc="-70" dirty="0">
                          <a:latin typeface="Verdana"/>
                          <a:cs typeface="Verdana"/>
                        </a:rPr>
                        <a:t>Communication </a:t>
                      </a:r>
                      <a:r>
                        <a:rPr sz="900" b="1" i="1" spc="-165" dirty="0">
                          <a:latin typeface="Verdana"/>
                          <a:cs typeface="Verdana"/>
                        </a:rPr>
                        <a:t>&amp; </a:t>
                      </a:r>
                      <a:r>
                        <a:rPr sz="900" b="1" i="1" spc="-65" dirty="0">
                          <a:latin typeface="Verdana"/>
                          <a:cs typeface="Verdana"/>
                        </a:rPr>
                        <a:t>Language </a:t>
                      </a:r>
                      <a:r>
                        <a:rPr sz="900" b="1" i="1" spc="-190" dirty="0">
                          <a:latin typeface="Verdana"/>
                          <a:cs typeface="Verdana"/>
                        </a:rPr>
                        <a:t>– </a:t>
                      </a:r>
                      <a:r>
                        <a:rPr sz="900" b="1" i="1" spc="-100" dirty="0">
                          <a:latin typeface="Verdana"/>
                          <a:cs typeface="Verdana"/>
                        </a:rPr>
                        <a:t>Listening, </a:t>
                      </a:r>
                      <a:r>
                        <a:rPr sz="900" b="1" i="1" spc="-95" dirty="0">
                          <a:latin typeface="Verdana"/>
                          <a:cs typeface="Verdana"/>
                        </a:rPr>
                        <a:t>attention </a:t>
                      </a:r>
                      <a:r>
                        <a:rPr sz="900" b="1" i="1" spc="-165" dirty="0">
                          <a:latin typeface="Verdana"/>
                          <a:cs typeface="Verdana"/>
                        </a:rPr>
                        <a:t>&amp;  </a:t>
                      </a:r>
                      <a:r>
                        <a:rPr sz="900" b="1" i="1" spc="-90" dirty="0">
                          <a:latin typeface="Verdana"/>
                          <a:cs typeface="Verdana"/>
                        </a:rPr>
                        <a:t>understanding)</a:t>
                      </a:r>
                      <a:endParaRPr sz="900" dirty="0">
                        <a:latin typeface="Verdana"/>
                        <a:cs typeface="Verdana"/>
                      </a:endParaRPr>
                    </a:p>
                    <a:p>
                      <a:pPr marL="525780" indent="-228600">
                        <a:lnSpc>
                          <a:spcPct val="100000"/>
                        </a:lnSpc>
                        <a:buFont typeface="Symbol"/>
                        <a:buChar char=""/>
                        <a:tabLst>
                          <a:tab pos="525145" algn="l"/>
                          <a:tab pos="525780" algn="l"/>
                        </a:tabLst>
                      </a:pPr>
                      <a:r>
                        <a:rPr sz="900" dirty="0">
                          <a:latin typeface="URW Gothic"/>
                          <a:cs typeface="URW Gothic"/>
                        </a:rPr>
                        <a:t>Join </a:t>
                      </a:r>
                      <a:r>
                        <a:rPr sz="900" spc="5" dirty="0">
                          <a:latin typeface="URW Gothic"/>
                          <a:cs typeface="URW Gothic"/>
                        </a:rPr>
                        <a:t>in </a:t>
                      </a:r>
                      <a:r>
                        <a:rPr sz="900" spc="-5" dirty="0">
                          <a:latin typeface="URW Gothic"/>
                          <a:cs typeface="URW Gothic"/>
                        </a:rPr>
                        <a:t>with predictable words, phrases and</a:t>
                      </a:r>
                      <a:r>
                        <a:rPr sz="900" spc="-30" dirty="0">
                          <a:latin typeface="URW Gothic"/>
                          <a:cs typeface="URW Gothic"/>
                        </a:rPr>
                        <a:t> </a:t>
                      </a:r>
                      <a:r>
                        <a:rPr sz="900" dirty="0">
                          <a:latin typeface="URW Gothic"/>
                          <a:cs typeface="URW Gothic"/>
                        </a:rPr>
                        <a:t>refrains</a:t>
                      </a:r>
                    </a:p>
                    <a:p>
                      <a:pPr marL="525780" marR="569595" indent="-228600">
                        <a:lnSpc>
                          <a:spcPts val="1110"/>
                        </a:lnSpc>
                        <a:spcBef>
                          <a:spcPts val="25"/>
                        </a:spcBef>
                        <a:buFont typeface="Symbol"/>
                        <a:buChar char=""/>
                        <a:tabLst>
                          <a:tab pos="525145" algn="l"/>
                          <a:tab pos="525780" algn="l"/>
                        </a:tabLst>
                      </a:pPr>
                      <a:r>
                        <a:rPr sz="900" dirty="0">
                          <a:latin typeface="URW Gothic"/>
                          <a:cs typeface="URW Gothic"/>
                        </a:rPr>
                        <a:t>Listen </a:t>
                      </a:r>
                      <a:r>
                        <a:rPr sz="900" spc="-5" dirty="0">
                          <a:latin typeface="URW Gothic"/>
                          <a:cs typeface="URW Gothic"/>
                        </a:rPr>
                        <a:t>carefully to </a:t>
                      </a:r>
                      <a:r>
                        <a:rPr sz="900" spc="-10" dirty="0">
                          <a:latin typeface="URW Gothic"/>
                          <a:cs typeface="URW Gothic"/>
                        </a:rPr>
                        <a:t>rhymes </a:t>
                      </a:r>
                      <a:r>
                        <a:rPr sz="900" spc="-5" dirty="0">
                          <a:latin typeface="URW Gothic"/>
                          <a:cs typeface="URW Gothic"/>
                        </a:rPr>
                        <a:t>and songs, </a:t>
                      </a:r>
                      <a:r>
                        <a:rPr sz="900" dirty="0">
                          <a:latin typeface="URW Gothic"/>
                          <a:cs typeface="URW Gothic"/>
                        </a:rPr>
                        <a:t>paying </a:t>
                      </a:r>
                      <a:r>
                        <a:rPr sz="900" spc="-5" dirty="0">
                          <a:latin typeface="URW Gothic"/>
                          <a:cs typeface="URW Gothic"/>
                        </a:rPr>
                        <a:t>attention </a:t>
                      </a:r>
                      <a:r>
                        <a:rPr sz="900" spc="-10" dirty="0">
                          <a:latin typeface="URW Gothic"/>
                          <a:cs typeface="URW Gothic"/>
                        </a:rPr>
                        <a:t>to </a:t>
                      </a:r>
                      <a:r>
                        <a:rPr sz="900" spc="-5" dirty="0">
                          <a:latin typeface="URW Gothic"/>
                          <a:cs typeface="URW Gothic"/>
                        </a:rPr>
                        <a:t>how they sound. </a:t>
                      </a:r>
                      <a:r>
                        <a:rPr sz="900" b="1" i="1" spc="-100" dirty="0">
                          <a:latin typeface="Verdana"/>
                          <a:cs typeface="Verdana"/>
                        </a:rPr>
                        <a:t>(Taken </a:t>
                      </a:r>
                      <a:r>
                        <a:rPr sz="900" b="1" i="1" spc="-114" dirty="0">
                          <a:latin typeface="Verdana"/>
                          <a:cs typeface="Verdana"/>
                        </a:rPr>
                        <a:t>from  </a:t>
                      </a:r>
                      <a:r>
                        <a:rPr sz="900" b="1" i="1" spc="-70" dirty="0">
                          <a:latin typeface="Verdana"/>
                          <a:cs typeface="Verdana"/>
                        </a:rPr>
                        <a:t>Communication </a:t>
                      </a:r>
                      <a:r>
                        <a:rPr sz="900" b="1" i="1" spc="-165" dirty="0">
                          <a:latin typeface="Verdana"/>
                          <a:cs typeface="Verdana"/>
                        </a:rPr>
                        <a:t>&amp; </a:t>
                      </a:r>
                      <a:r>
                        <a:rPr sz="900" b="1" i="1" spc="-65" dirty="0">
                          <a:latin typeface="Verdana"/>
                          <a:cs typeface="Verdana"/>
                        </a:rPr>
                        <a:t>Language </a:t>
                      </a:r>
                      <a:r>
                        <a:rPr sz="900" b="1" i="1" spc="-190" dirty="0">
                          <a:latin typeface="Verdana"/>
                          <a:cs typeface="Verdana"/>
                        </a:rPr>
                        <a:t>– </a:t>
                      </a:r>
                      <a:r>
                        <a:rPr sz="900" b="1" i="1" spc="-100" dirty="0">
                          <a:latin typeface="Verdana"/>
                          <a:cs typeface="Verdana"/>
                        </a:rPr>
                        <a:t>Listening, </a:t>
                      </a:r>
                      <a:r>
                        <a:rPr sz="900" b="1" i="1" spc="-95" dirty="0">
                          <a:latin typeface="Verdana"/>
                          <a:cs typeface="Verdana"/>
                        </a:rPr>
                        <a:t>attention </a:t>
                      </a:r>
                      <a:r>
                        <a:rPr sz="900" b="1" i="1" spc="-165" dirty="0">
                          <a:latin typeface="Verdana"/>
                          <a:cs typeface="Verdana"/>
                        </a:rPr>
                        <a:t>&amp;</a:t>
                      </a:r>
                      <a:r>
                        <a:rPr sz="900" b="1" i="1" spc="-120" dirty="0">
                          <a:latin typeface="Verdana"/>
                          <a:cs typeface="Verdana"/>
                        </a:rPr>
                        <a:t> </a:t>
                      </a:r>
                      <a:r>
                        <a:rPr sz="900" b="1" i="1" spc="-90" dirty="0">
                          <a:latin typeface="Verdana"/>
                          <a:cs typeface="Verdana"/>
                        </a:rPr>
                        <a:t>understanding)</a:t>
                      </a:r>
                      <a:endParaRPr sz="900" dirty="0">
                        <a:latin typeface="Verdana"/>
                        <a:cs typeface="Verdana"/>
                      </a:endParaRPr>
                    </a:p>
                    <a:p>
                      <a:pPr marL="525780" indent="-228600">
                        <a:lnSpc>
                          <a:spcPts val="1060"/>
                        </a:lnSpc>
                        <a:buFont typeface="Symbol"/>
                        <a:buChar char=""/>
                        <a:tabLst>
                          <a:tab pos="525145" algn="l"/>
                          <a:tab pos="525780" algn="l"/>
                        </a:tabLst>
                      </a:pPr>
                      <a:r>
                        <a:rPr sz="900" spc="-10" dirty="0">
                          <a:latin typeface="URW Gothic"/>
                          <a:cs typeface="URW Gothic"/>
                        </a:rPr>
                        <a:t>Engage </a:t>
                      </a:r>
                      <a:r>
                        <a:rPr sz="900" spc="5" dirty="0">
                          <a:latin typeface="URW Gothic"/>
                          <a:cs typeface="URW Gothic"/>
                        </a:rPr>
                        <a:t>in </a:t>
                      </a:r>
                      <a:r>
                        <a:rPr sz="900" spc="-5" dirty="0">
                          <a:latin typeface="URW Gothic"/>
                          <a:cs typeface="URW Gothic"/>
                        </a:rPr>
                        <a:t>non-fiction books. </a:t>
                      </a:r>
                      <a:r>
                        <a:rPr sz="900" b="1" i="1" spc="-100" dirty="0">
                          <a:latin typeface="Verdana"/>
                          <a:cs typeface="Verdana"/>
                        </a:rPr>
                        <a:t>(Taken </a:t>
                      </a:r>
                      <a:r>
                        <a:rPr sz="900" b="1" i="1" spc="-110" dirty="0">
                          <a:latin typeface="Verdana"/>
                          <a:cs typeface="Verdana"/>
                        </a:rPr>
                        <a:t>from </a:t>
                      </a:r>
                      <a:r>
                        <a:rPr sz="900" b="1" i="1" spc="-70" dirty="0">
                          <a:latin typeface="Verdana"/>
                          <a:cs typeface="Verdana"/>
                        </a:rPr>
                        <a:t>Communication </a:t>
                      </a:r>
                      <a:r>
                        <a:rPr sz="900" b="1" i="1" spc="-165" dirty="0">
                          <a:latin typeface="Verdana"/>
                          <a:cs typeface="Verdana"/>
                        </a:rPr>
                        <a:t>&amp; </a:t>
                      </a:r>
                      <a:r>
                        <a:rPr sz="900" b="1" i="1" spc="-65" dirty="0">
                          <a:latin typeface="Verdana"/>
                          <a:cs typeface="Verdana"/>
                        </a:rPr>
                        <a:t>Language </a:t>
                      </a:r>
                      <a:r>
                        <a:rPr sz="900" b="1" i="1" spc="-190" dirty="0">
                          <a:latin typeface="Verdana"/>
                          <a:cs typeface="Verdana"/>
                        </a:rPr>
                        <a:t>– </a:t>
                      </a:r>
                      <a:r>
                        <a:rPr sz="900" b="1" i="1" spc="-100" dirty="0">
                          <a:latin typeface="Verdana"/>
                          <a:cs typeface="Verdana"/>
                        </a:rPr>
                        <a:t>Listening, </a:t>
                      </a:r>
                      <a:r>
                        <a:rPr sz="900" b="1" i="1" spc="-95" dirty="0">
                          <a:latin typeface="Verdana"/>
                          <a:cs typeface="Verdana"/>
                        </a:rPr>
                        <a:t>attention</a:t>
                      </a:r>
                      <a:r>
                        <a:rPr sz="900" b="1" i="1" spc="-70" dirty="0">
                          <a:latin typeface="Verdana"/>
                          <a:cs typeface="Verdana"/>
                        </a:rPr>
                        <a:t> </a:t>
                      </a:r>
                      <a:r>
                        <a:rPr sz="900" b="1" i="1" spc="-165" dirty="0">
                          <a:latin typeface="Verdana"/>
                          <a:cs typeface="Verdana"/>
                        </a:rPr>
                        <a:t>&amp;</a:t>
                      </a:r>
                      <a:endParaRPr sz="900" dirty="0">
                        <a:latin typeface="Verdana"/>
                        <a:cs typeface="Verdana"/>
                      </a:endParaRPr>
                    </a:p>
                    <a:p>
                      <a:pPr marL="525780">
                        <a:lnSpc>
                          <a:spcPct val="100000"/>
                        </a:lnSpc>
                        <a:spcBef>
                          <a:spcPts val="20"/>
                        </a:spcBef>
                      </a:pPr>
                      <a:r>
                        <a:rPr sz="900" b="1" i="1" spc="-90" dirty="0">
                          <a:latin typeface="Verdana"/>
                          <a:cs typeface="Verdana"/>
                        </a:rPr>
                        <a:t>understanding)</a:t>
                      </a:r>
                      <a:endParaRPr sz="900" dirty="0">
                        <a:latin typeface="Verdana"/>
                        <a:cs typeface="Verdana"/>
                      </a:endParaRPr>
                    </a:p>
                    <a:p>
                      <a:pPr marL="525780" indent="-228600">
                        <a:lnSpc>
                          <a:spcPct val="100000"/>
                        </a:lnSpc>
                        <a:spcBef>
                          <a:spcPts val="40"/>
                        </a:spcBef>
                        <a:buFont typeface="Symbol"/>
                        <a:buChar char=""/>
                        <a:tabLst>
                          <a:tab pos="525145" algn="l"/>
                          <a:tab pos="525780" algn="l"/>
                        </a:tabLst>
                      </a:pPr>
                      <a:r>
                        <a:rPr sz="900" spc="-5" dirty="0">
                          <a:latin typeface="URW Gothic"/>
                          <a:cs typeface="URW Gothic"/>
                        </a:rPr>
                        <a:t>Begin to answer </a:t>
                      </a:r>
                      <a:r>
                        <a:rPr sz="900" spc="-10" dirty="0">
                          <a:latin typeface="URW Gothic"/>
                          <a:cs typeface="URW Gothic"/>
                        </a:rPr>
                        <a:t>simple </a:t>
                      </a:r>
                      <a:r>
                        <a:rPr sz="900" spc="-5" dirty="0">
                          <a:latin typeface="URW Gothic"/>
                          <a:cs typeface="URW Gothic"/>
                        </a:rPr>
                        <a:t>questions about </a:t>
                      </a:r>
                      <a:r>
                        <a:rPr sz="900" dirty="0">
                          <a:latin typeface="URW Gothic"/>
                          <a:cs typeface="URW Gothic"/>
                        </a:rPr>
                        <a:t>a </a:t>
                      </a:r>
                      <a:r>
                        <a:rPr sz="900" spc="-5" dirty="0">
                          <a:latin typeface="URW Gothic"/>
                          <a:cs typeface="URW Gothic"/>
                        </a:rPr>
                        <a:t>familiar book/text</a:t>
                      </a:r>
                      <a:r>
                        <a:rPr sz="900" spc="35" dirty="0">
                          <a:latin typeface="URW Gothic"/>
                          <a:cs typeface="URW Gothic"/>
                        </a:rPr>
                        <a:t> </a:t>
                      </a:r>
                      <a:r>
                        <a:rPr sz="900" spc="-5" dirty="0">
                          <a:latin typeface="URW Gothic"/>
                          <a:cs typeface="URW Gothic"/>
                        </a:rPr>
                        <a:t>orally</a:t>
                      </a:r>
                      <a:endParaRPr sz="900" dirty="0">
                        <a:latin typeface="URW Gothic"/>
                        <a:cs typeface="URW Gothic"/>
                      </a:endParaRPr>
                    </a:p>
                    <a:p>
                      <a:pPr marL="525780" marR="86360" indent="-228600">
                        <a:lnSpc>
                          <a:spcPct val="101699"/>
                        </a:lnSpc>
                        <a:spcBef>
                          <a:spcPts val="5"/>
                        </a:spcBef>
                        <a:buFont typeface="Symbol"/>
                        <a:buChar char=""/>
                        <a:tabLst>
                          <a:tab pos="525145" algn="l"/>
                          <a:tab pos="525780" algn="l"/>
                        </a:tabLst>
                      </a:pPr>
                      <a:r>
                        <a:rPr sz="900" spc="-5" dirty="0">
                          <a:latin typeface="URW Gothic"/>
                          <a:cs typeface="URW Gothic"/>
                        </a:rPr>
                        <a:t>Begin to listen to and talk about simple and topic related </a:t>
                      </a:r>
                      <a:r>
                        <a:rPr sz="900" dirty="0">
                          <a:latin typeface="URW Gothic"/>
                          <a:cs typeface="URW Gothic"/>
                        </a:rPr>
                        <a:t>non-fiction </a:t>
                      </a:r>
                      <a:r>
                        <a:rPr sz="900" spc="-5" dirty="0">
                          <a:latin typeface="URW Gothic"/>
                          <a:cs typeface="URW Gothic"/>
                        </a:rPr>
                        <a:t>books to develop </a:t>
                      </a:r>
                      <a:r>
                        <a:rPr sz="900" dirty="0">
                          <a:latin typeface="URW Gothic"/>
                          <a:cs typeface="URW Gothic"/>
                        </a:rPr>
                        <a:t>a </a:t>
                      </a:r>
                      <a:r>
                        <a:rPr sz="900" spc="-5" dirty="0">
                          <a:latin typeface="URW Gothic"/>
                          <a:cs typeface="URW Gothic"/>
                        </a:rPr>
                        <a:t>deep  familiarity with new knowledge and vocabulary. </a:t>
                      </a:r>
                      <a:r>
                        <a:rPr sz="900" b="1" i="1" spc="-100" dirty="0">
                          <a:latin typeface="Verdana"/>
                          <a:cs typeface="Verdana"/>
                        </a:rPr>
                        <a:t>(Taken </a:t>
                      </a:r>
                      <a:r>
                        <a:rPr sz="900" b="1" i="1" spc="-110" dirty="0">
                          <a:latin typeface="Verdana"/>
                          <a:cs typeface="Verdana"/>
                        </a:rPr>
                        <a:t>from </a:t>
                      </a:r>
                      <a:r>
                        <a:rPr sz="900" b="1" i="1" spc="-70" dirty="0">
                          <a:latin typeface="Verdana"/>
                          <a:cs typeface="Verdana"/>
                        </a:rPr>
                        <a:t>Communication </a:t>
                      </a:r>
                      <a:r>
                        <a:rPr sz="900" b="1" i="1" spc="-165" dirty="0">
                          <a:latin typeface="Verdana"/>
                          <a:cs typeface="Verdana"/>
                        </a:rPr>
                        <a:t>&amp; </a:t>
                      </a:r>
                      <a:r>
                        <a:rPr sz="900" b="1" i="1" spc="-65" dirty="0">
                          <a:latin typeface="Verdana"/>
                          <a:cs typeface="Verdana"/>
                        </a:rPr>
                        <a:t>Language </a:t>
                      </a:r>
                      <a:r>
                        <a:rPr sz="900" b="1" i="1" spc="-190" dirty="0">
                          <a:latin typeface="Verdana"/>
                          <a:cs typeface="Verdana"/>
                        </a:rPr>
                        <a:t>–  </a:t>
                      </a:r>
                      <a:r>
                        <a:rPr sz="900" b="1" i="1" spc="-100" dirty="0">
                          <a:latin typeface="Verdana"/>
                          <a:cs typeface="Verdana"/>
                        </a:rPr>
                        <a:t>Listening, </a:t>
                      </a:r>
                      <a:r>
                        <a:rPr sz="900" b="1" i="1" spc="-95" dirty="0">
                          <a:latin typeface="Verdana"/>
                          <a:cs typeface="Verdana"/>
                        </a:rPr>
                        <a:t>attention </a:t>
                      </a:r>
                      <a:r>
                        <a:rPr sz="900" b="1" i="1" spc="-165" dirty="0">
                          <a:latin typeface="Verdana"/>
                          <a:cs typeface="Verdana"/>
                        </a:rPr>
                        <a:t>&amp;</a:t>
                      </a:r>
                      <a:r>
                        <a:rPr sz="900" b="1" i="1" spc="-130" dirty="0">
                          <a:latin typeface="Verdana"/>
                          <a:cs typeface="Verdana"/>
                        </a:rPr>
                        <a:t> </a:t>
                      </a:r>
                      <a:r>
                        <a:rPr sz="900" b="1" i="1" spc="-90" dirty="0">
                          <a:latin typeface="Verdana"/>
                          <a:cs typeface="Verdana"/>
                        </a:rPr>
                        <a:t>understanding)</a:t>
                      </a:r>
                      <a:endParaRPr sz="900" dirty="0">
                        <a:latin typeface="Verdana"/>
                        <a:cs typeface="Verdana"/>
                      </a:endParaRPr>
                    </a:p>
                    <a:p>
                      <a:pPr marL="525780" marR="135890" indent="-228600">
                        <a:lnSpc>
                          <a:spcPct val="102200"/>
                        </a:lnSpc>
                        <a:buFont typeface="Symbol"/>
                        <a:buChar char=""/>
                        <a:tabLst>
                          <a:tab pos="525145" algn="l"/>
                          <a:tab pos="525780" algn="l"/>
                        </a:tabLst>
                      </a:pPr>
                      <a:r>
                        <a:rPr sz="900" spc="-5" dirty="0">
                          <a:latin typeface="URW Gothic"/>
                          <a:cs typeface="URW Gothic"/>
                        </a:rPr>
                        <a:t>Understand how to listen carefully and why listening </a:t>
                      </a:r>
                      <a:r>
                        <a:rPr sz="900" spc="5" dirty="0">
                          <a:latin typeface="URW Gothic"/>
                          <a:cs typeface="URW Gothic"/>
                        </a:rPr>
                        <a:t>is </a:t>
                      </a:r>
                      <a:r>
                        <a:rPr sz="900" spc="-5" dirty="0">
                          <a:latin typeface="URW Gothic"/>
                          <a:cs typeface="URW Gothic"/>
                        </a:rPr>
                        <a:t>important. </a:t>
                      </a:r>
                      <a:r>
                        <a:rPr sz="900" b="1" i="1" spc="-100" dirty="0">
                          <a:latin typeface="Verdana"/>
                          <a:cs typeface="Verdana"/>
                        </a:rPr>
                        <a:t>(Taken </a:t>
                      </a:r>
                      <a:r>
                        <a:rPr sz="900" b="1" i="1" spc="-110" dirty="0">
                          <a:latin typeface="Verdana"/>
                          <a:cs typeface="Verdana"/>
                        </a:rPr>
                        <a:t>from </a:t>
                      </a:r>
                      <a:r>
                        <a:rPr sz="900" b="1" i="1" spc="-70" dirty="0">
                          <a:latin typeface="Verdana"/>
                          <a:cs typeface="Verdana"/>
                        </a:rPr>
                        <a:t>Communication  </a:t>
                      </a:r>
                      <a:r>
                        <a:rPr sz="900" b="1" i="1" spc="-165" dirty="0">
                          <a:latin typeface="Verdana"/>
                          <a:cs typeface="Verdana"/>
                        </a:rPr>
                        <a:t>&amp; </a:t>
                      </a:r>
                      <a:r>
                        <a:rPr sz="900" b="1" i="1" spc="-65" dirty="0">
                          <a:latin typeface="Verdana"/>
                          <a:cs typeface="Verdana"/>
                        </a:rPr>
                        <a:t>Language </a:t>
                      </a:r>
                      <a:r>
                        <a:rPr sz="900" b="1" i="1" spc="-190" dirty="0">
                          <a:latin typeface="Verdana"/>
                          <a:cs typeface="Verdana"/>
                        </a:rPr>
                        <a:t>– </a:t>
                      </a:r>
                      <a:r>
                        <a:rPr sz="900" b="1" i="1" spc="-100" dirty="0">
                          <a:latin typeface="Verdana"/>
                          <a:cs typeface="Verdana"/>
                        </a:rPr>
                        <a:t>Listening, </a:t>
                      </a:r>
                      <a:r>
                        <a:rPr sz="900" b="1" i="1" spc="-95" dirty="0">
                          <a:latin typeface="Verdana"/>
                          <a:cs typeface="Verdana"/>
                        </a:rPr>
                        <a:t>attention </a:t>
                      </a:r>
                      <a:r>
                        <a:rPr sz="900" b="1" i="1" spc="-165" dirty="0">
                          <a:latin typeface="Verdana"/>
                          <a:cs typeface="Verdana"/>
                        </a:rPr>
                        <a:t>&amp;</a:t>
                      </a:r>
                      <a:r>
                        <a:rPr sz="900" b="1" i="1" spc="-145" dirty="0">
                          <a:latin typeface="Verdana"/>
                          <a:cs typeface="Verdana"/>
                        </a:rPr>
                        <a:t> </a:t>
                      </a:r>
                      <a:r>
                        <a:rPr sz="900" b="1" i="1" spc="-90" dirty="0">
                          <a:latin typeface="Verdana"/>
                          <a:cs typeface="Verdana"/>
                        </a:rPr>
                        <a:t>understanding)</a:t>
                      </a:r>
                      <a:endParaRPr sz="900" dirty="0">
                        <a:latin typeface="Verdana"/>
                        <a:cs typeface="Verdana"/>
                      </a:endParaRPr>
                    </a:p>
                    <a:p>
                      <a:pPr marL="525780" marR="187325" indent="-228600">
                        <a:lnSpc>
                          <a:spcPct val="101099"/>
                        </a:lnSpc>
                        <a:spcBef>
                          <a:spcPts val="20"/>
                        </a:spcBef>
                        <a:buFont typeface="Symbol"/>
                        <a:buChar char=""/>
                        <a:tabLst>
                          <a:tab pos="525145" algn="l"/>
                          <a:tab pos="525780" algn="l"/>
                        </a:tabLst>
                      </a:pPr>
                      <a:r>
                        <a:rPr sz="900" spc="-5" dirty="0">
                          <a:latin typeface="URW Gothic"/>
                          <a:cs typeface="URW Gothic"/>
                        </a:rPr>
                        <a:t>Retell </a:t>
                      </a:r>
                      <a:r>
                        <a:rPr sz="900" dirty="0">
                          <a:latin typeface="URW Gothic"/>
                          <a:cs typeface="URW Gothic"/>
                        </a:rPr>
                        <a:t>a </a:t>
                      </a:r>
                      <a:r>
                        <a:rPr sz="900" spc="-5" dirty="0">
                          <a:latin typeface="URW Gothic"/>
                          <a:cs typeface="URW Gothic"/>
                        </a:rPr>
                        <a:t>story, once they </a:t>
                      </a:r>
                      <a:r>
                        <a:rPr sz="900" spc="-10" dirty="0">
                          <a:latin typeface="URW Gothic"/>
                          <a:cs typeface="URW Gothic"/>
                        </a:rPr>
                        <a:t>have </a:t>
                      </a:r>
                      <a:r>
                        <a:rPr sz="900" spc="-5" dirty="0">
                          <a:latin typeface="URW Gothic"/>
                          <a:cs typeface="URW Gothic"/>
                        </a:rPr>
                        <a:t>developed </a:t>
                      </a:r>
                      <a:r>
                        <a:rPr sz="900" dirty="0">
                          <a:latin typeface="URW Gothic"/>
                          <a:cs typeface="URW Gothic"/>
                        </a:rPr>
                        <a:t>a </a:t>
                      </a:r>
                      <a:r>
                        <a:rPr sz="900" spc="-5" dirty="0">
                          <a:latin typeface="URW Gothic"/>
                          <a:cs typeface="URW Gothic"/>
                        </a:rPr>
                        <a:t>deep familiarity with the text; some as exact  repetition and </a:t>
                      </a:r>
                      <a:r>
                        <a:rPr sz="900" spc="-10" dirty="0">
                          <a:latin typeface="URW Gothic"/>
                          <a:cs typeface="URW Gothic"/>
                        </a:rPr>
                        <a:t>some </a:t>
                      </a:r>
                      <a:r>
                        <a:rPr sz="900" spc="5" dirty="0">
                          <a:latin typeface="URW Gothic"/>
                          <a:cs typeface="URW Gothic"/>
                        </a:rPr>
                        <a:t>in </a:t>
                      </a:r>
                      <a:r>
                        <a:rPr sz="900" spc="-5" dirty="0">
                          <a:latin typeface="URW Gothic"/>
                          <a:cs typeface="URW Gothic"/>
                        </a:rPr>
                        <a:t>their own words. </a:t>
                      </a:r>
                      <a:r>
                        <a:rPr sz="900" b="1" i="1" spc="-100" dirty="0">
                          <a:latin typeface="Verdana"/>
                          <a:cs typeface="Verdana"/>
                        </a:rPr>
                        <a:t>(Taken </a:t>
                      </a:r>
                      <a:r>
                        <a:rPr sz="900" b="1" i="1" spc="-110" dirty="0">
                          <a:latin typeface="Verdana"/>
                          <a:cs typeface="Verdana"/>
                        </a:rPr>
                        <a:t>from </a:t>
                      </a:r>
                      <a:r>
                        <a:rPr sz="900" b="1" i="1" spc="-70" dirty="0">
                          <a:latin typeface="Verdana"/>
                          <a:cs typeface="Verdana"/>
                        </a:rPr>
                        <a:t>Communication </a:t>
                      </a:r>
                      <a:r>
                        <a:rPr sz="900" b="1" i="1" spc="-165" dirty="0">
                          <a:latin typeface="Verdana"/>
                          <a:cs typeface="Verdana"/>
                        </a:rPr>
                        <a:t>&amp; </a:t>
                      </a:r>
                      <a:r>
                        <a:rPr sz="900" b="1" i="1" spc="-65" dirty="0">
                          <a:latin typeface="Verdana"/>
                          <a:cs typeface="Verdana"/>
                        </a:rPr>
                        <a:t>Language </a:t>
                      </a:r>
                      <a:r>
                        <a:rPr sz="900" b="1" i="1" spc="-190" dirty="0">
                          <a:latin typeface="Verdana"/>
                          <a:cs typeface="Verdana"/>
                        </a:rPr>
                        <a:t>– </a:t>
                      </a:r>
                      <a:r>
                        <a:rPr sz="900" b="1" i="1" spc="-100" dirty="0">
                          <a:latin typeface="Verdana"/>
                          <a:cs typeface="Verdana"/>
                        </a:rPr>
                        <a:t>Listening,  </a:t>
                      </a:r>
                      <a:r>
                        <a:rPr sz="900" b="1" i="1" spc="-95" dirty="0">
                          <a:latin typeface="Verdana"/>
                          <a:cs typeface="Verdana"/>
                        </a:rPr>
                        <a:t>attention </a:t>
                      </a:r>
                      <a:r>
                        <a:rPr sz="900" b="1" i="1" spc="-165" dirty="0">
                          <a:latin typeface="Verdana"/>
                          <a:cs typeface="Verdana"/>
                        </a:rPr>
                        <a:t>&amp;</a:t>
                      </a:r>
                      <a:r>
                        <a:rPr sz="900" b="1" i="1" spc="-25" dirty="0">
                          <a:latin typeface="Verdana"/>
                          <a:cs typeface="Verdana"/>
                        </a:rPr>
                        <a:t> </a:t>
                      </a:r>
                      <a:r>
                        <a:rPr sz="900" b="1" i="1" spc="-90" dirty="0">
                          <a:latin typeface="Verdana"/>
                          <a:cs typeface="Verdana"/>
                        </a:rPr>
                        <a:t>understanding/Speaking)</a:t>
                      </a:r>
                      <a:endParaRPr sz="900" dirty="0">
                        <a:latin typeface="Verdana"/>
                        <a:cs typeface="Verdana"/>
                      </a:endParaRPr>
                    </a:p>
                    <a:p>
                      <a:pPr marL="525780" marR="821055" indent="-228600">
                        <a:lnSpc>
                          <a:spcPct val="102200"/>
                        </a:lnSpc>
                        <a:spcBef>
                          <a:spcPts val="5"/>
                        </a:spcBef>
                        <a:buFont typeface="Symbol"/>
                        <a:buChar char=""/>
                        <a:tabLst>
                          <a:tab pos="525145" algn="l"/>
                          <a:tab pos="525780" algn="l"/>
                        </a:tabLst>
                      </a:pPr>
                      <a:r>
                        <a:rPr sz="900" spc="-5" dirty="0">
                          <a:latin typeface="URW Gothic"/>
                          <a:cs typeface="URW Gothic"/>
                        </a:rPr>
                        <a:t>Listen to and talk about stories to </a:t>
                      </a:r>
                      <a:r>
                        <a:rPr sz="900" dirty="0">
                          <a:latin typeface="URW Gothic"/>
                          <a:cs typeface="URW Gothic"/>
                        </a:rPr>
                        <a:t>build </a:t>
                      </a:r>
                      <a:r>
                        <a:rPr sz="900" spc="-5" dirty="0">
                          <a:latin typeface="URW Gothic"/>
                          <a:cs typeface="URW Gothic"/>
                        </a:rPr>
                        <a:t>familiarity and understanding. </a:t>
                      </a:r>
                      <a:r>
                        <a:rPr sz="900" b="1" i="1" spc="-100" dirty="0">
                          <a:latin typeface="Verdana"/>
                          <a:cs typeface="Verdana"/>
                        </a:rPr>
                        <a:t>(Taken </a:t>
                      </a:r>
                      <a:r>
                        <a:rPr sz="900" b="1" i="1" spc="-110" dirty="0">
                          <a:latin typeface="Verdana"/>
                          <a:cs typeface="Verdana"/>
                        </a:rPr>
                        <a:t>from  </a:t>
                      </a:r>
                      <a:r>
                        <a:rPr sz="900" b="1" i="1" spc="-70" dirty="0">
                          <a:latin typeface="Verdana"/>
                          <a:cs typeface="Verdana"/>
                        </a:rPr>
                        <a:t>Communication </a:t>
                      </a:r>
                      <a:r>
                        <a:rPr sz="900" b="1" i="1" spc="-165" dirty="0">
                          <a:latin typeface="Verdana"/>
                          <a:cs typeface="Verdana"/>
                        </a:rPr>
                        <a:t>&amp; </a:t>
                      </a:r>
                      <a:r>
                        <a:rPr sz="900" b="1" i="1" spc="-65" dirty="0">
                          <a:latin typeface="Verdana"/>
                          <a:cs typeface="Verdana"/>
                        </a:rPr>
                        <a:t>Language </a:t>
                      </a:r>
                      <a:r>
                        <a:rPr sz="900" b="1" i="1" spc="-190" dirty="0">
                          <a:latin typeface="Verdana"/>
                          <a:cs typeface="Verdana"/>
                        </a:rPr>
                        <a:t>– </a:t>
                      </a:r>
                      <a:r>
                        <a:rPr sz="900" b="1" i="1" spc="-100" dirty="0">
                          <a:latin typeface="Verdana"/>
                          <a:cs typeface="Verdana"/>
                        </a:rPr>
                        <a:t>Listening, </a:t>
                      </a:r>
                      <a:r>
                        <a:rPr sz="900" b="1" i="1" spc="-95" dirty="0">
                          <a:latin typeface="Verdana"/>
                          <a:cs typeface="Verdana"/>
                        </a:rPr>
                        <a:t>attention </a:t>
                      </a:r>
                      <a:r>
                        <a:rPr sz="900" b="1" i="1" spc="-165" dirty="0">
                          <a:latin typeface="Verdana"/>
                          <a:cs typeface="Verdana"/>
                        </a:rPr>
                        <a:t>&amp;</a:t>
                      </a:r>
                      <a:r>
                        <a:rPr sz="900" b="1" i="1" spc="-120" dirty="0">
                          <a:latin typeface="Verdana"/>
                          <a:cs typeface="Verdana"/>
                        </a:rPr>
                        <a:t> </a:t>
                      </a:r>
                      <a:r>
                        <a:rPr sz="900" b="1" i="1" spc="-90" dirty="0">
                          <a:latin typeface="Verdana"/>
                          <a:cs typeface="Verdana"/>
                        </a:rPr>
                        <a:t>understanding)</a:t>
                      </a:r>
                      <a:endParaRPr sz="900" dirty="0">
                        <a:latin typeface="Verdana"/>
                        <a:cs typeface="Verdana"/>
                      </a:endParaRPr>
                    </a:p>
                    <a:p>
                      <a:pPr marL="525780" marR="90170" indent="-228600">
                        <a:lnSpc>
                          <a:spcPct val="102200"/>
                        </a:lnSpc>
                        <a:spcBef>
                          <a:spcPts val="10"/>
                        </a:spcBef>
                        <a:buFont typeface="Symbol"/>
                        <a:buChar char=""/>
                        <a:tabLst>
                          <a:tab pos="525145" algn="l"/>
                          <a:tab pos="525780" algn="l"/>
                        </a:tabLst>
                      </a:pPr>
                      <a:r>
                        <a:rPr sz="900" spc="-5" dirty="0">
                          <a:latin typeface="URW Gothic"/>
                          <a:cs typeface="URW Gothic"/>
                        </a:rPr>
                        <a:t>Begin to read and understand </a:t>
                      </a:r>
                      <a:r>
                        <a:rPr lang="en-GB" sz="900" spc="-5" dirty="0">
                          <a:latin typeface="URW Gothic"/>
                          <a:cs typeface="URW Gothic"/>
                        </a:rPr>
                        <a:t>simple words (CVC) </a:t>
                      </a:r>
                      <a:r>
                        <a:rPr sz="900" dirty="0">
                          <a:latin typeface="URW Gothic"/>
                          <a:cs typeface="URW Gothic"/>
                        </a:rPr>
                        <a:t>– </a:t>
                      </a:r>
                      <a:r>
                        <a:rPr sz="900" spc="-5" dirty="0">
                          <a:latin typeface="URW Gothic"/>
                          <a:cs typeface="URW Gothic"/>
                        </a:rPr>
                        <a:t>link directly to </a:t>
                      </a:r>
                      <a:r>
                        <a:rPr sz="900" dirty="0">
                          <a:latin typeface="URW Gothic"/>
                          <a:cs typeface="URW Gothic"/>
                        </a:rPr>
                        <a:t>their </a:t>
                      </a:r>
                      <a:r>
                        <a:rPr sz="900" spc="-5" dirty="0">
                          <a:latin typeface="URW Gothic"/>
                          <a:cs typeface="URW Gothic"/>
                        </a:rPr>
                        <a:t>phonic knowledge stage of  development</a:t>
                      </a:r>
                      <a:endParaRPr sz="900" dirty="0">
                        <a:latin typeface="URW Gothic"/>
                        <a:cs typeface="URW Gothic"/>
                      </a:endParaRPr>
                    </a:p>
                    <a:p>
                      <a:pPr marL="525780" marR="83185" indent="-228600">
                        <a:lnSpc>
                          <a:spcPct val="102200"/>
                        </a:lnSpc>
                        <a:buFont typeface="Symbol"/>
                        <a:buChar char=""/>
                        <a:tabLst>
                          <a:tab pos="525145" algn="l"/>
                          <a:tab pos="525780" algn="l"/>
                        </a:tabLst>
                      </a:pPr>
                      <a:r>
                        <a:rPr sz="900" spc="-5" dirty="0">
                          <a:latin typeface="URW Gothic"/>
                          <a:cs typeface="URW Gothic"/>
                        </a:rPr>
                        <a:t>Sequence three pictures </a:t>
                      </a:r>
                      <a:r>
                        <a:rPr sz="900" spc="5" dirty="0">
                          <a:latin typeface="URW Gothic"/>
                          <a:cs typeface="URW Gothic"/>
                        </a:rPr>
                        <a:t>in </a:t>
                      </a:r>
                      <a:r>
                        <a:rPr sz="900" spc="-5" dirty="0">
                          <a:latin typeface="URW Gothic"/>
                          <a:cs typeface="URW Gothic"/>
                        </a:rPr>
                        <a:t>order from </a:t>
                      </a:r>
                      <a:r>
                        <a:rPr sz="900" dirty="0">
                          <a:latin typeface="URW Gothic"/>
                          <a:cs typeface="URW Gothic"/>
                        </a:rPr>
                        <a:t>a </a:t>
                      </a:r>
                      <a:r>
                        <a:rPr sz="900" spc="-5" dirty="0">
                          <a:latin typeface="URW Gothic"/>
                          <a:cs typeface="URW Gothic"/>
                        </a:rPr>
                        <a:t>very familiar and </a:t>
                      </a:r>
                      <a:r>
                        <a:rPr sz="900" dirty="0">
                          <a:latin typeface="URW Gothic"/>
                          <a:cs typeface="URW Gothic"/>
                        </a:rPr>
                        <a:t>well-known </a:t>
                      </a:r>
                      <a:r>
                        <a:rPr sz="900" spc="-5" dirty="0">
                          <a:latin typeface="URW Gothic"/>
                          <a:cs typeface="URW Gothic"/>
                        </a:rPr>
                        <a:t>story </a:t>
                      </a:r>
                      <a:r>
                        <a:rPr sz="900" dirty="0">
                          <a:latin typeface="URW Gothic"/>
                          <a:cs typeface="URW Gothic"/>
                        </a:rPr>
                        <a:t>– </a:t>
                      </a:r>
                      <a:r>
                        <a:rPr sz="900" spc="-5" dirty="0">
                          <a:latin typeface="URW Gothic"/>
                          <a:cs typeface="URW Gothic"/>
                        </a:rPr>
                        <a:t>beginning, middle  and</a:t>
                      </a:r>
                      <a:r>
                        <a:rPr sz="900" spc="-10" dirty="0">
                          <a:latin typeface="URW Gothic"/>
                          <a:cs typeface="URW Gothic"/>
                        </a:rPr>
                        <a:t> </a:t>
                      </a:r>
                      <a:r>
                        <a:rPr sz="900" dirty="0">
                          <a:latin typeface="URW Gothic"/>
                          <a:cs typeface="URW Gothic"/>
                        </a:rPr>
                        <a:t>end</a:t>
                      </a:r>
                    </a:p>
                    <a:p>
                      <a:pPr marL="525780" indent="-228600">
                        <a:lnSpc>
                          <a:spcPct val="100000"/>
                        </a:lnSpc>
                        <a:spcBef>
                          <a:spcPts val="25"/>
                        </a:spcBef>
                        <a:buFont typeface="Symbol"/>
                        <a:buChar char=""/>
                        <a:tabLst>
                          <a:tab pos="525145" algn="l"/>
                          <a:tab pos="525780" algn="l"/>
                        </a:tabLst>
                      </a:pPr>
                      <a:r>
                        <a:rPr sz="900" spc="-5" dirty="0">
                          <a:latin typeface="URW Gothic"/>
                          <a:cs typeface="URW Gothic"/>
                        </a:rPr>
                        <a:t>Identify the main characters </a:t>
                      </a:r>
                      <a:r>
                        <a:rPr sz="900" spc="5" dirty="0">
                          <a:latin typeface="URW Gothic"/>
                          <a:cs typeface="URW Gothic"/>
                        </a:rPr>
                        <a:t>in </a:t>
                      </a:r>
                      <a:r>
                        <a:rPr sz="900" dirty="0">
                          <a:latin typeface="URW Gothic"/>
                          <a:cs typeface="URW Gothic"/>
                        </a:rPr>
                        <a:t>a </a:t>
                      </a:r>
                      <a:r>
                        <a:rPr sz="900" spc="-5" dirty="0">
                          <a:latin typeface="URW Gothic"/>
                          <a:cs typeface="URW Gothic"/>
                        </a:rPr>
                        <a:t>familiar story/traditional</a:t>
                      </a:r>
                      <a:r>
                        <a:rPr sz="900" spc="-10" dirty="0">
                          <a:latin typeface="URW Gothic"/>
                          <a:cs typeface="URW Gothic"/>
                        </a:rPr>
                        <a:t> tale</a:t>
                      </a:r>
                      <a:endParaRPr sz="900" dirty="0">
                        <a:latin typeface="URW Gothic"/>
                        <a:cs typeface="URW Gothic"/>
                      </a:endParaRPr>
                    </a:p>
                    <a:p>
                      <a:pPr marL="525780" indent="-228600">
                        <a:lnSpc>
                          <a:spcPct val="100000"/>
                        </a:lnSpc>
                        <a:spcBef>
                          <a:spcPts val="25"/>
                        </a:spcBef>
                        <a:buFont typeface="Symbol"/>
                        <a:buChar char=""/>
                        <a:tabLst>
                          <a:tab pos="525145" algn="l"/>
                          <a:tab pos="525780" algn="l"/>
                        </a:tabLst>
                      </a:pPr>
                      <a:r>
                        <a:rPr sz="900" spc="-5" dirty="0">
                          <a:latin typeface="URW Gothic"/>
                          <a:cs typeface="URW Gothic"/>
                        </a:rPr>
                        <a:t>Begin to make simple predictions about how the story might</a:t>
                      </a:r>
                      <a:r>
                        <a:rPr sz="900" dirty="0">
                          <a:latin typeface="URW Gothic"/>
                          <a:cs typeface="URW Gothic"/>
                        </a:rPr>
                        <a:t> end</a:t>
                      </a:r>
                    </a:p>
                    <a:p>
                      <a:pPr marL="525780" marR="122555" indent="-228600">
                        <a:lnSpc>
                          <a:spcPct val="102200"/>
                        </a:lnSpc>
                        <a:buFont typeface="Symbol"/>
                        <a:buChar char=""/>
                        <a:tabLst>
                          <a:tab pos="525145" algn="l"/>
                          <a:tab pos="525780" algn="l"/>
                        </a:tabLst>
                      </a:pPr>
                      <a:r>
                        <a:rPr sz="900" spc="-10" dirty="0">
                          <a:latin typeface="URW Gothic"/>
                          <a:cs typeface="URW Gothic"/>
                        </a:rPr>
                        <a:t>To </a:t>
                      </a:r>
                      <a:r>
                        <a:rPr sz="900" spc="-5" dirty="0">
                          <a:latin typeface="URW Gothic"/>
                          <a:cs typeface="URW Gothic"/>
                        </a:rPr>
                        <a:t>be able </a:t>
                      </a:r>
                      <a:r>
                        <a:rPr sz="900" spc="-10" dirty="0">
                          <a:latin typeface="URW Gothic"/>
                          <a:cs typeface="URW Gothic"/>
                        </a:rPr>
                        <a:t>to </a:t>
                      </a:r>
                      <a:r>
                        <a:rPr sz="900" spc="-5" dirty="0">
                          <a:latin typeface="URW Gothic"/>
                          <a:cs typeface="URW Gothic"/>
                        </a:rPr>
                        <a:t>retell/join </a:t>
                      </a:r>
                      <a:r>
                        <a:rPr sz="900" spc="5" dirty="0">
                          <a:latin typeface="URW Gothic"/>
                          <a:cs typeface="URW Gothic"/>
                        </a:rPr>
                        <a:t>in </a:t>
                      </a:r>
                      <a:r>
                        <a:rPr sz="900" spc="-5" dirty="0">
                          <a:latin typeface="URW Gothic"/>
                          <a:cs typeface="URW Gothic"/>
                        </a:rPr>
                        <a:t>with retelling </a:t>
                      </a:r>
                      <a:r>
                        <a:rPr lang="en-GB" sz="900" spc="-5" dirty="0">
                          <a:latin typeface="URW Gothic"/>
                          <a:cs typeface="URW Gothic"/>
                        </a:rPr>
                        <a:t>a</a:t>
                      </a:r>
                      <a:r>
                        <a:rPr sz="900" spc="-5" dirty="0">
                          <a:latin typeface="URW Gothic"/>
                          <a:cs typeface="URW Gothic"/>
                        </a:rPr>
                        <a:t> traditional </a:t>
                      </a:r>
                      <a:r>
                        <a:rPr sz="900" dirty="0">
                          <a:latin typeface="URW Gothic"/>
                          <a:cs typeface="URW Gothic"/>
                        </a:rPr>
                        <a:t>tale – </a:t>
                      </a:r>
                      <a:r>
                        <a:rPr sz="900" spc="-5" dirty="0">
                          <a:latin typeface="URW Gothic"/>
                          <a:cs typeface="URW Gothic"/>
                        </a:rPr>
                        <a:t>e.g., </a:t>
                      </a:r>
                      <a:r>
                        <a:rPr sz="900" spc="-10" dirty="0">
                          <a:latin typeface="URW Gothic"/>
                          <a:cs typeface="URW Gothic"/>
                        </a:rPr>
                        <a:t>The </a:t>
                      </a:r>
                      <a:r>
                        <a:rPr sz="900" spc="-5" dirty="0">
                          <a:latin typeface="URW Gothic"/>
                          <a:cs typeface="URW Gothic"/>
                        </a:rPr>
                        <a:t>Three Billy </a:t>
                      </a:r>
                      <a:r>
                        <a:rPr sz="900" spc="-10" dirty="0">
                          <a:latin typeface="URW Gothic"/>
                          <a:cs typeface="URW Gothic"/>
                        </a:rPr>
                        <a:t>Goats </a:t>
                      </a:r>
                      <a:r>
                        <a:rPr sz="900" spc="-5" dirty="0">
                          <a:latin typeface="URW Gothic"/>
                          <a:cs typeface="URW Gothic"/>
                        </a:rPr>
                        <a:t>Gruff,  Goldilocks and the Three Bears and The Three Little</a:t>
                      </a:r>
                      <a:r>
                        <a:rPr sz="900" spc="10" dirty="0">
                          <a:latin typeface="URW Gothic"/>
                          <a:cs typeface="URW Gothic"/>
                        </a:rPr>
                        <a:t> </a:t>
                      </a:r>
                      <a:r>
                        <a:rPr sz="900" spc="-5" dirty="0">
                          <a:latin typeface="URW Gothic"/>
                          <a:cs typeface="URW Gothic"/>
                        </a:rPr>
                        <a:t>Pigs</a:t>
                      </a:r>
                      <a:endParaRPr sz="900" dirty="0">
                        <a:latin typeface="URW Gothic"/>
                        <a:cs typeface="URW Gothic"/>
                      </a:endParaRPr>
                    </a:p>
                  </a:txBody>
                  <a:tcPr marL="0" marR="0" marT="2540" marB="0">
                    <a:lnL w="12700">
                      <a:solidFill>
                        <a:srgbClr val="FFC000"/>
                      </a:solidFill>
                      <a:prstDash val="solid"/>
                    </a:lnL>
                    <a:lnB w="12700">
                      <a:solidFill>
                        <a:srgbClr val="FFC000"/>
                      </a:solidFill>
                      <a:prstDash val="solid"/>
                    </a:lnB>
                  </a:tcPr>
                </a:tc>
                <a:tc hMerge="1">
                  <a:txBody>
                    <a:bodyPr/>
                    <a:lstStyle/>
                    <a:p>
                      <a:endParaRPr/>
                    </a:p>
                  </a:txBody>
                  <a:tcPr marL="0" marR="0" marT="0" marB="0"/>
                </a:tc>
                <a:tc>
                  <a:txBody>
                    <a:bodyPr/>
                    <a:lstStyle/>
                    <a:p>
                      <a:pPr marL="525780" marR="90805" indent="-228600">
                        <a:lnSpc>
                          <a:spcPts val="1100"/>
                        </a:lnSpc>
                        <a:spcBef>
                          <a:spcPts val="20"/>
                        </a:spcBef>
                        <a:buFont typeface="Symbol"/>
                        <a:buChar char=""/>
                        <a:tabLst>
                          <a:tab pos="525145" algn="l"/>
                          <a:tab pos="525780" algn="l"/>
                        </a:tabLst>
                      </a:pPr>
                      <a:r>
                        <a:rPr sz="900" spc="-5" dirty="0">
                          <a:latin typeface="URW Gothic"/>
                          <a:cs typeface="URW Gothic"/>
                        </a:rPr>
                        <a:t>Begin to describe the main events </a:t>
                      </a:r>
                      <a:r>
                        <a:rPr sz="900" spc="5" dirty="0">
                          <a:latin typeface="URW Gothic"/>
                          <a:cs typeface="URW Gothic"/>
                        </a:rPr>
                        <a:t>in </a:t>
                      </a:r>
                      <a:r>
                        <a:rPr sz="900" spc="-5" dirty="0">
                          <a:latin typeface="URW Gothic"/>
                          <a:cs typeface="URW Gothic"/>
                        </a:rPr>
                        <a:t>stories they have read with  questioning to develop an understanding of the developing</a:t>
                      </a:r>
                      <a:r>
                        <a:rPr sz="900" spc="30" dirty="0">
                          <a:latin typeface="URW Gothic"/>
                          <a:cs typeface="URW Gothic"/>
                        </a:rPr>
                        <a:t> </a:t>
                      </a:r>
                      <a:r>
                        <a:rPr sz="900" spc="-5" dirty="0">
                          <a:latin typeface="URW Gothic"/>
                          <a:cs typeface="URW Gothic"/>
                        </a:rPr>
                        <a:t>story</a:t>
                      </a:r>
                      <a:endParaRPr sz="900" dirty="0">
                        <a:latin typeface="URW Gothic"/>
                        <a:cs typeface="URW Gothic"/>
                      </a:endParaRPr>
                    </a:p>
                    <a:p>
                      <a:pPr marL="525780">
                        <a:lnSpc>
                          <a:spcPts val="1070"/>
                        </a:lnSpc>
                      </a:pPr>
                      <a:r>
                        <a:rPr sz="900" dirty="0">
                          <a:latin typeface="URW Gothic"/>
                          <a:cs typeface="URW Gothic"/>
                        </a:rPr>
                        <a:t>– </a:t>
                      </a:r>
                      <a:r>
                        <a:rPr sz="900" spc="-5" dirty="0">
                          <a:latin typeface="URW Gothic"/>
                          <a:cs typeface="URW Gothic"/>
                        </a:rPr>
                        <a:t>beginning, middle and </a:t>
                      </a:r>
                      <a:r>
                        <a:rPr sz="900" dirty="0">
                          <a:latin typeface="URW Gothic"/>
                          <a:cs typeface="URW Gothic"/>
                        </a:rPr>
                        <a:t>end</a:t>
                      </a:r>
                    </a:p>
                    <a:p>
                      <a:pPr marL="525780" indent="-228600">
                        <a:lnSpc>
                          <a:spcPct val="100000"/>
                        </a:lnSpc>
                        <a:spcBef>
                          <a:spcPts val="20"/>
                        </a:spcBef>
                        <a:buFont typeface="Symbol"/>
                        <a:buChar char=""/>
                        <a:tabLst>
                          <a:tab pos="525145" algn="l"/>
                          <a:tab pos="525780" algn="l"/>
                        </a:tabLst>
                      </a:pPr>
                      <a:r>
                        <a:rPr sz="900" dirty="0">
                          <a:latin typeface="URW Gothic"/>
                          <a:cs typeface="URW Gothic"/>
                        </a:rPr>
                        <a:t>Build up a </a:t>
                      </a:r>
                      <a:r>
                        <a:rPr sz="900" spc="-5" dirty="0">
                          <a:latin typeface="URW Gothic"/>
                          <a:cs typeface="URW Gothic"/>
                        </a:rPr>
                        <a:t>repertoire </a:t>
                      </a:r>
                      <a:r>
                        <a:rPr sz="900" spc="-10" dirty="0">
                          <a:latin typeface="URW Gothic"/>
                          <a:cs typeface="URW Gothic"/>
                        </a:rPr>
                        <a:t>of </a:t>
                      </a:r>
                      <a:r>
                        <a:rPr sz="900" spc="-5" dirty="0">
                          <a:latin typeface="URW Gothic"/>
                          <a:cs typeface="URW Gothic"/>
                        </a:rPr>
                        <a:t>their favourite nursery</a:t>
                      </a:r>
                      <a:r>
                        <a:rPr sz="900" spc="-25" dirty="0">
                          <a:latin typeface="URW Gothic"/>
                          <a:cs typeface="URW Gothic"/>
                        </a:rPr>
                        <a:t> </a:t>
                      </a:r>
                      <a:r>
                        <a:rPr sz="900" spc="-5" dirty="0">
                          <a:latin typeface="URW Gothic"/>
                          <a:cs typeface="URW Gothic"/>
                        </a:rPr>
                        <a:t>rhymes</a:t>
                      </a:r>
                      <a:endParaRPr sz="900" dirty="0">
                        <a:latin typeface="URW Gothic"/>
                        <a:cs typeface="URW Gothic"/>
                      </a:endParaRPr>
                    </a:p>
                    <a:p>
                      <a:pPr marL="525780" indent="-228600">
                        <a:lnSpc>
                          <a:spcPct val="100000"/>
                        </a:lnSpc>
                        <a:spcBef>
                          <a:spcPts val="25"/>
                        </a:spcBef>
                        <a:buFont typeface="Symbol"/>
                        <a:buChar char=""/>
                        <a:tabLst>
                          <a:tab pos="525145" algn="l"/>
                          <a:tab pos="525780" algn="l"/>
                        </a:tabLst>
                      </a:pPr>
                      <a:r>
                        <a:rPr sz="900" spc="-5" dirty="0">
                          <a:latin typeface="URW Gothic"/>
                          <a:cs typeface="URW Gothic"/>
                        </a:rPr>
                        <a:t>Wait </a:t>
                      </a:r>
                      <a:r>
                        <a:rPr sz="900" dirty="0">
                          <a:latin typeface="URW Gothic"/>
                          <a:cs typeface="URW Gothic"/>
                        </a:rPr>
                        <a:t>for </a:t>
                      </a:r>
                      <a:r>
                        <a:rPr sz="900" spc="-5" dirty="0">
                          <a:latin typeface="URW Gothic"/>
                          <a:cs typeface="URW Gothic"/>
                        </a:rPr>
                        <a:t>their turn to speak and respond</a:t>
                      </a:r>
                      <a:r>
                        <a:rPr sz="900" dirty="0">
                          <a:latin typeface="URW Gothic"/>
                          <a:cs typeface="URW Gothic"/>
                        </a:rPr>
                        <a:t> </a:t>
                      </a:r>
                      <a:r>
                        <a:rPr sz="900" spc="-5" dirty="0">
                          <a:latin typeface="URW Gothic"/>
                          <a:cs typeface="URW Gothic"/>
                        </a:rPr>
                        <a:t>appropriately</a:t>
                      </a:r>
                      <a:endParaRPr sz="900" dirty="0">
                        <a:latin typeface="URW Gothic"/>
                        <a:cs typeface="URW Gothic"/>
                      </a:endParaRPr>
                    </a:p>
                    <a:p>
                      <a:pPr marL="525780" indent="-228600">
                        <a:lnSpc>
                          <a:spcPct val="100000"/>
                        </a:lnSpc>
                        <a:spcBef>
                          <a:spcPts val="25"/>
                        </a:spcBef>
                        <a:buFont typeface="Symbol"/>
                        <a:buChar char=""/>
                        <a:tabLst>
                          <a:tab pos="525145" algn="l"/>
                          <a:tab pos="525780" algn="l"/>
                        </a:tabLst>
                      </a:pPr>
                      <a:r>
                        <a:rPr sz="900" spc="-5" dirty="0">
                          <a:latin typeface="URW Gothic"/>
                          <a:cs typeface="URW Gothic"/>
                        </a:rPr>
                        <a:t>Listen attentively </a:t>
                      </a:r>
                      <a:r>
                        <a:rPr sz="900" spc="5" dirty="0">
                          <a:latin typeface="URW Gothic"/>
                          <a:cs typeface="URW Gothic"/>
                        </a:rPr>
                        <a:t>in </a:t>
                      </a:r>
                      <a:r>
                        <a:rPr sz="900" dirty="0">
                          <a:latin typeface="URW Gothic"/>
                          <a:cs typeface="URW Gothic"/>
                        </a:rPr>
                        <a:t>a </a:t>
                      </a:r>
                      <a:r>
                        <a:rPr sz="900" spc="-5" dirty="0">
                          <a:latin typeface="URW Gothic"/>
                          <a:cs typeface="URW Gothic"/>
                        </a:rPr>
                        <a:t>range of</a:t>
                      </a:r>
                      <a:r>
                        <a:rPr sz="900" spc="-30" dirty="0">
                          <a:latin typeface="URW Gothic"/>
                          <a:cs typeface="URW Gothic"/>
                        </a:rPr>
                        <a:t> </a:t>
                      </a:r>
                      <a:r>
                        <a:rPr sz="900" spc="-5" dirty="0">
                          <a:latin typeface="URW Gothic"/>
                          <a:cs typeface="URW Gothic"/>
                        </a:rPr>
                        <a:t>situations</a:t>
                      </a:r>
                      <a:endParaRPr sz="900" dirty="0">
                        <a:latin typeface="URW Gothic"/>
                        <a:cs typeface="URW Gothic"/>
                      </a:endParaRPr>
                    </a:p>
                    <a:p>
                      <a:pPr marL="525780" marR="396240" indent="-228600">
                        <a:lnSpc>
                          <a:spcPts val="1110"/>
                        </a:lnSpc>
                        <a:spcBef>
                          <a:spcPts val="35"/>
                        </a:spcBef>
                        <a:buFont typeface="Symbol"/>
                        <a:buChar char=""/>
                        <a:tabLst>
                          <a:tab pos="525145" algn="l"/>
                          <a:tab pos="525780" algn="l"/>
                        </a:tabLst>
                      </a:pPr>
                      <a:r>
                        <a:rPr sz="900" spc="-5" dirty="0">
                          <a:latin typeface="URW Gothic"/>
                          <a:cs typeface="URW Gothic"/>
                        </a:rPr>
                        <a:t>Respond to an appropriate cue and listen attentively to the  instructions given</a:t>
                      </a:r>
                      <a:endParaRPr sz="900" dirty="0">
                        <a:latin typeface="URW Gothic"/>
                        <a:cs typeface="URW Gothic"/>
                      </a:endParaRPr>
                    </a:p>
                    <a:p>
                      <a:pPr marL="525780" indent="-228600">
                        <a:lnSpc>
                          <a:spcPts val="1060"/>
                        </a:lnSpc>
                        <a:buFont typeface="Symbol"/>
                        <a:buChar char=""/>
                        <a:tabLst>
                          <a:tab pos="525145" algn="l"/>
                          <a:tab pos="525780" algn="l"/>
                        </a:tabLst>
                      </a:pPr>
                      <a:r>
                        <a:rPr sz="900" spc="-10" dirty="0">
                          <a:latin typeface="URW Gothic"/>
                          <a:cs typeface="URW Gothic"/>
                        </a:rPr>
                        <a:t>Able to </a:t>
                      </a:r>
                      <a:r>
                        <a:rPr sz="900" spc="-5" dirty="0">
                          <a:latin typeface="URW Gothic"/>
                          <a:cs typeface="URW Gothic"/>
                        </a:rPr>
                        <a:t>sustain attention </a:t>
                      </a:r>
                      <a:r>
                        <a:rPr sz="900" spc="-10" dirty="0">
                          <a:latin typeface="URW Gothic"/>
                          <a:cs typeface="URW Gothic"/>
                        </a:rPr>
                        <a:t>for </a:t>
                      </a:r>
                      <a:r>
                        <a:rPr sz="900" dirty="0">
                          <a:latin typeface="URW Gothic"/>
                          <a:cs typeface="URW Gothic"/>
                        </a:rPr>
                        <a:t>a </a:t>
                      </a:r>
                      <a:r>
                        <a:rPr sz="900" spc="-5" dirty="0">
                          <a:latin typeface="URW Gothic"/>
                          <a:cs typeface="URW Gothic"/>
                        </a:rPr>
                        <a:t>given period of time depending</a:t>
                      </a:r>
                      <a:r>
                        <a:rPr sz="900" spc="95" dirty="0">
                          <a:latin typeface="URW Gothic"/>
                          <a:cs typeface="URW Gothic"/>
                        </a:rPr>
                        <a:t> </a:t>
                      </a:r>
                      <a:r>
                        <a:rPr sz="900" spc="-5" dirty="0">
                          <a:latin typeface="URW Gothic"/>
                          <a:cs typeface="URW Gothic"/>
                        </a:rPr>
                        <a:t>on</a:t>
                      </a:r>
                      <a:endParaRPr sz="900" dirty="0">
                        <a:latin typeface="URW Gothic"/>
                        <a:cs typeface="URW Gothic"/>
                      </a:endParaRPr>
                    </a:p>
                    <a:p>
                      <a:pPr marL="525780">
                        <a:lnSpc>
                          <a:spcPct val="100000"/>
                        </a:lnSpc>
                        <a:spcBef>
                          <a:spcPts val="25"/>
                        </a:spcBef>
                      </a:pPr>
                      <a:r>
                        <a:rPr sz="900" spc="-5" dirty="0">
                          <a:latin typeface="URW Gothic"/>
                          <a:cs typeface="URW Gothic"/>
                        </a:rPr>
                        <a:t>the situation, task or</a:t>
                      </a:r>
                      <a:r>
                        <a:rPr sz="900" spc="5" dirty="0">
                          <a:latin typeface="URW Gothic"/>
                          <a:cs typeface="URW Gothic"/>
                        </a:rPr>
                        <a:t> </a:t>
                      </a:r>
                      <a:r>
                        <a:rPr sz="900" spc="-5" dirty="0">
                          <a:latin typeface="URW Gothic"/>
                          <a:cs typeface="URW Gothic"/>
                        </a:rPr>
                        <a:t>activity</a:t>
                      </a:r>
                      <a:endParaRPr sz="900" dirty="0">
                        <a:latin typeface="URW Gothic"/>
                        <a:cs typeface="URW Gothic"/>
                      </a:endParaRPr>
                    </a:p>
                    <a:p>
                      <a:pPr marL="525780" marR="175260" indent="-228600">
                        <a:lnSpc>
                          <a:spcPct val="102200"/>
                        </a:lnSpc>
                        <a:buFont typeface="Symbol"/>
                        <a:buChar char=""/>
                        <a:tabLst>
                          <a:tab pos="525145" algn="l"/>
                          <a:tab pos="525780" algn="l"/>
                        </a:tabLst>
                      </a:pPr>
                      <a:r>
                        <a:rPr sz="900" spc="-10" dirty="0">
                          <a:latin typeface="URW Gothic"/>
                          <a:cs typeface="URW Gothic"/>
                        </a:rPr>
                        <a:t>Able to </a:t>
                      </a:r>
                      <a:r>
                        <a:rPr sz="900" spc="-5" dirty="0">
                          <a:latin typeface="URW Gothic"/>
                          <a:cs typeface="URW Gothic"/>
                        </a:rPr>
                        <a:t>listen to </a:t>
                      </a:r>
                      <a:r>
                        <a:rPr sz="900" dirty="0">
                          <a:latin typeface="URW Gothic"/>
                          <a:cs typeface="URW Gothic"/>
                        </a:rPr>
                        <a:t>stories </a:t>
                      </a:r>
                      <a:r>
                        <a:rPr sz="900" spc="-5" dirty="0">
                          <a:latin typeface="URW Gothic"/>
                          <a:cs typeface="URW Gothic"/>
                        </a:rPr>
                        <a:t>and are able </a:t>
                      </a:r>
                      <a:r>
                        <a:rPr sz="900" spc="-10" dirty="0">
                          <a:latin typeface="URW Gothic"/>
                          <a:cs typeface="URW Gothic"/>
                        </a:rPr>
                        <a:t>to </a:t>
                      </a:r>
                      <a:r>
                        <a:rPr sz="900" spc="-5" dirty="0">
                          <a:latin typeface="URW Gothic"/>
                          <a:cs typeface="URW Gothic"/>
                        </a:rPr>
                        <a:t>anticipate </a:t>
                      </a:r>
                      <a:r>
                        <a:rPr sz="900" dirty="0">
                          <a:latin typeface="URW Gothic"/>
                          <a:cs typeface="URW Gothic"/>
                        </a:rPr>
                        <a:t>key </a:t>
                      </a:r>
                      <a:r>
                        <a:rPr sz="900" spc="-5" dirty="0">
                          <a:latin typeface="URW Gothic"/>
                          <a:cs typeface="URW Gothic"/>
                        </a:rPr>
                        <a:t>events by  </a:t>
                      </a:r>
                      <a:r>
                        <a:rPr sz="900" dirty="0">
                          <a:latin typeface="URW Gothic"/>
                          <a:cs typeface="URW Gothic"/>
                        </a:rPr>
                        <a:t>making </a:t>
                      </a:r>
                      <a:r>
                        <a:rPr sz="900" spc="-5" dirty="0">
                          <a:latin typeface="URW Gothic"/>
                          <a:cs typeface="URW Gothic"/>
                        </a:rPr>
                        <a:t>sensible suggestions </a:t>
                      </a:r>
                      <a:r>
                        <a:rPr sz="900" dirty="0">
                          <a:latin typeface="URW Gothic"/>
                          <a:cs typeface="URW Gothic"/>
                        </a:rPr>
                        <a:t>from </a:t>
                      </a:r>
                      <a:r>
                        <a:rPr sz="900" spc="-5" dirty="0">
                          <a:latin typeface="URW Gothic"/>
                          <a:cs typeface="URW Gothic"/>
                        </a:rPr>
                        <a:t>the story read so</a:t>
                      </a:r>
                      <a:r>
                        <a:rPr sz="900" spc="-20" dirty="0">
                          <a:latin typeface="URW Gothic"/>
                          <a:cs typeface="URW Gothic"/>
                        </a:rPr>
                        <a:t> </a:t>
                      </a:r>
                      <a:r>
                        <a:rPr sz="900" spc="-5" dirty="0">
                          <a:latin typeface="URW Gothic"/>
                          <a:cs typeface="URW Gothic"/>
                        </a:rPr>
                        <a:t>far</a:t>
                      </a:r>
                      <a:endParaRPr sz="900" dirty="0">
                        <a:latin typeface="URW Gothic"/>
                        <a:cs typeface="URW Gothic"/>
                      </a:endParaRPr>
                    </a:p>
                    <a:p>
                      <a:pPr marL="525780" marR="149225" indent="-228600">
                        <a:lnSpc>
                          <a:spcPct val="102200"/>
                        </a:lnSpc>
                        <a:buFont typeface="Symbol"/>
                        <a:buChar char=""/>
                        <a:tabLst>
                          <a:tab pos="525145" algn="l"/>
                          <a:tab pos="525780" algn="l"/>
                        </a:tabLst>
                      </a:pPr>
                      <a:r>
                        <a:rPr sz="900" spc="-5" dirty="0">
                          <a:latin typeface="URW Gothic"/>
                          <a:cs typeface="URW Gothic"/>
                        </a:rPr>
                        <a:t>Understand simple sentences </a:t>
                      </a:r>
                      <a:r>
                        <a:rPr sz="900" dirty="0">
                          <a:latin typeface="URW Gothic"/>
                          <a:cs typeface="URW Gothic"/>
                        </a:rPr>
                        <a:t>- </a:t>
                      </a:r>
                      <a:r>
                        <a:rPr sz="900" spc="-5" dirty="0">
                          <a:latin typeface="URW Gothic"/>
                          <a:cs typeface="URW Gothic"/>
                        </a:rPr>
                        <a:t>from Phase </a:t>
                      </a:r>
                      <a:r>
                        <a:rPr sz="900" dirty="0">
                          <a:latin typeface="URW Gothic"/>
                          <a:cs typeface="URW Gothic"/>
                        </a:rPr>
                        <a:t>2 </a:t>
                      </a:r>
                      <a:r>
                        <a:rPr sz="900" spc="-5" dirty="0">
                          <a:latin typeface="URW Gothic"/>
                          <a:cs typeface="URW Gothic"/>
                        </a:rPr>
                        <a:t>'Letters and Sounds'  or equivalent</a:t>
                      </a:r>
                      <a:endParaRPr sz="900" dirty="0">
                        <a:latin typeface="URW Gothic"/>
                        <a:cs typeface="URW Gothic"/>
                      </a:endParaRPr>
                    </a:p>
                    <a:p>
                      <a:pPr marL="525780" indent="-228600">
                        <a:lnSpc>
                          <a:spcPct val="100000"/>
                        </a:lnSpc>
                        <a:spcBef>
                          <a:spcPts val="25"/>
                        </a:spcBef>
                        <a:buFont typeface="Symbol"/>
                        <a:buChar char=""/>
                        <a:tabLst>
                          <a:tab pos="525145" algn="l"/>
                          <a:tab pos="525780" algn="l"/>
                        </a:tabLst>
                      </a:pPr>
                      <a:r>
                        <a:rPr sz="900" spc="-5" dirty="0">
                          <a:latin typeface="URW Gothic"/>
                          <a:cs typeface="URW Gothic"/>
                        </a:rPr>
                        <a:t>Begin to </a:t>
                      </a:r>
                      <a:r>
                        <a:rPr sz="900" dirty="0">
                          <a:latin typeface="URW Gothic"/>
                          <a:cs typeface="URW Gothic"/>
                        </a:rPr>
                        <a:t>link a </a:t>
                      </a:r>
                      <a:r>
                        <a:rPr sz="900" spc="-5" dirty="0">
                          <a:latin typeface="URW Gothic"/>
                          <a:cs typeface="URW Gothic"/>
                        </a:rPr>
                        <a:t>story to their own </a:t>
                      </a:r>
                      <a:r>
                        <a:rPr sz="900" dirty="0">
                          <a:latin typeface="URW Gothic"/>
                          <a:cs typeface="URW Gothic"/>
                        </a:rPr>
                        <a:t>lives - “ I </a:t>
                      </a:r>
                      <a:r>
                        <a:rPr sz="900" spc="-5" dirty="0">
                          <a:latin typeface="URW Gothic"/>
                          <a:cs typeface="URW Gothic"/>
                        </a:rPr>
                        <a:t>have </a:t>
                      </a:r>
                      <a:r>
                        <a:rPr sz="900" dirty="0">
                          <a:latin typeface="URW Gothic"/>
                          <a:cs typeface="URW Gothic"/>
                        </a:rPr>
                        <a:t>a </a:t>
                      </a:r>
                      <a:r>
                        <a:rPr sz="900" spc="-5" dirty="0">
                          <a:latin typeface="URW Gothic"/>
                          <a:cs typeface="URW Gothic"/>
                        </a:rPr>
                        <a:t>brother</a:t>
                      </a:r>
                      <a:r>
                        <a:rPr sz="900" spc="15" dirty="0">
                          <a:latin typeface="URW Gothic"/>
                          <a:cs typeface="URW Gothic"/>
                        </a:rPr>
                        <a:t> </a:t>
                      </a:r>
                      <a:r>
                        <a:rPr sz="900" spc="-5" dirty="0">
                          <a:latin typeface="URW Gothic"/>
                          <a:cs typeface="URW Gothic"/>
                        </a:rPr>
                        <a:t>too!”</a:t>
                      </a:r>
                      <a:endParaRPr sz="900" dirty="0">
                        <a:latin typeface="URW Gothic"/>
                        <a:cs typeface="URW Gothic"/>
                      </a:endParaRPr>
                    </a:p>
                    <a:p>
                      <a:pPr marL="525780" marR="111125" indent="-228600">
                        <a:lnSpc>
                          <a:spcPct val="102200"/>
                        </a:lnSpc>
                        <a:buFont typeface="Symbol"/>
                        <a:buChar char=""/>
                        <a:tabLst>
                          <a:tab pos="525145" algn="l"/>
                          <a:tab pos="525780" algn="l"/>
                        </a:tabLst>
                      </a:pPr>
                      <a:r>
                        <a:rPr sz="900" spc="-5" dirty="0">
                          <a:latin typeface="URW Gothic"/>
                          <a:cs typeface="URW Gothic"/>
                        </a:rPr>
                        <a:t>Begin to </a:t>
                      </a:r>
                      <a:r>
                        <a:rPr sz="900" dirty="0">
                          <a:latin typeface="URW Gothic"/>
                          <a:cs typeface="URW Gothic"/>
                        </a:rPr>
                        <a:t>use </a:t>
                      </a:r>
                      <a:r>
                        <a:rPr sz="900" spc="-5" dirty="0">
                          <a:latin typeface="URW Gothic"/>
                          <a:cs typeface="URW Gothic"/>
                        </a:rPr>
                        <a:t>pictures/illustrations </a:t>
                      </a:r>
                      <a:r>
                        <a:rPr sz="900" spc="-10" dirty="0">
                          <a:latin typeface="URW Gothic"/>
                          <a:cs typeface="URW Gothic"/>
                        </a:rPr>
                        <a:t>to </a:t>
                      </a:r>
                      <a:r>
                        <a:rPr sz="900" spc="-5" dirty="0">
                          <a:latin typeface="URW Gothic"/>
                          <a:cs typeface="URW Gothic"/>
                        </a:rPr>
                        <a:t>talk about how </a:t>
                      </a:r>
                      <a:r>
                        <a:rPr sz="900" dirty="0">
                          <a:latin typeface="URW Gothic"/>
                          <a:cs typeface="URW Gothic"/>
                        </a:rPr>
                        <a:t>a </a:t>
                      </a:r>
                      <a:r>
                        <a:rPr sz="900" spc="-5" dirty="0">
                          <a:latin typeface="URW Gothic"/>
                          <a:cs typeface="URW Gothic"/>
                        </a:rPr>
                        <a:t>character </a:t>
                      </a:r>
                      <a:r>
                        <a:rPr sz="900" spc="5" dirty="0">
                          <a:latin typeface="URW Gothic"/>
                          <a:cs typeface="URW Gothic"/>
                        </a:rPr>
                        <a:t>is  </a:t>
                      </a:r>
                      <a:r>
                        <a:rPr sz="900" spc="-5" dirty="0">
                          <a:latin typeface="URW Gothic"/>
                          <a:cs typeface="URW Gothic"/>
                        </a:rPr>
                        <a:t>feeling</a:t>
                      </a:r>
                      <a:endParaRPr sz="900" dirty="0">
                        <a:latin typeface="URW Gothic"/>
                        <a:cs typeface="URW Gothic"/>
                      </a:endParaRPr>
                    </a:p>
                  </a:txBody>
                  <a:tcPr marL="0" marR="0" marT="2540" marB="0">
                    <a:lnR w="12700">
                      <a:solidFill>
                        <a:srgbClr val="FFC000"/>
                      </a:solidFill>
                      <a:prstDash val="solid"/>
                    </a:lnR>
                    <a:lnB w="12700">
                      <a:solidFill>
                        <a:srgbClr val="FFC000"/>
                      </a:solidFill>
                      <a:prstDash val="solid"/>
                    </a:lnB>
                    <a:solidFill>
                      <a:srgbClr val="E7E6E6"/>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517900" y="276225"/>
            <a:ext cx="3190875" cy="429259"/>
          </a:xfrm>
          <a:prstGeom prst="rect">
            <a:avLst/>
          </a:prstGeom>
        </p:spPr>
        <p:txBody>
          <a:bodyPr vert="horz" wrap="square" lIns="0" tIns="12700" rIns="0" bIns="0" rtlCol="0">
            <a:spAutoFit/>
          </a:bodyPr>
          <a:lstStyle/>
          <a:p>
            <a:pPr marL="12700" algn="ctr">
              <a:lnSpc>
                <a:spcPct val="100000"/>
              </a:lnSpc>
              <a:spcBef>
                <a:spcPts val="100"/>
              </a:spcBef>
            </a:pPr>
            <a:r>
              <a:rPr sz="1400" b="1" spc="-5" dirty="0">
                <a:latin typeface="Gothic Uralic"/>
                <a:cs typeface="Gothic Uralic"/>
              </a:rPr>
              <a:t>Early Years Expectations: </a:t>
            </a:r>
            <a:r>
              <a:rPr lang="en-GB" sz="1400" b="1" i="1" spc="-245" dirty="0">
                <a:solidFill>
                  <a:srgbClr val="808080"/>
                </a:solidFill>
                <a:latin typeface="Verdana"/>
                <a:cs typeface="Gothic Uralic"/>
              </a:rPr>
              <a:t>Reception</a:t>
            </a:r>
            <a:endParaRPr sz="1400" dirty="0">
              <a:latin typeface="Verdana"/>
              <a:cs typeface="Verdana"/>
            </a:endParaRPr>
          </a:p>
          <a:p>
            <a:pPr marL="12700">
              <a:lnSpc>
                <a:spcPct val="100000"/>
              </a:lnSpc>
              <a:spcBef>
                <a:spcPts val="60"/>
              </a:spcBef>
            </a:pPr>
            <a:r>
              <a:rPr lang="en-GB" sz="1200" b="1" dirty="0">
                <a:solidFill>
                  <a:srgbClr val="FFC000"/>
                </a:solidFill>
                <a:latin typeface="Gothic Uralic"/>
                <a:cs typeface="Gothic Uralic"/>
              </a:rPr>
              <a:t>                  </a:t>
            </a:r>
            <a:r>
              <a:rPr sz="1200" b="1" dirty="0">
                <a:solidFill>
                  <a:srgbClr val="FFC000"/>
                </a:solidFill>
                <a:latin typeface="Gothic Uralic"/>
                <a:cs typeface="Gothic Uralic"/>
              </a:rPr>
              <a:t>Literacy | Word</a:t>
            </a:r>
            <a:r>
              <a:rPr sz="1200" b="1" spc="-10" dirty="0">
                <a:solidFill>
                  <a:srgbClr val="FFC000"/>
                </a:solidFill>
                <a:latin typeface="Gothic Uralic"/>
                <a:cs typeface="Gothic Uralic"/>
              </a:rPr>
              <a:t> </a:t>
            </a:r>
            <a:r>
              <a:rPr sz="1200" b="1" spc="-5" dirty="0">
                <a:solidFill>
                  <a:srgbClr val="FFC000"/>
                </a:solidFill>
                <a:latin typeface="Gothic Uralic"/>
                <a:cs typeface="Gothic Uralic"/>
              </a:rPr>
              <a:t>Reading</a:t>
            </a:r>
            <a:endParaRPr sz="1200" dirty="0">
              <a:latin typeface="Gothic Uralic"/>
              <a:cs typeface="Gothic Uralic"/>
            </a:endParaRPr>
          </a:p>
        </p:txBody>
      </p:sp>
      <p:graphicFrame>
        <p:nvGraphicFramePr>
          <p:cNvPr id="3" name="object 3"/>
          <p:cNvGraphicFramePr>
            <a:graphicFrameLocks noGrp="1"/>
          </p:cNvGraphicFramePr>
          <p:nvPr>
            <p:extLst>
              <p:ext uri="{D42A27DB-BD31-4B8C-83A1-F6EECF244321}">
                <p14:modId xmlns:p14="http://schemas.microsoft.com/office/powerpoint/2010/main" val="2614652420"/>
              </p:ext>
            </p:extLst>
          </p:nvPr>
        </p:nvGraphicFramePr>
        <p:xfrm>
          <a:off x="359663" y="952754"/>
          <a:ext cx="9987915" cy="5843725"/>
        </p:xfrm>
        <a:graphic>
          <a:graphicData uri="http://schemas.openxmlformats.org/drawingml/2006/table">
            <a:tbl>
              <a:tblPr firstRow="1" bandRow="1">
                <a:tableStyleId>{2D5ABB26-0587-4C30-8999-92F81FD0307C}</a:tableStyleId>
              </a:tblPr>
              <a:tblGrid>
                <a:gridCol w="277495">
                  <a:extLst>
                    <a:ext uri="{9D8B030D-6E8A-4147-A177-3AD203B41FA5}">
                      <a16:colId xmlns:a16="http://schemas.microsoft.com/office/drawing/2014/main" val="20000"/>
                    </a:ext>
                  </a:extLst>
                </a:gridCol>
                <a:gridCol w="5568315">
                  <a:extLst>
                    <a:ext uri="{9D8B030D-6E8A-4147-A177-3AD203B41FA5}">
                      <a16:colId xmlns:a16="http://schemas.microsoft.com/office/drawing/2014/main" val="20001"/>
                    </a:ext>
                  </a:extLst>
                </a:gridCol>
                <a:gridCol w="2251710">
                  <a:extLst>
                    <a:ext uri="{9D8B030D-6E8A-4147-A177-3AD203B41FA5}">
                      <a16:colId xmlns:a16="http://schemas.microsoft.com/office/drawing/2014/main" val="20002"/>
                    </a:ext>
                  </a:extLst>
                </a:gridCol>
                <a:gridCol w="1890395">
                  <a:extLst>
                    <a:ext uri="{9D8B030D-6E8A-4147-A177-3AD203B41FA5}">
                      <a16:colId xmlns:a16="http://schemas.microsoft.com/office/drawing/2014/main" val="20003"/>
                    </a:ext>
                  </a:extLst>
                </a:gridCol>
              </a:tblGrid>
              <a:tr h="192024">
                <a:tc gridSpan="3">
                  <a:txBody>
                    <a:bodyPr/>
                    <a:lstStyle/>
                    <a:p>
                      <a:pPr marL="68580">
                        <a:lnSpc>
                          <a:spcPts val="1340"/>
                        </a:lnSpc>
                        <a:spcBef>
                          <a:spcPts val="70"/>
                        </a:spcBef>
                      </a:pPr>
                      <a:r>
                        <a:rPr sz="1200" b="1" dirty="0">
                          <a:latin typeface="Gothic Uralic"/>
                          <a:cs typeface="Gothic Uralic"/>
                        </a:rPr>
                        <a:t>Early Learning </a:t>
                      </a:r>
                      <a:r>
                        <a:rPr sz="1200" b="1" spc="-5" dirty="0">
                          <a:latin typeface="Gothic Uralic"/>
                          <a:cs typeface="Gothic Uralic"/>
                        </a:rPr>
                        <a:t>Goal: </a:t>
                      </a:r>
                      <a:r>
                        <a:rPr sz="1200" b="1" dirty="0">
                          <a:latin typeface="Gothic Uralic"/>
                          <a:cs typeface="Gothic Uralic"/>
                        </a:rPr>
                        <a:t>Literacy </a:t>
                      </a:r>
                      <a:r>
                        <a:rPr sz="1200" spc="-5" dirty="0">
                          <a:latin typeface="URW Gothic"/>
                          <a:cs typeface="URW Gothic"/>
                        </a:rPr>
                        <a:t>| </a:t>
                      </a:r>
                      <a:r>
                        <a:rPr sz="1200" spc="-10" dirty="0">
                          <a:latin typeface="URW Gothic"/>
                          <a:cs typeface="URW Gothic"/>
                        </a:rPr>
                        <a:t>Word</a:t>
                      </a:r>
                      <a:r>
                        <a:rPr sz="1200" spc="10" dirty="0">
                          <a:latin typeface="URW Gothic"/>
                          <a:cs typeface="URW Gothic"/>
                        </a:rPr>
                        <a:t> </a:t>
                      </a:r>
                      <a:r>
                        <a:rPr sz="1200" dirty="0">
                          <a:latin typeface="URW Gothic"/>
                          <a:cs typeface="URW Gothic"/>
                        </a:rPr>
                        <a:t>Reading</a:t>
                      </a:r>
                      <a:endParaRPr sz="1200">
                        <a:latin typeface="URW Gothic"/>
                        <a:cs typeface="URW Gothic"/>
                      </a:endParaRPr>
                    </a:p>
                  </a:txBody>
                  <a:tcPr marL="0" marR="0" marT="8890" marB="0">
                    <a:lnL w="12700">
                      <a:solidFill>
                        <a:srgbClr val="FFC000"/>
                      </a:solidFill>
                      <a:prstDash val="solid"/>
                    </a:lnL>
                    <a:lnT w="12700">
                      <a:solidFill>
                        <a:srgbClr val="FFC000"/>
                      </a:solidFill>
                      <a:prstDash val="solid"/>
                    </a:lnT>
                    <a:solidFill>
                      <a:srgbClr val="FFE499"/>
                    </a:solidFill>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800" dirty="0">
                        <a:latin typeface="Times New Roman"/>
                        <a:cs typeface="Times New Roman"/>
                      </a:endParaRPr>
                    </a:p>
                  </a:txBody>
                  <a:tcPr marL="0" marR="0" marT="0" marB="0">
                    <a:lnR w="12700">
                      <a:solidFill>
                        <a:srgbClr val="FFC000"/>
                      </a:solidFill>
                      <a:prstDash val="solid"/>
                    </a:lnR>
                    <a:lnT w="12700">
                      <a:solidFill>
                        <a:srgbClr val="FFC000"/>
                      </a:solidFill>
                      <a:prstDash val="solid"/>
                    </a:lnT>
                  </a:tcPr>
                </a:tc>
                <a:extLst>
                  <a:ext uri="{0D108BD9-81ED-4DB2-BD59-A6C34878D82A}">
                    <a16:rowId xmlns:a16="http://schemas.microsoft.com/office/drawing/2014/main" val="10000"/>
                  </a:ext>
                </a:extLst>
              </a:tr>
              <a:tr h="560831">
                <a:tc gridSpan="4">
                  <a:txBody>
                    <a:bodyPr/>
                    <a:lstStyle/>
                    <a:p>
                      <a:pPr marL="68580">
                        <a:lnSpc>
                          <a:spcPct val="100000"/>
                        </a:lnSpc>
                      </a:pPr>
                      <a:r>
                        <a:rPr sz="900" spc="-5" dirty="0">
                          <a:latin typeface="URW Gothic"/>
                          <a:cs typeface="URW Gothic"/>
                        </a:rPr>
                        <a:t>Children at the expected level of development</a:t>
                      </a:r>
                      <a:r>
                        <a:rPr sz="900" spc="5" dirty="0">
                          <a:latin typeface="URW Gothic"/>
                          <a:cs typeface="URW Gothic"/>
                        </a:rPr>
                        <a:t> </a:t>
                      </a:r>
                      <a:r>
                        <a:rPr sz="900" spc="-5" dirty="0">
                          <a:latin typeface="URW Gothic"/>
                          <a:cs typeface="URW Gothic"/>
                        </a:rPr>
                        <a:t>will:</a:t>
                      </a:r>
                      <a:endParaRPr sz="900" dirty="0">
                        <a:latin typeface="URW Gothic"/>
                        <a:cs typeface="URW Gothic"/>
                      </a:endParaRPr>
                    </a:p>
                    <a:p>
                      <a:pPr marL="525780" indent="-228600">
                        <a:lnSpc>
                          <a:spcPct val="100000"/>
                        </a:lnSpc>
                        <a:spcBef>
                          <a:spcPts val="20"/>
                        </a:spcBef>
                        <a:buFont typeface="Symbol"/>
                        <a:buChar char=""/>
                        <a:tabLst>
                          <a:tab pos="525145" algn="l"/>
                          <a:tab pos="525780" algn="l"/>
                        </a:tabLst>
                      </a:pPr>
                      <a:r>
                        <a:rPr sz="900" spc="-5" dirty="0">
                          <a:latin typeface="URW Gothic"/>
                          <a:cs typeface="URW Gothic"/>
                        </a:rPr>
                        <a:t>Say </a:t>
                      </a:r>
                      <a:r>
                        <a:rPr sz="900" dirty="0">
                          <a:latin typeface="URW Gothic"/>
                          <a:cs typeface="URW Gothic"/>
                        </a:rPr>
                        <a:t>a </a:t>
                      </a:r>
                      <a:r>
                        <a:rPr sz="900" spc="-5" dirty="0">
                          <a:latin typeface="URW Gothic"/>
                          <a:cs typeface="URW Gothic"/>
                        </a:rPr>
                        <a:t>sound </a:t>
                      </a:r>
                      <a:r>
                        <a:rPr sz="900" dirty="0">
                          <a:latin typeface="URW Gothic"/>
                          <a:cs typeface="URW Gothic"/>
                        </a:rPr>
                        <a:t>for </a:t>
                      </a:r>
                      <a:r>
                        <a:rPr sz="900" spc="-5" dirty="0">
                          <a:latin typeface="URW Gothic"/>
                          <a:cs typeface="URW Gothic"/>
                        </a:rPr>
                        <a:t>each letter in the alphabet and at least </a:t>
                      </a:r>
                      <a:r>
                        <a:rPr sz="900" dirty="0">
                          <a:latin typeface="URW Gothic"/>
                          <a:cs typeface="URW Gothic"/>
                        </a:rPr>
                        <a:t>10</a:t>
                      </a:r>
                      <a:r>
                        <a:rPr sz="900" spc="-5" dirty="0">
                          <a:latin typeface="URW Gothic"/>
                          <a:cs typeface="URW Gothic"/>
                        </a:rPr>
                        <a:t> digraphs;</a:t>
                      </a:r>
                      <a:endParaRPr sz="900" dirty="0">
                        <a:latin typeface="URW Gothic"/>
                        <a:cs typeface="URW Gothic"/>
                      </a:endParaRPr>
                    </a:p>
                    <a:p>
                      <a:pPr marL="525780" indent="-228600">
                        <a:lnSpc>
                          <a:spcPct val="100000"/>
                        </a:lnSpc>
                        <a:spcBef>
                          <a:spcPts val="25"/>
                        </a:spcBef>
                        <a:buFont typeface="Symbol"/>
                        <a:buChar char=""/>
                        <a:tabLst>
                          <a:tab pos="525145" algn="l"/>
                          <a:tab pos="525780" algn="l"/>
                        </a:tabLst>
                      </a:pPr>
                      <a:r>
                        <a:rPr sz="900" spc="-5" dirty="0">
                          <a:latin typeface="URW Gothic"/>
                          <a:cs typeface="URW Gothic"/>
                        </a:rPr>
                        <a:t>Read words consistent with their phonic knowledge by</a:t>
                      </a:r>
                      <a:r>
                        <a:rPr sz="900" spc="-20" dirty="0">
                          <a:latin typeface="URW Gothic"/>
                          <a:cs typeface="URW Gothic"/>
                        </a:rPr>
                        <a:t> </a:t>
                      </a:r>
                      <a:r>
                        <a:rPr sz="900" spc="-5" dirty="0">
                          <a:latin typeface="URW Gothic"/>
                          <a:cs typeface="URW Gothic"/>
                        </a:rPr>
                        <a:t>sound-blending;</a:t>
                      </a:r>
                      <a:endParaRPr sz="900" dirty="0">
                        <a:latin typeface="URW Gothic"/>
                        <a:cs typeface="URW Gothic"/>
                      </a:endParaRPr>
                    </a:p>
                    <a:p>
                      <a:pPr marL="525780" indent="-228600">
                        <a:lnSpc>
                          <a:spcPts val="1005"/>
                        </a:lnSpc>
                        <a:spcBef>
                          <a:spcPts val="25"/>
                        </a:spcBef>
                        <a:buFont typeface="Symbol"/>
                        <a:buChar char=""/>
                        <a:tabLst>
                          <a:tab pos="525145" algn="l"/>
                          <a:tab pos="525780" algn="l"/>
                        </a:tabLst>
                      </a:pPr>
                      <a:r>
                        <a:rPr sz="900" spc="-5" dirty="0">
                          <a:latin typeface="URW Gothic"/>
                          <a:cs typeface="URW Gothic"/>
                        </a:rPr>
                        <a:t>Read aloud simple sentences and books that are consistent with their phonic knowledge, including </a:t>
                      </a:r>
                      <a:r>
                        <a:rPr sz="900" spc="-10" dirty="0">
                          <a:latin typeface="URW Gothic"/>
                          <a:cs typeface="URW Gothic"/>
                        </a:rPr>
                        <a:t>some </a:t>
                      </a:r>
                      <a:r>
                        <a:rPr sz="900" spc="-5" dirty="0">
                          <a:latin typeface="URW Gothic"/>
                          <a:cs typeface="URW Gothic"/>
                        </a:rPr>
                        <a:t>common exception</a:t>
                      </a:r>
                      <a:r>
                        <a:rPr sz="900" spc="60" dirty="0">
                          <a:latin typeface="URW Gothic"/>
                          <a:cs typeface="URW Gothic"/>
                        </a:rPr>
                        <a:t> </a:t>
                      </a:r>
                      <a:r>
                        <a:rPr sz="900" spc="5" dirty="0">
                          <a:latin typeface="URW Gothic"/>
                          <a:cs typeface="URW Gothic"/>
                        </a:rPr>
                        <a:t>words.</a:t>
                      </a:r>
                      <a:endParaRPr sz="900" dirty="0">
                        <a:latin typeface="URW Gothic"/>
                        <a:cs typeface="URW Gothic"/>
                      </a:endParaRPr>
                    </a:p>
                  </a:txBody>
                  <a:tcPr marL="0" marR="0" marT="0" marB="0">
                    <a:lnL w="12700">
                      <a:solidFill>
                        <a:srgbClr val="FFC000"/>
                      </a:solidFill>
                      <a:prstDash val="solid"/>
                    </a:lnL>
                    <a:lnR w="12700">
                      <a:solidFill>
                        <a:srgbClr val="FFC000"/>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140207">
                <a:tc gridSpan="2">
                  <a:txBody>
                    <a:bodyPr/>
                    <a:lstStyle/>
                    <a:p>
                      <a:pPr marL="68580">
                        <a:lnSpc>
                          <a:spcPts val="1005"/>
                        </a:lnSpc>
                      </a:pPr>
                      <a:r>
                        <a:rPr sz="900" b="1" spc="-5" dirty="0">
                          <a:latin typeface="Gothic Uralic"/>
                          <a:cs typeface="Gothic Uralic"/>
                        </a:rPr>
                        <a:t>Progression towards the Early </a:t>
                      </a:r>
                      <a:r>
                        <a:rPr sz="900" b="1" dirty="0">
                          <a:latin typeface="Gothic Uralic"/>
                          <a:cs typeface="Gothic Uralic"/>
                        </a:rPr>
                        <a:t>Learning</a:t>
                      </a:r>
                      <a:r>
                        <a:rPr sz="900" b="1" spc="20" dirty="0">
                          <a:latin typeface="Gothic Uralic"/>
                          <a:cs typeface="Gothic Uralic"/>
                        </a:rPr>
                        <a:t> </a:t>
                      </a:r>
                      <a:r>
                        <a:rPr sz="900" b="1" spc="-5" dirty="0">
                          <a:latin typeface="Gothic Uralic"/>
                          <a:cs typeface="Gothic Uralic"/>
                        </a:rPr>
                        <a:t>Goal</a:t>
                      </a:r>
                      <a:endParaRPr sz="900">
                        <a:latin typeface="Gothic Uralic"/>
                        <a:cs typeface="Gothic Uralic"/>
                      </a:endParaRPr>
                    </a:p>
                  </a:txBody>
                  <a:tcPr marL="0" marR="0" marT="0" marB="0">
                    <a:solidFill>
                      <a:srgbClr val="FFC000"/>
                    </a:solidFill>
                  </a:tcPr>
                </a:tc>
                <a:tc hMerge="1">
                  <a:txBody>
                    <a:bodyPr/>
                    <a:lstStyle/>
                    <a:p>
                      <a:endParaRPr/>
                    </a:p>
                  </a:txBody>
                  <a:tcPr marL="0" marR="0" marT="0" marB="0"/>
                </a:tc>
                <a:tc gridSpan="2">
                  <a:txBody>
                    <a:bodyPr/>
                    <a:lstStyle/>
                    <a:p>
                      <a:pPr marL="68580">
                        <a:lnSpc>
                          <a:spcPts val="1005"/>
                        </a:lnSpc>
                      </a:pPr>
                      <a:r>
                        <a:rPr sz="900" b="1" spc="-5" dirty="0">
                          <a:latin typeface="Gothic Uralic"/>
                          <a:cs typeface="Gothic Uralic"/>
                        </a:rPr>
                        <a:t>Progress in other </a:t>
                      </a:r>
                      <a:r>
                        <a:rPr sz="900" b="1" dirty="0">
                          <a:latin typeface="Gothic Uralic"/>
                          <a:cs typeface="Gothic Uralic"/>
                        </a:rPr>
                        <a:t>areas </a:t>
                      </a:r>
                      <a:r>
                        <a:rPr sz="900" b="1" spc="-5" dirty="0">
                          <a:latin typeface="Gothic Uralic"/>
                          <a:cs typeface="Gothic Uralic"/>
                        </a:rPr>
                        <a:t>of literacy curriculum </a:t>
                      </a:r>
                      <a:r>
                        <a:rPr sz="900" b="1" dirty="0">
                          <a:latin typeface="Gothic Uralic"/>
                          <a:cs typeface="Gothic Uralic"/>
                        </a:rPr>
                        <a:t>– </a:t>
                      </a:r>
                      <a:r>
                        <a:rPr lang="en-GB" sz="900" b="1" i="1" spc="-160" dirty="0">
                          <a:latin typeface="Verdana"/>
                          <a:cs typeface="Gothic Uralic"/>
                        </a:rPr>
                        <a:t>Reception</a:t>
                      </a:r>
                      <a:endParaRPr sz="900" dirty="0">
                        <a:latin typeface="Verdana"/>
                        <a:cs typeface="Verdana"/>
                      </a:endParaRPr>
                    </a:p>
                  </a:txBody>
                  <a:tcPr marL="0" marR="0" marT="0" marB="0">
                    <a:solidFill>
                      <a:srgbClr val="FFC000"/>
                    </a:solidFill>
                  </a:tcPr>
                </a:tc>
                <a:tc hMerge="1">
                  <a:txBody>
                    <a:bodyPr/>
                    <a:lstStyle/>
                    <a:p>
                      <a:endParaRPr/>
                    </a:p>
                  </a:txBody>
                  <a:tcPr marL="0" marR="0" marT="0" marB="0"/>
                </a:tc>
                <a:extLst>
                  <a:ext uri="{0D108BD9-81ED-4DB2-BD59-A6C34878D82A}">
                    <a16:rowId xmlns:a16="http://schemas.microsoft.com/office/drawing/2014/main" val="10002"/>
                  </a:ext>
                </a:extLst>
              </a:tr>
              <a:tr h="140334">
                <a:tc>
                  <a:txBody>
                    <a:bodyPr/>
                    <a:lstStyle/>
                    <a:p>
                      <a:pPr algn="ctr">
                        <a:lnSpc>
                          <a:spcPts val="1005"/>
                        </a:lnSpc>
                      </a:pPr>
                      <a:r>
                        <a:rPr sz="900" b="1" spc="5" dirty="0">
                          <a:solidFill>
                            <a:srgbClr val="FFFFFF"/>
                          </a:solidFill>
                          <a:latin typeface="Gothic Uralic"/>
                          <a:cs typeface="Gothic Uralic"/>
                        </a:rPr>
                        <a:t>R+</a:t>
                      </a:r>
                      <a:endParaRPr sz="900">
                        <a:latin typeface="Gothic Uralic"/>
                        <a:cs typeface="Gothic Uralic"/>
                      </a:endParaRPr>
                    </a:p>
                  </a:txBody>
                  <a:tcPr marL="0" marR="0" marT="0" marB="0">
                    <a:solidFill>
                      <a:srgbClr val="FFC000"/>
                    </a:solidFill>
                  </a:tcPr>
                </a:tc>
                <a:tc gridSpan="3">
                  <a:txBody>
                    <a:bodyPr/>
                    <a:lstStyle/>
                    <a:p>
                      <a:pPr marL="67945">
                        <a:lnSpc>
                          <a:spcPts val="1005"/>
                        </a:lnSpc>
                      </a:pPr>
                      <a:r>
                        <a:rPr sz="900" b="1" dirty="0">
                          <a:latin typeface="Gothic Uralic"/>
                          <a:cs typeface="Gothic Uralic"/>
                        </a:rPr>
                        <a:t>By </a:t>
                      </a:r>
                      <a:r>
                        <a:rPr sz="900" b="1" spc="-5" dirty="0">
                          <a:latin typeface="Gothic Uralic"/>
                          <a:cs typeface="Gothic Uralic"/>
                        </a:rPr>
                        <a:t>the end of the </a:t>
                      </a:r>
                      <a:r>
                        <a:rPr sz="900" b="1" dirty="0">
                          <a:latin typeface="Gothic Uralic"/>
                          <a:cs typeface="Gothic Uralic"/>
                        </a:rPr>
                        <a:t>Summer </a:t>
                      </a:r>
                      <a:r>
                        <a:rPr sz="900" b="1" spc="-10" dirty="0">
                          <a:latin typeface="Gothic Uralic"/>
                          <a:cs typeface="Gothic Uralic"/>
                        </a:rPr>
                        <a:t>term</a:t>
                      </a:r>
                      <a:r>
                        <a:rPr lang="en-GB" sz="900" b="1" spc="-10" dirty="0">
                          <a:latin typeface="Gothic Uralic"/>
                          <a:cs typeface="Gothic Uralic"/>
                        </a:rPr>
                        <a:t> and to be year 1 ready</a:t>
                      </a:r>
                      <a:r>
                        <a:rPr sz="900" b="1" spc="-10" dirty="0">
                          <a:latin typeface="Gothic Uralic"/>
                          <a:cs typeface="Gothic Uralic"/>
                        </a:rPr>
                        <a:t> </a:t>
                      </a:r>
                      <a:r>
                        <a:rPr sz="900" b="1" spc="-5" dirty="0">
                          <a:latin typeface="Gothic Uralic"/>
                          <a:cs typeface="Gothic Uralic"/>
                        </a:rPr>
                        <a:t>children </a:t>
                      </a:r>
                      <a:r>
                        <a:rPr sz="900" b="1" dirty="0">
                          <a:latin typeface="Gothic Uralic"/>
                          <a:cs typeface="Gothic Uralic"/>
                        </a:rPr>
                        <a:t>should be </a:t>
                      </a:r>
                      <a:r>
                        <a:rPr sz="900" b="1" spc="-5" dirty="0">
                          <a:latin typeface="Gothic Uralic"/>
                          <a:cs typeface="Gothic Uralic"/>
                        </a:rPr>
                        <a:t>able t</a:t>
                      </a:r>
                      <a:r>
                        <a:rPr lang="en-GB" sz="900" b="1" spc="-5" dirty="0">
                          <a:latin typeface="Gothic Uralic"/>
                          <a:cs typeface="Gothic Uralic"/>
                        </a:rPr>
                        <a:t>o..</a:t>
                      </a:r>
                      <a:endParaRPr sz="900" dirty="0">
                        <a:latin typeface="URW Gothic"/>
                        <a:cs typeface="URW Gothic"/>
                      </a:endParaRPr>
                    </a:p>
                  </a:txBody>
                  <a:tcPr marL="0" marR="0" marT="0" marB="0">
                    <a:lnR w="12700">
                      <a:solidFill>
                        <a:srgbClr val="FFC000"/>
                      </a:solidFill>
                      <a:prstDash val="solid"/>
                    </a:lnR>
                    <a:solidFill>
                      <a:srgbClr val="FFF1CC"/>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1507490">
                <a:tc gridSpan="2">
                  <a:txBody>
                    <a:bodyPr/>
                    <a:lstStyle/>
                    <a:p>
                      <a:pPr marL="525780" indent="-228600">
                        <a:lnSpc>
                          <a:spcPct val="100000"/>
                        </a:lnSpc>
                        <a:buFont typeface="Symbol"/>
                        <a:buChar char=""/>
                        <a:tabLst>
                          <a:tab pos="525145" algn="l"/>
                          <a:tab pos="525780" algn="l"/>
                        </a:tabLst>
                      </a:pPr>
                      <a:r>
                        <a:rPr lang="en-US" sz="800" i="0" spc="5" dirty="0">
                          <a:latin typeface="URW Gothic"/>
                          <a:cs typeface="URW Gothic"/>
                        </a:rPr>
                        <a:t>Re read what they have </a:t>
                      </a:r>
                      <a:r>
                        <a:rPr lang="en-US" sz="800" i="0" spc="-5" dirty="0">
                          <a:latin typeface="URW Gothic"/>
                          <a:cs typeface="URW Gothic"/>
                        </a:rPr>
                        <a:t>written to check that </a:t>
                      </a:r>
                      <a:r>
                        <a:rPr lang="en-US" sz="800" i="0" spc="5" dirty="0">
                          <a:latin typeface="URW Gothic"/>
                          <a:cs typeface="URW Gothic"/>
                        </a:rPr>
                        <a:t>it </a:t>
                      </a:r>
                      <a:r>
                        <a:rPr lang="en-US" sz="800" i="0" spc="-5" dirty="0">
                          <a:latin typeface="URW Gothic"/>
                          <a:cs typeface="URW Gothic"/>
                        </a:rPr>
                        <a:t>makes</a:t>
                      </a:r>
                      <a:r>
                        <a:rPr lang="en-US" sz="800" i="0" spc="-65" dirty="0">
                          <a:latin typeface="URW Gothic"/>
                          <a:cs typeface="URW Gothic"/>
                        </a:rPr>
                        <a:t> </a:t>
                      </a:r>
                      <a:r>
                        <a:rPr lang="en-US" sz="800" i="0" dirty="0">
                          <a:latin typeface="URW Gothic"/>
                          <a:cs typeface="URW Gothic"/>
                        </a:rPr>
                        <a:t>sense.</a:t>
                      </a:r>
                    </a:p>
                    <a:p>
                      <a:pPr marL="525780" marR="133350" indent="-228600">
                        <a:lnSpc>
                          <a:spcPct val="100000"/>
                        </a:lnSpc>
                        <a:spcBef>
                          <a:spcPts val="25"/>
                        </a:spcBef>
                        <a:buFont typeface="Symbol"/>
                        <a:buChar char=""/>
                        <a:tabLst>
                          <a:tab pos="525145" algn="l"/>
                          <a:tab pos="525780" algn="l"/>
                        </a:tabLst>
                      </a:pPr>
                      <a:r>
                        <a:rPr lang="en-US" sz="800" i="0" dirty="0">
                          <a:latin typeface="URW Gothic"/>
                          <a:cs typeface="URW Gothic"/>
                        </a:rPr>
                        <a:t>Begin to read Set 2  sounds ay </a:t>
                      </a:r>
                      <a:r>
                        <a:rPr lang="en-US" sz="800" i="0" dirty="0" err="1">
                          <a:latin typeface="URW Gothic"/>
                          <a:cs typeface="URW Gothic"/>
                        </a:rPr>
                        <a:t>ee</a:t>
                      </a:r>
                      <a:r>
                        <a:rPr lang="en-US" sz="800" i="0" dirty="0">
                          <a:latin typeface="URW Gothic"/>
                          <a:cs typeface="URW Gothic"/>
                        </a:rPr>
                        <a:t> </a:t>
                      </a:r>
                      <a:r>
                        <a:rPr lang="en-US" sz="800" i="0" dirty="0" err="1">
                          <a:latin typeface="URW Gothic"/>
                          <a:cs typeface="URW Gothic"/>
                        </a:rPr>
                        <a:t>igh</a:t>
                      </a:r>
                      <a:r>
                        <a:rPr lang="en-US" sz="800" i="0" dirty="0">
                          <a:latin typeface="URW Gothic"/>
                          <a:cs typeface="URW Gothic"/>
                        </a:rPr>
                        <a:t> </a:t>
                      </a:r>
                      <a:r>
                        <a:rPr lang="en-US" sz="800" i="0" dirty="0" err="1">
                          <a:latin typeface="URW Gothic"/>
                          <a:cs typeface="URW Gothic"/>
                        </a:rPr>
                        <a:t>oo</a:t>
                      </a:r>
                      <a:r>
                        <a:rPr lang="en-US" sz="800" i="1" dirty="0">
                          <a:latin typeface="URW Gothic"/>
                          <a:cs typeface="URW Gothic"/>
                        </a:rPr>
                        <a:t> </a:t>
                      </a:r>
                      <a:r>
                        <a:rPr lang="en-US" sz="800" i="1" dirty="0" err="1">
                          <a:latin typeface="URW Gothic"/>
                          <a:cs typeface="URW Gothic"/>
                        </a:rPr>
                        <a:t>oo</a:t>
                      </a:r>
                      <a:r>
                        <a:rPr lang="en-US" sz="800" i="1" dirty="0">
                          <a:latin typeface="URW Gothic"/>
                          <a:cs typeface="URW Gothic"/>
                        </a:rPr>
                        <a:t> </a:t>
                      </a:r>
                      <a:r>
                        <a:rPr lang="en-US" sz="800" i="0" dirty="0" err="1">
                          <a:latin typeface="URW Gothic"/>
                          <a:cs typeface="URW Gothic"/>
                        </a:rPr>
                        <a:t>ar</a:t>
                      </a:r>
                      <a:r>
                        <a:rPr lang="en-US" sz="800" i="0" dirty="0">
                          <a:latin typeface="URW Gothic"/>
                          <a:cs typeface="URW Gothic"/>
                        </a:rPr>
                        <a:t> or air </a:t>
                      </a:r>
                      <a:r>
                        <a:rPr lang="en-US" sz="800" i="0" dirty="0" err="1">
                          <a:latin typeface="URW Gothic"/>
                          <a:cs typeface="URW Gothic"/>
                        </a:rPr>
                        <a:t>ou</a:t>
                      </a:r>
                      <a:r>
                        <a:rPr lang="en-US" sz="800" i="0" dirty="0">
                          <a:latin typeface="URW Gothic"/>
                          <a:cs typeface="URW Gothic"/>
                        </a:rPr>
                        <a:t> oy</a:t>
                      </a:r>
                    </a:p>
                    <a:p>
                      <a:pPr marL="525780" marR="133350" indent="-228600">
                        <a:lnSpc>
                          <a:spcPct val="100000"/>
                        </a:lnSpc>
                        <a:spcBef>
                          <a:spcPts val="25"/>
                        </a:spcBef>
                        <a:buFont typeface="Symbol"/>
                        <a:buChar char=""/>
                        <a:tabLst>
                          <a:tab pos="525145" algn="l"/>
                          <a:tab pos="525780" algn="l"/>
                        </a:tabLst>
                      </a:pPr>
                      <a:r>
                        <a:rPr lang="en-US" sz="800" i="0" dirty="0">
                          <a:latin typeface="URW Gothic"/>
                          <a:cs typeface="URW Gothic"/>
                        </a:rPr>
                        <a:t>Begin to read some words containing these Set 2 sounds</a:t>
                      </a:r>
                    </a:p>
                    <a:p>
                      <a:pPr marL="525780" marR="133350" indent="-228600">
                        <a:lnSpc>
                          <a:spcPct val="100000"/>
                        </a:lnSpc>
                        <a:spcBef>
                          <a:spcPts val="25"/>
                        </a:spcBef>
                        <a:buFont typeface="Symbol"/>
                        <a:buChar char=""/>
                        <a:tabLst>
                          <a:tab pos="525145" algn="l"/>
                          <a:tab pos="525780" algn="l"/>
                        </a:tabLst>
                      </a:pPr>
                      <a:r>
                        <a:rPr lang="en-US" sz="800" i="0" dirty="0">
                          <a:latin typeface="URW Gothic"/>
                          <a:cs typeface="URW Gothic"/>
                        </a:rPr>
                        <a:t>Confidently read words containing Set 1 sounds building fluency</a:t>
                      </a:r>
                    </a:p>
                    <a:p>
                      <a:pPr marL="525780" marR="133350" lvl="0" indent="-228600" defTabSz="914400" eaLnBrk="1" fontAlgn="auto" latinLnBrk="0" hangingPunct="1">
                        <a:lnSpc>
                          <a:spcPct val="100000"/>
                        </a:lnSpc>
                        <a:spcBef>
                          <a:spcPts val="25"/>
                        </a:spcBef>
                        <a:spcAft>
                          <a:spcPts val="0"/>
                        </a:spcAft>
                        <a:buClrTx/>
                        <a:buSzTx/>
                        <a:buFont typeface="Symbol"/>
                        <a:buChar char=""/>
                        <a:tabLst>
                          <a:tab pos="525145" algn="l"/>
                          <a:tab pos="525780" algn="l"/>
                        </a:tabLst>
                        <a:defRPr/>
                      </a:pPr>
                      <a:r>
                        <a:rPr lang="en-US" sz="800" dirty="0">
                          <a:latin typeface="URW Gothic"/>
                          <a:cs typeface="URW Gothic"/>
                        </a:rPr>
                        <a:t>Read green or purple storybooks- matched to our Read write </a:t>
                      </a:r>
                      <a:r>
                        <a:rPr lang="en-US" sz="800" dirty="0" err="1">
                          <a:latin typeface="URW Gothic"/>
                          <a:cs typeface="URW Gothic"/>
                        </a:rPr>
                        <a:t>inc</a:t>
                      </a:r>
                      <a:r>
                        <a:rPr lang="en-US" sz="800" dirty="0">
                          <a:latin typeface="URW Gothic"/>
                          <a:cs typeface="URW Gothic"/>
                        </a:rPr>
                        <a:t> </a:t>
                      </a:r>
                      <a:r>
                        <a:rPr lang="en-US" sz="800" dirty="0" err="1">
                          <a:latin typeface="URW Gothic"/>
                          <a:cs typeface="URW Gothic"/>
                        </a:rPr>
                        <a:t>programme</a:t>
                      </a:r>
                      <a:endParaRPr lang="en-US" sz="800" dirty="0">
                        <a:latin typeface="URW Gothic"/>
                        <a:cs typeface="URW Gothic"/>
                      </a:endParaRPr>
                    </a:p>
                    <a:p>
                      <a:pPr marL="525780" marR="133350" indent="-228600">
                        <a:lnSpc>
                          <a:spcPct val="100000"/>
                        </a:lnSpc>
                        <a:spcBef>
                          <a:spcPts val="25"/>
                        </a:spcBef>
                        <a:buFont typeface="Symbol"/>
                        <a:buChar char=""/>
                        <a:tabLst>
                          <a:tab pos="525145" algn="l"/>
                          <a:tab pos="525780" algn="l"/>
                        </a:tabLst>
                      </a:pPr>
                      <a:endParaRPr sz="800" i="1" dirty="0">
                        <a:latin typeface="URW Gothic"/>
                        <a:cs typeface="URW Gothic"/>
                      </a:endParaRPr>
                    </a:p>
                    <a:p>
                      <a:pPr marL="525780" marR="183515" lvl="0" indent="-228600" defTabSz="914400" eaLnBrk="1" fontAlgn="auto" latinLnBrk="0" hangingPunct="1">
                        <a:lnSpc>
                          <a:spcPct val="102800"/>
                        </a:lnSpc>
                        <a:spcBef>
                          <a:spcPts val="10"/>
                        </a:spcBef>
                        <a:spcAft>
                          <a:spcPts val="0"/>
                        </a:spcAft>
                        <a:buClrTx/>
                        <a:buSzTx/>
                        <a:buFont typeface="Symbol"/>
                        <a:buChar char=""/>
                        <a:tabLst>
                          <a:tab pos="525145" algn="l"/>
                          <a:tab pos="525780" algn="l"/>
                        </a:tabLst>
                        <a:defRPr/>
                      </a:pPr>
                      <a:r>
                        <a:rPr lang="en-US" sz="800" i="0" dirty="0">
                          <a:latin typeface="URW Gothic"/>
                          <a:cs typeface="URW Gothic"/>
                        </a:rPr>
                        <a:t>Read </a:t>
                      </a:r>
                      <a:r>
                        <a:rPr lang="en-US" sz="800" i="0" spc="-5" dirty="0">
                          <a:latin typeface="URW Gothic"/>
                          <a:cs typeface="URW Gothic"/>
                        </a:rPr>
                        <a:t>simple </a:t>
                      </a:r>
                      <a:r>
                        <a:rPr lang="en-US" sz="800" i="0" dirty="0">
                          <a:latin typeface="URW Gothic"/>
                          <a:cs typeface="URW Gothic"/>
                        </a:rPr>
                        <a:t>phrases </a:t>
                      </a:r>
                      <a:r>
                        <a:rPr lang="en-US" sz="800" i="0" spc="-5" dirty="0">
                          <a:latin typeface="URW Gothic"/>
                          <a:cs typeface="URW Gothic"/>
                        </a:rPr>
                        <a:t>and sentences </a:t>
                      </a:r>
                      <a:r>
                        <a:rPr lang="en-US" sz="800" i="0" dirty="0">
                          <a:latin typeface="URW Gothic"/>
                          <a:cs typeface="URW Gothic"/>
                        </a:rPr>
                        <a:t>made </a:t>
                      </a:r>
                      <a:r>
                        <a:rPr lang="en-US" sz="800" i="0" spc="-5" dirty="0">
                          <a:latin typeface="URW Gothic"/>
                          <a:cs typeface="URW Gothic"/>
                        </a:rPr>
                        <a:t>up </a:t>
                      </a:r>
                      <a:r>
                        <a:rPr lang="en-US" sz="800" i="0" dirty="0">
                          <a:latin typeface="URW Gothic"/>
                          <a:cs typeface="URW Gothic"/>
                        </a:rPr>
                        <a:t>of words with </a:t>
                      </a:r>
                      <a:r>
                        <a:rPr lang="en-US" sz="800" i="0" spc="-5" dirty="0">
                          <a:latin typeface="URW Gothic"/>
                          <a:cs typeface="URW Gothic"/>
                        </a:rPr>
                        <a:t>known letter-sound correspondences </a:t>
                      </a:r>
                      <a:r>
                        <a:rPr lang="en-US" sz="800" i="0" dirty="0">
                          <a:latin typeface="URW Gothic"/>
                          <a:cs typeface="URW Gothic"/>
                        </a:rPr>
                        <a:t>and,  where </a:t>
                      </a:r>
                      <a:r>
                        <a:rPr lang="en-US" sz="800" i="0" spc="-5" dirty="0">
                          <a:latin typeface="URW Gothic"/>
                          <a:cs typeface="URW Gothic"/>
                        </a:rPr>
                        <a:t>necessary, </a:t>
                      </a:r>
                      <a:r>
                        <a:rPr lang="en-US" sz="800" i="0" dirty="0">
                          <a:latin typeface="URW Gothic"/>
                          <a:cs typeface="URW Gothic"/>
                        </a:rPr>
                        <a:t>a </a:t>
                      </a:r>
                      <a:r>
                        <a:rPr lang="en-US" sz="800" i="0" spc="-10" dirty="0">
                          <a:latin typeface="URW Gothic"/>
                          <a:cs typeface="URW Gothic"/>
                        </a:rPr>
                        <a:t>few </a:t>
                      </a:r>
                      <a:r>
                        <a:rPr lang="en-US" sz="800" i="0" spc="-5" dirty="0">
                          <a:latin typeface="URW Gothic"/>
                          <a:cs typeface="URW Gothic"/>
                        </a:rPr>
                        <a:t>exception</a:t>
                      </a:r>
                      <a:r>
                        <a:rPr lang="en-US" sz="800" i="0" spc="-15" dirty="0">
                          <a:latin typeface="URW Gothic"/>
                          <a:cs typeface="URW Gothic"/>
                        </a:rPr>
                        <a:t> </a:t>
                      </a:r>
                      <a:r>
                        <a:rPr lang="en-US" sz="800" i="0" dirty="0">
                          <a:latin typeface="URW Gothic"/>
                          <a:cs typeface="URW Gothic"/>
                        </a:rPr>
                        <a:t>words. </a:t>
                      </a:r>
                    </a:p>
                    <a:p>
                      <a:pPr marL="525780" marR="183515" lvl="0" indent="-228600" defTabSz="914400" eaLnBrk="1" fontAlgn="auto" latinLnBrk="0" hangingPunct="1">
                        <a:lnSpc>
                          <a:spcPct val="102800"/>
                        </a:lnSpc>
                        <a:spcBef>
                          <a:spcPts val="10"/>
                        </a:spcBef>
                        <a:spcAft>
                          <a:spcPts val="0"/>
                        </a:spcAft>
                        <a:buClrTx/>
                        <a:buSzTx/>
                        <a:buFont typeface="Symbol"/>
                        <a:buChar char=""/>
                        <a:tabLst>
                          <a:tab pos="525145" algn="l"/>
                          <a:tab pos="525780" algn="l"/>
                        </a:tabLst>
                        <a:defRPr/>
                      </a:pPr>
                      <a:r>
                        <a:rPr lang="en-US" sz="800" i="0" dirty="0">
                          <a:latin typeface="URW Gothic"/>
                          <a:cs typeface="URW Gothic"/>
                        </a:rPr>
                        <a:t>Read </a:t>
                      </a:r>
                      <a:r>
                        <a:rPr lang="en-US" sz="800" i="0" spc="-5" dirty="0">
                          <a:latin typeface="URW Gothic"/>
                          <a:cs typeface="URW Gothic"/>
                        </a:rPr>
                        <a:t>common exception </a:t>
                      </a:r>
                      <a:r>
                        <a:rPr lang="en-US" sz="800" i="0" dirty="0">
                          <a:latin typeface="URW Gothic"/>
                          <a:cs typeface="URW Gothic"/>
                        </a:rPr>
                        <a:t>words matched </a:t>
                      </a:r>
                      <a:r>
                        <a:rPr lang="en-US" sz="800" i="0" spc="-5" dirty="0">
                          <a:latin typeface="URW Gothic"/>
                          <a:cs typeface="URW Gothic"/>
                        </a:rPr>
                        <a:t>to </a:t>
                      </a:r>
                      <a:r>
                        <a:rPr lang="en-US" sz="800" i="0" spc="-10" dirty="0">
                          <a:latin typeface="URW Gothic"/>
                          <a:cs typeface="URW Gothic"/>
                        </a:rPr>
                        <a:t>the </a:t>
                      </a:r>
                      <a:r>
                        <a:rPr lang="en-US" sz="800" i="0" spc="-5" dirty="0">
                          <a:latin typeface="URW Gothic"/>
                          <a:cs typeface="URW Gothic"/>
                        </a:rPr>
                        <a:t>school’s </a:t>
                      </a:r>
                      <a:r>
                        <a:rPr lang="en-US" sz="800" i="0" dirty="0">
                          <a:latin typeface="URW Gothic"/>
                          <a:cs typeface="URW Gothic"/>
                        </a:rPr>
                        <a:t>phonic </a:t>
                      </a:r>
                      <a:r>
                        <a:rPr lang="en-US" sz="800" i="0" spc="-5" dirty="0" err="1">
                          <a:latin typeface="URW Gothic"/>
                          <a:cs typeface="URW Gothic"/>
                        </a:rPr>
                        <a:t>programme</a:t>
                      </a:r>
                      <a:r>
                        <a:rPr lang="en-US" sz="800" i="0" spc="-5" dirty="0">
                          <a:latin typeface="URW Gothic"/>
                          <a:cs typeface="URW Gothic"/>
                        </a:rPr>
                        <a:t> </a:t>
                      </a:r>
                      <a:r>
                        <a:rPr lang="en-US" sz="800" i="0" dirty="0">
                          <a:latin typeface="URW Gothic"/>
                          <a:cs typeface="URW Gothic"/>
                        </a:rPr>
                        <a:t>– Read, Write inc.</a:t>
                      </a:r>
                    </a:p>
                    <a:p>
                      <a:pPr marL="525780" marR="183515" lvl="0" indent="-228600" defTabSz="914400" eaLnBrk="1" fontAlgn="auto" latinLnBrk="0" hangingPunct="1">
                        <a:lnSpc>
                          <a:spcPct val="102800"/>
                        </a:lnSpc>
                        <a:spcBef>
                          <a:spcPts val="10"/>
                        </a:spcBef>
                        <a:spcAft>
                          <a:spcPts val="0"/>
                        </a:spcAft>
                        <a:buClrTx/>
                        <a:buSzTx/>
                        <a:buFont typeface="Symbol"/>
                        <a:buChar char=""/>
                        <a:tabLst>
                          <a:tab pos="525145" algn="l"/>
                          <a:tab pos="525780" algn="l"/>
                        </a:tabLst>
                        <a:defRPr/>
                      </a:pPr>
                      <a:endParaRPr lang="en-US" sz="800" i="0" dirty="0">
                        <a:latin typeface="URW Gothic"/>
                        <a:cs typeface="URW Gothic"/>
                      </a:endParaRPr>
                    </a:p>
                    <a:p>
                      <a:pPr marL="525780" marR="183515" indent="-228600">
                        <a:lnSpc>
                          <a:spcPct val="102800"/>
                        </a:lnSpc>
                        <a:spcBef>
                          <a:spcPts val="10"/>
                        </a:spcBef>
                        <a:buFont typeface="Symbol"/>
                        <a:buChar char=""/>
                        <a:tabLst>
                          <a:tab pos="525145" algn="l"/>
                          <a:tab pos="525780" algn="l"/>
                        </a:tabLst>
                      </a:pPr>
                      <a:endParaRPr lang="en-US" sz="800" i="0" dirty="0">
                        <a:latin typeface="URW Gothic"/>
                        <a:cs typeface="URW Gothic"/>
                      </a:endParaRPr>
                    </a:p>
                  </a:txBody>
                  <a:tcPr marL="0" marR="0" marT="0" marB="0">
                    <a:lnL w="12700">
                      <a:solidFill>
                        <a:srgbClr val="FFC000"/>
                      </a:solidFill>
                      <a:prstDash val="solid"/>
                    </a:lnL>
                  </a:tcPr>
                </a:tc>
                <a:tc hMerge="1">
                  <a:txBody>
                    <a:bodyPr/>
                    <a:lstStyle/>
                    <a:p>
                      <a:endParaRPr/>
                    </a:p>
                  </a:txBody>
                  <a:tcPr marL="0" marR="0" marT="0" marB="0"/>
                </a:tc>
                <a:tc gridSpan="2">
                  <a:txBody>
                    <a:bodyPr/>
                    <a:lstStyle/>
                    <a:p>
                      <a:pPr marL="525780" indent="-228600">
                        <a:lnSpc>
                          <a:spcPct val="100000"/>
                        </a:lnSpc>
                        <a:buFont typeface="Symbol"/>
                        <a:buChar char=""/>
                        <a:tabLst>
                          <a:tab pos="525145" algn="l"/>
                          <a:tab pos="525780" algn="l"/>
                        </a:tabLst>
                      </a:pPr>
                      <a:r>
                        <a:rPr sz="900" spc="-5" dirty="0">
                          <a:latin typeface="URW Gothic"/>
                          <a:cs typeface="URW Gothic"/>
                        </a:rPr>
                        <a:t>Read words containing more than one</a:t>
                      </a:r>
                      <a:r>
                        <a:rPr sz="900" spc="5" dirty="0">
                          <a:latin typeface="URW Gothic"/>
                          <a:cs typeface="URW Gothic"/>
                        </a:rPr>
                        <a:t> </a:t>
                      </a:r>
                      <a:r>
                        <a:rPr sz="900" spc="-5" dirty="0">
                          <a:latin typeface="URW Gothic"/>
                          <a:cs typeface="URW Gothic"/>
                        </a:rPr>
                        <a:t>syllable.</a:t>
                      </a:r>
                      <a:endParaRPr sz="900" dirty="0">
                        <a:latin typeface="URW Gothic"/>
                        <a:cs typeface="URW Gothic"/>
                      </a:endParaRPr>
                    </a:p>
                    <a:p>
                      <a:pPr marL="525780" marR="424180" indent="-228600">
                        <a:lnSpc>
                          <a:spcPct val="102200"/>
                        </a:lnSpc>
                        <a:buFont typeface="Symbol"/>
                        <a:buChar char=""/>
                        <a:tabLst>
                          <a:tab pos="525145" algn="l"/>
                          <a:tab pos="525780" algn="l"/>
                        </a:tabLst>
                      </a:pPr>
                      <a:r>
                        <a:rPr sz="900" spc="-5" dirty="0">
                          <a:latin typeface="URW Gothic"/>
                          <a:cs typeface="URW Gothic"/>
                        </a:rPr>
                        <a:t>Read additional Common </a:t>
                      </a:r>
                      <a:r>
                        <a:rPr sz="900" dirty="0">
                          <a:latin typeface="URW Gothic"/>
                          <a:cs typeface="URW Gothic"/>
                        </a:rPr>
                        <a:t>Exception </a:t>
                      </a:r>
                      <a:r>
                        <a:rPr sz="900" spc="-5" dirty="0">
                          <a:latin typeface="URW Gothic"/>
                          <a:cs typeface="URW Gothic"/>
                        </a:rPr>
                        <a:t>words as they </a:t>
                      </a:r>
                      <a:r>
                        <a:rPr sz="900" spc="-10" dirty="0">
                          <a:latin typeface="URW Gothic"/>
                          <a:cs typeface="URW Gothic"/>
                        </a:rPr>
                        <a:t>come  </a:t>
                      </a:r>
                      <a:r>
                        <a:rPr sz="900" spc="-5" dirty="0">
                          <a:latin typeface="URW Gothic"/>
                          <a:cs typeface="URW Gothic"/>
                        </a:rPr>
                        <a:t>across them and </a:t>
                      </a:r>
                      <a:r>
                        <a:rPr sz="900" dirty="0">
                          <a:latin typeface="URW Gothic"/>
                          <a:cs typeface="URW Gothic"/>
                        </a:rPr>
                        <a:t>retain a </a:t>
                      </a:r>
                      <a:r>
                        <a:rPr sz="900" spc="-10" dirty="0">
                          <a:latin typeface="URW Gothic"/>
                          <a:cs typeface="URW Gothic"/>
                        </a:rPr>
                        <a:t>wider </a:t>
                      </a:r>
                      <a:r>
                        <a:rPr sz="900" spc="-5" dirty="0">
                          <a:latin typeface="URW Gothic"/>
                          <a:cs typeface="URW Gothic"/>
                        </a:rPr>
                        <a:t>range than</a:t>
                      </a:r>
                      <a:r>
                        <a:rPr sz="900" spc="5" dirty="0">
                          <a:latin typeface="URW Gothic"/>
                          <a:cs typeface="URW Gothic"/>
                        </a:rPr>
                        <a:t> </a:t>
                      </a:r>
                      <a:r>
                        <a:rPr sz="900" spc="-5" dirty="0">
                          <a:latin typeface="URW Gothic"/>
                          <a:cs typeface="URW Gothic"/>
                        </a:rPr>
                        <a:t>prescribed.</a:t>
                      </a:r>
                      <a:endParaRPr sz="900" dirty="0">
                        <a:latin typeface="URW Gothic"/>
                        <a:cs typeface="URW Gothic"/>
                      </a:endParaRPr>
                    </a:p>
                    <a:p>
                      <a:pPr marL="525780" marR="297180" indent="-228600">
                        <a:lnSpc>
                          <a:spcPts val="1110"/>
                        </a:lnSpc>
                        <a:spcBef>
                          <a:spcPts val="35"/>
                        </a:spcBef>
                        <a:buFont typeface="Symbol"/>
                        <a:buChar char=""/>
                        <a:tabLst>
                          <a:tab pos="525145" algn="l"/>
                          <a:tab pos="525780" algn="l"/>
                        </a:tabLst>
                      </a:pPr>
                      <a:r>
                        <a:rPr sz="900" spc="-5" dirty="0">
                          <a:latin typeface="URW Gothic"/>
                          <a:cs typeface="URW Gothic"/>
                        </a:rPr>
                        <a:t>Beginning to read and identify nonsense words</a:t>
                      </a:r>
                      <a:endParaRPr sz="800" dirty="0">
                        <a:latin typeface="URW Gothic"/>
                        <a:cs typeface="URW Gothic"/>
                      </a:endParaRPr>
                    </a:p>
                  </a:txBody>
                  <a:tcPr marL="0" marR="0" marT="0" marB="0">
                    <a:lnR w="12700">
                      <a:solidFill>
                        <a:srgbClr val="FFC000"/>
                      </a:solidFill>
                      <a:prstDash val="solid"/>
                    </a:lnR>
                    <a:solidFill>
                      <a:srgbClr val="E7E6E6"/>
                    </a:solidFill>
                  </a:tcPr>
                </a:tc>
                <a:tc hMerge="1">
                  <a:txBody>
                    <a:bodyPr/>
                    <a:lstStyle/>
                    <a:p>
                      <a:endParaRPr/>
                    </a:p>
                  </a:txBody>
                  <a:tcPr marL="0" marR="0" marT="0" marB="0"/>
                </a:tc>
                <a:extLst>
                  <a:ext uri="{0D108BD9-81ED-4DB2-BD59-A6C34878D82A}">
                    <a16:rowId xmlns:a16="http://schemas.microsoft.com/office/drawing/2014/main" val="10004"/>
                  </a:ext>
                </a:extLst>
              </a:tr>
              <a:tr h="211585">
                <a:tc>
                  <a:txBody>
                    <a:bodyPr/>
                    <a:lstStyle/>
                    <a:p>
                      <a:pPr algn="ctr">
                        <a:lnSpc>
                          <a:spcPts val="1005"/>
                        </a:lnSpc>
                      </a:pPr>
                      <a:r>
                        <a:rPr sz="900" b="1" spc="5" dirty="0">
                          <a:solidFill>
                            <a:srgbClr val="FFFFFF"/>
                          </a:solidFill>
                          <a:latin typeface="Gothic Uralic"/>
                          <a:cs typeface="Gothic Uralic"/>
                        </a:rPr>
                        <a:t>R=</a:t>
                      </a:r>
                      <a:endParaRPr sz="900">
                        <a:latin typeface="Gothic Uralic"/>
                        <a:cs typeface="Gothic Uralic"/>
                      </a:endParaRPr>
                    </a:p>
                  </a:txBody>
                  <a:tcPr marL="0" marR="0" marT="0" marB="0">
                    <a:solidFill>
                      <a:srgbClr val="FFC000"/>
                    </a:solidFill>
                  </a:tcPr>
                </a:tc>
                <a:tc gridSpan="3">
                  <a:txBody>
                    <a:bodyPr/>
                    <a:lstStyle/>
                    <a:p>
                      <a:pPr marL="67945">
                        <a:lnSpc>
                          <a:spcPts val="1005"/>
                        </a:lnSpc>
                      </a:pPr>
                      <a:r>
                        <a:rPr sz="900" b="1" dirty="0">
                          <a:latin typeface="Gothic Uralic"/>
                          <a:cs typeface="Gothic Uralic"/>
                        </a:rPr>
                        <a:t>By </a:t>
                      </a:r>
                      <a:r>
                        <a:rPr sz="900" b="1" spc="-5" dirty="0">
                          <a:latin typeface="Gothic Uralic"/>
                          <a:cs typeface="Gothic Uralic"/>
                        </a:rPr>
                        <a:t>the end of the </a:t>
                      </a:r>
                      <a:r>
                        <a:rPr sz="900" b="1" dirty="0">
                          <a:latin typeface="Gothic Uralic"/>
                          <a:cs typeface="Gothic Uralic"/>
                        </a:rPr>
                        <a:t>Spring </a:t>
                      </a:r>
                      <a:r>
                        <a:rPr sz="900" b="1" spc="-10" dirty="0">
                          <a:latin typeface="Gothic Uralic"/>
                          <a:cs typeface="Gothic Uralic"/>
                        </a:rPr>
                        <a:t>term </a:t>
                      </a:r>
                      <a:r>
                        <a:rPr sz="900" b="1" spc="-5" dirty="0">
                          <a:latin typeface="Gothic Uralic"/>
                          <a:cs typeface="Gothic Uralic"/>
                        </a:rPr>
                        <a:t>children </a:t>
                      </a:r>
                      <a:r>
                        <a:rPr sz="900" b="1" dirty="0">
                          <a:latin typeface="Gothic Uralic"/>
                          <a:cs typeface="Gothic Uralic"/>
                        </a:rPr>
                        <a:t>should be </a:t>
                      </a:r>
                      <a:r>
                        <a:rPr sz="900" b="1" spc="-5" dirty="0">
                          <a:latin typeface="Gothic Uralic"/>
                          <a:cs typeface="Gothic Uralic"/>
                        </a:rPr>
                        <a:t>able</a:t>
                      </a:r>
                      <a:r>
                        <a:rPr sz="900" b="1" spc="25" dirty="0">
                          <a:latin typeface="Gothic Uralic"/>
                          <a:cs typeface="Gothic Uralic"/>
                        </a:rPr>
                        <a:t> </a:t>
                      </a:r>
                      <a:r>
                        <a:rPr sz="900" b="1" spc="-5" dirty="0">
                          <a:latin typeface="Gothic Uralic"/>
                          <a:cs typeface="Gothic Uralic"/>
                        </a:rPr>
                        <a:t>to…</a:t>
                      </a:r>
                      <a:endParaRPr sz="900">
                        <a:latin typeface="Gothic Uralic"/>
                        <a:cs typeface="Gothic Uralic"/>
                      </a:endParaRPr>
                    </a:p>
                  </a:txBody>
                  <a:tcPr marL="0" marR="0" marT="0" marB="0">
                    <a:lnR w="12700">
                      <a:solidFill>
                        <a:srgbClr val="FFC000"/>
                      </a:solidFill>
                      <a:prstDash val="solid"/>
                    </a:lnR>
                    <a:solidFill>
                      <a:srgbClr val="FFF1CC"/>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1542541">
                <a:tc gridSpan="2">
                  <a:txBody>
                    <a:bodyPr/>
                    <a:lstStyle/>
                    <a:p>
                      <a:pPr marL="525780" indent="-228600">
                        <a:lnSpc>
                          <a:spcPct val="100000"/>
                        </a:lnSpc>
                        <a:spcBef>
                          <a:spcPts val="50"/>
                        </a:spcBef>
                        <a:buFont typeface="Symbol"/>
                        <a:buChar char=""/>
                        <a:tabLst>
                          <a:tab pos="525145" algn="l"/>
                          <a:tab pos="525780" algn="l"/>
                        </a:tabLst>
                      </a:pPr>
                      <a:endParaRPr lang="en-US" sz="800" dirty="0">
                        <a:highlight>
                          <a:srgbClr val="FFFF00"/>
                        </a:highlight>
                        <a:latin typeface="URW Gothic"/>
                        <a:cs typeface="URW Gothic"/>
                      </a:endParaRPr>
                    </a:p>
                    <a:p>
                      <a:pPr marL="525780" indent="-228600">
                        <a:lnSpc>
                          <a:spcPct val="100000"/>
                        </a:lnSpc>
                        <a:spcBef>
                          <a:spcPts val="50"/>
                        </a:spcBef>
                        <a:buFont typeface="Symbol"/>
                        <a:buChar char=""/>
                        <a:tabLst>
                          <a:tab pos="525145" algn="l"/>
                          <a:tab pos="525780" algn="l"/>
                        </a:tabLst>
                      </a:pPr>
                      <a:endParaRPr lang="en-GB" sz="800" dirty="0">
                        <a:highlight>
                          <a:srgbClr val="FFFF00"/>
                        </a:highlight>
                        <a:latin typeface="URW Gothic"/>
                        <a:cs typeface="URW Gothic"/>
                      </a:endParaRPr>
                    </a:p>
                    <a:p>
                      <a:pPr marL="297180" indent="0">
                        <a:lnSpc>
                          <a:spcPct val="100000"/>
                        </a:lnSpc>
                        <a:spcBef>
                          <a:spcPts val="50"/>
                        </a:spcBef>
                        <a:buFont typeface="Symbol"/>
                        <a:buNone/>
                        <a:tabLst>
                          <a:tab pos="525145" algn="l"/>
                          <a:tab pos="525780" algn="l"/>
                        </a:tabLst>
                      </a:pPr>
                      <a:endParaRPr lang="en-US" sz="800" dirty="0">
                        <a:highlight>
                          <a:srgbClr val="FFFF00"/>
                        </a:highlight>
                        <a:latin typeface="URW Gothic"/>
                        <a:cs typeface="URW Gothic"/>
                      </a:endParaRPr>
                    </a:p>
                    <a:p>
                      <a:pPr marL="525780" indent="-228600">
                        <a:lnSpc>
                          <a:spcPct val="100000"/>
                        </a:lnSpc>
                        <a:spcBef>
                          <a:spcPts val="50"/>
                        </a:spcBef>
                        <a:buFont typeface="Symbol"/>
                        <a:buChar char=""/>
                        <a:tabLst>
                          <a:tab pos="525145" algn="l"/>
                          <a:tab pos="525780" algn="l"/>
                        </a:tabLst>
                      </a:pPr>
                      <a:r>
                        <a:rPr lang="en-US" sz="800" dirty="0">
                          <a:latin typeface="URW Gothic"/>
                          <a:cs typeface="URW Gothic"/>
                        </a:rPr>
                        <a:t>Read Set 1 special friends </a:t>
                      </a:r>
                      <a:r>
                        <a:rPr lang="en-US" sz="800" dirty="0" err="1">
                          <a:latin typeface="URW Gothic"/>
                          <a:cs typeface="URW Gothic"/>
                        </a:rPr>
                        <a:t>sh</a:t>
                      </a:r>
                      <a:r>
                        <a:rPr lang="en-US" sz="800" dirty="0">
                          <a:latin typeface="URW Gothic"/>
                          <a:cs typeface="URW Gothic"/>
                        </a:rPr>
                        <a:t> </a:t>
                      </a:r>
                      <a:r>
                        <a:rPr lang="en-US" sz="800" dirty="0" err="1">
                          <a:latin typeface="URW Gothic"/>
                          <a:cs typeface="URW Gothic"/>
                        </a:rPr>
                        <a:t>ch</a:t>
                      </a:r>
                      <a:r>
                        <a:rPr lang="en-US" sz="800" dirty="0">
                          <a:latin typeface="URW Gothic"/>
                          <a:cs typeface="URW Gothic"/>
                        </a:rPr>
                        <a:t> </a:t>
                      </a:r>
                      <a:r>
                        <a:rPr lang="en-US" sz="800" dirty="0" err="1">
                          <a:latin typeface="URW Gothic"/>
                          <a:cs typeface="URW Gothic"/>
                        </a:rPr>
                        <a:t>th</a:t>
                      </a:r>
                      <a:r>
                        <a:rPr lang="en-US" sz="800" dirty="0">
                          <a:latin typeface="URW Gothic"/>
                          <a:cs typeface="URW Gothic"/>
                        </a:rPr>
                        <a:t> ng </a:t>
                      </a:r>
                      <a:r>
                        <a:rPr lang="en-US" sz="800" dirty="0" err="1">
                          <a:latin typeface="URW Gothic"/>
                          <a:cs typeface="URW Gothic"/>
                        </a:rPr>
                        <a:t>nk</a:t>
                      </a:r>
                      <a:r>
                        <a:rPr lang="en-US" sz="800" dirty="0">
                          <a:latin typeface="URW Gothic"/>
                          <a:cs typeface="URW Gothic"/>
                        </a:rPr>
                        <a:t> </a:t>
                      </a:r>
                      <a:r>
                        <a:rPr lang="en-US" sz="800" dirty="0" err="1">
                          <a:latin typeface="URW Gothic"/>
                          <a:cs typeface="URW Gothic"/>
                        </a:rPr>
                        <a:t>qu</a:t>
                      </a:r>
                      <a:r>
                        <a:rPr lang="en-US" sz="800" dirty="0">
                          <a:latin typeface="URW Gothic"/>
                          <a:cs typeface="URW Gothic"/>
                        </a:rPr>
                        <a:t> </a:t>
                      </a:r>
                    </a:p>
                    <a:p>
                      <a:pPr marL="525780" indent="-228600">
                        <a:lnSpc>
                          <a:spcPct val="100000"/>
                        </a:lnSpc>
                        <a:spcBef>
                          <a:spcPts val="50"/>
                        </a:spcBef>
                        <a:buFont typeface="Symbol"/>
                        <a:buChar char=""/>
                        <a:tabLst>
                          <a:tab pos="525145" algn="l"/>
                          <a:tab pos="525780" algn="l"/>
                        </a:tabLst>
                      </a:pPr>
                      <a:r>
                        <a:rPr lang="en-US" sz="800" dirty="0">
                          <a:latin typeface="URW Gothic"/>
                          <a:cs typeface="URW Gothic"/>
                        </a:rPr>
                        <a:t>Begin to read some words which contain Set 1 special friends </a:t>
                      </a:r>
                      <a:r>
                        <a:rPr lang="en-US" sz="800" dirty="0" err="1">
                          <a:latin typeface="URW Gothic"/>
                          <a:cs typeface="URW Gothic"/>
                        </a:rPr>
                        <a:t>sh</a:t>
                      </a:r>
                      <a:r>
                        <a:rPr lang="en-US" sz="800" dirty="0">
                          <a:latin typeface="URW Gothic"/>
                          <a:cs typeface="URW Gothic"/>
                        </a:rPr>
                        <a:t> </a:t>
                      </a:r>
                      <a:r>
                        <a:rPr lang="en-US" sz="800" dirty="0" err="1">
                          <a:latin typeface="URW Gothic"/>
                          <a:cs typeface="URW Gothic"/>
                        </a:rPr>
                        <a:t>ch</a:t>
                      </a:r>
                      <a:r>
                        <a:rPr lang="en-US" sz="800" dirty="0">
                          <a:latin typeface="URW Gothic"/>
                          <a:cs typeface="URW Gothic"/>
                        </a:rPr>
                        <a:t> </a:t>
                      </a:r>
                      <a:r>
                        <a:rPr lang="en-US" sz="800" dirty="0" err="1">
                          <a:latin typeface="URW Gothic"/>
                          <a:cs typeface="URW Gothic"/>
                        </a:rPr>
                        <a:t>th</a:t>
                      </a:r>
                      <a:r>
                        <a:rPr lang="en-US" sz="800" dirty="0">
                          <a:latin typeface="URW Gothic"/>
                          <a:cs typeface="URW Gothic"/>
                        </a:rPr>
                        <a:t> ng </a:t>
                      </a:r>
                      <a:r>
                        <a:rPr lang="en-US" sz="800" dirty="0" err="1">
                          <a:latin typeface="URW Gothic"/>
                          <a:cs typeface="URW Gothic"/>
                        </a:rPr>
                        <a:t>nk</a:t>
                      </a:r>
                      <a:r>
                        <a:rPr lang="en-US" sz="800" dirty="0">
                          <a:latin typeface="URW Gothic"/>
                          <a:cs typeface="URW Gothic"/>
                        </a:rPr>
                        <a:t> </a:t>
                      </a:r>
                      <a:r>
                        <a:rPr lang="en-US" sz="800" dirty="0" err="1">
                          <a:latin typeface="URW Gothic"/>
                          <a:cs typeface="URW Gothic"/>
                        </a:rPr>
                        <a:t>qu</a:t>
                      </a:r>
                      <a:endParaRPr lang="en-US" sz="800" dirty="0">
                        <a:latin typeface="URW Gothic"/>
                        <a:cs typeface="URW Gothic"/>
                      </a:endParaRPr>
                    </a:p>
                    <a:p>
                      <a:pPr marL="525780" indent="-228600">
                        <a:lnSpc>
                          <a:spcPct val="100000"/>
                        </a:lnSpc>
                        <a:spcBef>
                          <a:spcPts val="50"/>
                        </a:spcBef>
                        <a:buFont typeface="Symbol"/>
                        <a:buChar char=""/>
                        <a:tabLst>
                          <a:tab pos="525145" algn="l"/>
                          <a:tab pos="525780" algn="l"/>
                        </a:tabLst>
                      </a:pPr>
                      <a:r>
                        <a:rPr lang="en-US" sz="800" dirty="0">
                          <a:latin typeface="URW Gothic"/>
                          <a:cs typeface="URW Gothic"/>
                        </a:rPr>
                        <a:t>Build speed of reading words containing Set 1 sounds</a:t>
                      </a:r>
                    </a:p>
                    <a:p>
                      <a:pPr marL="525780" indent="-228600">
                        <a:lnSpc>
                          <a:spcPct val="100000"/>
                        </a:lnSpc>
                        <a:spcBef>
                          <a:spcPts val="50"/>
                        </a:spcBef>
                        <a:buFont typeface="Symbol"/>
                        <a:buChar char=""/>
                        <a:tabLst>
                          <a:tab pos="525145" algn="l"/>
                          <a:tab pos="525780" algn="l"/>
                        </a:tabLst>
                      </a:pPr>
                      <a:r>
                        <a:rPr lang="en-US" sz="800" dirty="0">
                          <a:latin typeface="URW Gothic"/>
                          <a:cs typeface="URW Gothic"/>
                        </a:rPr>
                        <a:t>Have a secure blending of CVC words</a:t>
                      </a:r>
                    </a:p>
                    <a:p>
                      <a:pPr marL="525780" indent="-228600">
                        <a:lnSpc>
                          <a:spcPct val="100000"/>
                        </a:lnSpc>
                        <a:spcBef>
                          <a:spcPts val="50"/>
                        </a:spcBef>
                        <a:buFont typeface="Symbol"/>
                        <a:buChar char=""/>
                        <a:tabLst>
                          <a:tab pos="525145" algn="l"/>
                          <a:tab pos="525780" algn="l"/>
                        </a:tabLst>
                      </a:pPr>
                      <a:r>
                        <a:rPr lang="en-US" sz="800" dirty="0">
                          <a:latin typeface="URW Gothic"/>
                          <a:cs typeface="URW Gothic"/>
                        </a:rPr>
                        <a:t>Read short Ditty sheets and red story books- matched to our Read write </a:t>
                      </a:r>
                      <a:r>
                        <a:rPr lang="en-US" sz="800" dirty="0" err="1">
                          <a:latin typeface="URW Gothic"/>
                          <a:cs typeface="URW Gothic"/>
                        </a:rPr>
                        <a:t>inc</a:t>
                      </a:r>
                      <a:r>
                        <a:rPr lang="en-US" sz="800" dirty="0">
                          <a:latin typeface="URW Gothic"/>
                          <a:cs typeface="URW Gothic"/>
                        </a:rPr>
                        <a:t> </a:t>
                      </a:r>
                      <a:r>
                        <a:rPr lang="en-US" sz="800" dirty="0" err="1">
                          <a:latin typeface="URW Gothic"/>
                          <a:cs typeface="URW Gothic"/>
                        </a:rPr>
                        <a:t>programme</a:t>
                      </a:r>
                      <a:endParaRPr lang="en-US" sz="800" dirty="0">
                        <a:latin typeface="URW Gothic"/>
                        <a:cs typeface="URW Gothic"/>
                      </a:endParaRPr>
                    </a:p>
                    <a:p>
                      <a:pPr marL="525780" indent="-228600">
                        <a:lnSpc>
                          <a:spcPct val="100000"/>
                        </a:lnSpc>
                        <a:spcBef>
                          <a:spcPts val="50"/>
                        </a:spcBef>
                        <a:buFont typeface="Symbol"/>
                        <a:buChar char=""/>
                        <a:tabLst>
                          <a:tab pos="525145" algn="l"/>
                          <a:tab pos="525780" algn="l"/>
                        </a:tabLst>
                      </a:pPr>
                      <a:r>
                        <a:rPr sz="800" dirty="0">
                          <a:latin typeface="URW Gothic"/>
                          <a:cs typeface="URW Gothic"/>
                        </a:rPr>
                        <a:t>Read </a:t>
                      </a:r>
                      <a:r>
                        <a:rPr lang="en-US" sz="800" dirty="0">
                          <a:latin typeface="URW Gothic"/>
                          <a:cs typeface="URW Gothic"/>
                        </a:rPr>
                        <a:t>some</a:t>
                      </a:r>
                      <a:r>
                        <a:rPr sz="800" spc="-5" dirty="0">
                          <a:latin typeface="URW Gothic"/>
                          <a:cs typeface="URW Gothic"/>
                        </a:rPr>
                        <a:t> common exception </a:t>
                      </a:r>
                      <a:r>
                        <a:rPr sz="800" dirty="0">
                          <a:latin typeface="URW Gothic"/>
                          <a:cs typeface="URW Gothic"/>
                        </a:rPr>
                        <a:t>words matched </a:t>
                      </a:r>
                      <a:r>
                        <a:rPr sz="800" spc="-5" dirty="0">
                          <a:latin typeface="URW Gothic"/>
                          <a:cs typeface="URW Gothic"/>
                        </a:rPr>
                        <a:t>to </a:t>
                      </a:r>
                      <a:r>
                        <a:rPr lang="en-US" sz="800" spc="-10" dirty="0">
                          <a:latin typeface="URW Gothic"/>
                          <a:cs typeface="URW Gothic"/>
                        </a:rPr>
                        <a:t>our Read write </a:t>
                      </a:r>
                      <a:r>
                        <a:rPr lang="en-US" sz="800" spc="-10" dirty="0" err="1">
                          <a:latin typeface="URW Gothic"/>
                          <a:cs typeface="URW Gothic"/>
                        </a:rPr>
                        <a:t>inc</a:t>
                      </a:r>
                      <a:r>
                        <a:rPr lang="en-US" sz="800" spc="-10" dirty="0">
                          <a:latin typeface="URW Gothic"/>
                          <a:cs typeface="URW Gothic"/>
                        </a:rPr>
                        <a:t> </a:t>
                      </a:r>
                      <a:r>
                        <a:rPr lang="en-US" sz="800" spc="-10" dirty="0" err="1">
                          <a:latin typeface="URW Gothic"/>
                          <a:cs typeface="URW Gothic"/>
                        </a:rPr>
                        <a:t>programme</a:t>
                      </a:r>
                      <a:endParaRPr sz="800" dirty="0">
                        <a:latin typeface="URW Gothic"/>
                        <a:cs typeface="URW Gothic"/>
                      </a:endParaRPr>
                    </a:p>
                    <a:p>
                      <a:pPr marL="525780" marR="351790">
                        <a:lnSpc>
                          <a:spcPct val="101299"/>
                        </a:lnSpc>
                        <a:spcBef>
                          <a:spcPts val="10"/>
                        </a:spcBef>
                      </a:pPr>
                      <a:endParaRPr sz="800" dirty="0">
                        <a:highlight>
                          <a:srgbClr val="FFFF00"/>
                        </a:highlight>
                        <a:latin typeface="URW Gothic"/>
                        <a:cs typeface="URW Gothic"/>
                      </a:endParaRPr>
                    </a:p>
                  </a:txBody>
                  <a:tcPr marL="0" marR="0" marT="0" marB="0">
                    <a:lnL w="12700">
                      <a:solidFill>
                        <a:srgbClr val="FFC000"/>
                      </a:solidFill>
                      <a:prstDash val="solid"/>
                    </a:lnL>
                  </a:tcPr>
                </a:tc>
                <a:tc hMerge="1">
                  <a:txBody>
                    <a:bodyPr/>
                    <a:lstStyle/>
                    <a:p>
                      <a:endParaRPr/>
                    </a:p>
                  </a:txBody>
                  <a:tcPr marL="0" marR="0" marT="0" marB="0"/>
                </a:tc>
                <a:tc gridSpan="2">
                  <a:txBody>
                    <a:bodyPr/>
                    <a:lstStyle/>
                    <a:p>
                      <a:pPr marL="525780" marR="311150" indent="-228600">
                        <a:lnSpc>
                          <a:spcPct val="102200"/>
                        </a:lnSpc>
                        <a:buFont typeface="Symbol"/>
                        <a:buChar char=""/>
                        <a:tabLst>
                          <a:tab pos="525145" algn="l"/>
                          <a:tab pos="525780" algn="l"/>
                        </a:tabLst>
                      </a:pPr>
                      <a:r>
                        <a:rPr sz="900" spc="-5" dirty="0">
                          <a:latin typeface="URW Gothic"/>
                          <a:cs typeface="URW Gothic"/>
                        </a:rPr>
                        <a:t>Decode words </a:t>
                      </a:r>
                      <a:r>
                        <a:rPr sz="900" dirty="0">
                          <a:latin typeface="URW Gothic"/>
                          <a:cs typeface="URW Gothic"/>
                        </a:rPr>
                        <a:t>using </a:t>
                      </a:r>
                      <a:r>
                        <a:rPr sz="900" spc="-5" dirty="0">
                          <a:latin typeface="URW Gothic"/>
                          <a:cs typeface="URW Gothic"/>
                        </a:rPr>
                        <a:t>their phonic knowledge </a:t>
                      </a:r>
                      <a:endParaRPr sz="900" dirty="0">
                        <a:latin typeface="URW Gothic"/>
                        <a:cs typeface="URW Gothic"/>
                      </a:endParaRPr>
                    </a:p>
                    <a:p>
                      <a:pPr marL="525780" marR="506730" indent="-228600">
                        <a:lnSpc>
                          <a:spcPts val="1110"/>
                        </a:lnSpc>
                        <a:spcBef>
                          <a:spcPts val="35"/>
                        </a:spcBef>
                        <a:buFont typeface="Symbol"/>
                        <a:buChar char=""/>
                        <a:tabLst>
                          <a:tab pos="525145" algn="l"/>
                          <a:tab pos="525780" algn="l"/>
                        </a:tabLst>
                      </a:pPr>
                      <a:r>
                        <a:rPr sz="900" spc="-5" dirty="0">
                          <a:latin typeface="URW Gothic"/>
                          <a:cs typeface="URW Gothic"/>
                        </a:rPr>
                        <a:t>Understand simple sentences </a:t>
                      </a:r>
                      <a:endParaRPr lang="en-GB" sz="900" dirty="0">
                        <a:latin typeface="URW Gothic"/>
                        <a:cs typeface="URW Gothic"/>
                      </a:endParaRPr>
                    </a:p>
                    <a:p>
                      <a:pPr marL="525780" marR="506730" indent="-228600">
                        <a:lnSpc>
                          <a:spcPts val="1110"/>
                        </a:lnSpc>
                        <a:spcBef>
                          <a:spcPts val="35"/>
                        </a:spcBef>
                        <a:buFont typeface="Symbol"/>
                        <a:buChar char=""/>
                        <a:tabLst>
                          <a:tab pos="525145" algn="l"/>
                          <a:tab pos="525780" algn="l"/>
                        </a:tabLst>
                      </a:pPr>
                      <a:r>
                        <a:rPr sz="900" spc="-5" dirty="0">
                          <a:latin typeface="URW Gothic"/>
                          <a:cs typeface="URW Gothic"/>
                        </a:rPr>
                        <a:t>Describe the main events </a:t>
                      </a:r>
                      <a:r>
                        <a:rPr sz="900" spc="5" dirty="0">
                          <a:latin typeface="URW Gothic"/>
                          <a:cs typeface="URW Gothic"/>
                        </a:rPr>
                        <a:t>in </a:t>
                      </a:r>
                      <a:r>
                        <a:rPr sz="900" dirty="0">
                          <a:latin typeface="URW Gothic"/>
                          <a:cs typeface="URW Gothic"/>
                        </a:rPr>
                        <a:t>stories </a:t>
                      </a:r>
                      <a:r>
                        <a:rPr sz="900" spc="-5" dirty="0">
                          <a:latin typeface="URW Gothic"/>
                          <a:cs typeface="URW Gothic"/>
                        </a:rPr>
                        <a:t>they</a:t>
                      </a:r>
                      <a:r>
                        <a:rPr sz="900" spc="-50" dirty="0">
                          <a:latin typeface="URW Gothic"/>
                          <a:cs typeface="URW Gothic"/>
                        </a:rPr>
                        <a:t> </a:t>
                      </a:r>
                      <a:r>
                        <a:rPr sz="900" spc="-5" dirty="0">
                          <a:latin typeface="URW Gothic"/>
                          <a:cs typeface="URW Gothic"/>
                        </a:rPr>
                        <a:t>have.</a:t>
                      </a:r>
                      <a:endParaRPr sz="900" dirty="0">
                        <a:latin typeface="URW Gothic"/>
                        <a:cs typeface="URW Gothic"/>
                      </a:endParaRPr>
                    </a:p>
                    <a:p>
                      <a:pPr marL="525780" marR="407034" indent="-228600">
                        <a:lnSpc>
                          <a:spcPct val="102200"/>
                        </a:lnSpc>
                        <a:buFont typeface="Symbol"/>
                        <a:buChar char=""/>
                        <a:tabLst>
                          <a:tab pos="525145" algn="l"/>
                          <a:tab pos="525780" algn="l"/>
                        </a:tabLst>
                      </a:pPr>
                      <a:r>
                        <a:rPr sz="900" spc="-5" dirty="0">
                          <a:latin typeface="URW Gothic"/>
                          <a:cs typeface="URW Gothic"/>
                        </a:rPr>
                        <a:t>Choose and </a:t>
                      </a:r>
                      <a:r>
                        <a:rPr sz="900" dirty="0">
                          <a:latin typeface="URW Gothic"/>
                          <a:cs typeface="URW Gothic"/>
                        </a:rPr>
                        <a:t>read a </a:t>
                      </a:r>
                      <a:r>
                        <a:rPr sz="900" spc="-5" dirty="0">
                          <a:latin typeface="URW Gothic"/>
                          <a:cs typeface="URW Gothic"/>
                        </a:rPr>
                        <a:t>range of books independently to read </a:t>
                      </a:r>
                      <a:r>
                        <a:rPr sz="900" dirty="0">
                          <a:latin typeface="URW Gothic"/>
                          <a:cs typeface="URW Gothic"/>
                        </a:rPr>
                        <a:t>for  </a:t>
                      </a:r>
                      <a:r>
                        <a:rPr sz="900" spc="-5" dirty="0">
                          <a:latin typeface="URW Gothic"/>
                          <a:cs typeface="URW Gothic"/>
                        </a:rPr>
                        <a:t>pleasure</a:t>
                      </a:r>
                      <a:r>
                        <a:rPr lang="en-GB" sz="900" spc="-5" dirty="0">
                          <a:latin typeface="URW Gothic"/>
                          <a:cs typeface="URW Gothic"/>
                        </a:rPr>
                        <a:t> and with an adult</a:t>
                      </a:r>
                      <a:endParaRPr sz="900" dirty="0">
                        <a:latin typeface="URW Gothic"/>
                        <a:cs typeface="URW Gothic"/>
                      </a:endParaRPr>
                    </a:p>
                  </a:txBody>
                  <a:tcPr marL="0" marR="0" marT="0" marB="0">
                    <a:lnR w="12700">
                      <a:solidFill>
                        <a:srgbClr val="FFC000"/>
                      </a:solidFill>
                      <a:prstDash val="solid"/>
                    </a:lnR>
                    <a:solidFill>
                      <a:srgbClr val="E7E6E6"/>
                    </a:solidFill>
                  </a:tcPr>
                </a:tc>
                <a:tc hMerge="1">
                  <a:txBody>
                    <a:bodyPr/>
                    <a:lstStyle/>
                    <a:p>
                      <a:endParaRPr/>
                    </a:p>
                  </a:txBody>
                  <a:tcPr marL="0" marR="0" marT="0" marB="0"/>
                </a:tc>
                <a:extLst>
                  <a:ext uri="{0D108BD9-81ED-4DB2-BD59-A6C34878D82A}">
                    <a16:rowId xmlns:a16="http://schemas.microsoft.com/office/drawing/2014/main" val="10006"/>
                  </a:ext>
                </a:extLst>
              </a:tr>
              <a:tr h="140284">
                <a:tc>
                  <a:txBody>
                    <a:bodyPr/>
                    <a:lstStyle/>
                    <a:p>
                      <a:pPr marR="17145" algn="ctr">
                        <a:lnSpc>
                          <a:spcPts val="1005"/>
                        </a:lnSpc>
                      </a:pPr>
                      <a:r>
                        <a:rPr sz="900" b="1" dirty="0">
                          <a:solidFill>
                            <a:srgbClr val="FFFFFF"/>
                          </a:solidFill>
                          <a:latin typeface="Gothic Uralic"/>
                          <a:cs typeface="Gothic Uralic"/>
                        </a:rPr>
                        <a:t>R-</a:t>
                      </a:r>
                      <a:endParaRPr sz="900">
                        <a:latin typeface="Gothic Uralic"/>
                        <a:cs typeface="Gothic Uralic"/>
                      </a:endParaRPr>
                    </a:p>
                  </a:txBody>
                  <a:tcPr marL="0" marR="0" marT="0" marB="0">
                    <a:solidFill>
                      <a:srgbClr val="FFC000"/>
                    </a:solidFill>
                  </a:tcPr>
                </a:tc>
                <a:tc gridSpan="3">
                  <a:txBody>
                    <a:bodyPr/>
                    <a:lstStyle/>
                    <a:p>
                      <a:pPr marL="67945">
                        <a:lnSpc>
                          <a:spcPts val="1005"/>
                        </a:lnSpc>
                      </a:pPr>
                      <a:r>
                        <a:rPr sz="900" b="1" dirty="0">
                          <a:latin typeface="Gothic Uralic"/>
                          <a:cs typeface="Gothic Uralic"/>
                        </a:rPr>
                        <a:t>By </a:t>
                      </a:r>
                      <a:r>
                        <a:rPr sz="900" b="1" spc="-5" dirty="0">
                          <a:latin typeface="Gothic Uralic"/>
                          <a:cs typeface="Gothic Uralic"/>
                        </a:rPr>
                        <a:t>the end of the Autumn </a:t>
                      </a:r>
                      <a:r>
                        <a:rPr sz="900" b="1" dirty="0">
                          <a:latin typeface="Gothic Uralic"/>
                          <a:cs typeface="Gothic Uralic"/>
                        </a:rPr>
                        <a:t>Term </a:t>
                      </a:r>
                      <a:r>
                        <a:rPr sz="900" b="1" spc="-5" dirty="0">
                          <a:latin typeface="Gothic Uralic"/>
                          <a:cs typeface="Gothic Uralic"/>
                        </a:rPr>
                        <a:t>children </a:t>
                      </a:r>
                      <a:r>
                        <a:rPr sz="900" b="1" dirty="0">
                          <a:latin typeface="Gothic Uralic"/>
                          <a:cs typeface="Gothic Uralic"/>
                        </a:rPr>
                        <a:t>should be </a:t>
                      </a:r>
                      <a:r>
                        <a:rPr sz="900" b="1" spc="-5" dirty="0">
                          <a:latin typeface="Gothic Uralic"/>
                          <a:cs typeface="Gothic Uralic"/>
                        </a:rPr>
                        <a:t>able</a:t>
                      </a:r>
                      <a:r>
                        <a:rPr sz="900" b="1" spc="5" dirty="0">
                          <a:latin typeface="Gothic Uralic"/>
                          <a:cs typeface="Gothic Uralic"/>
                        </a:rPr>
                        <a:t> </a:t>
                      </a:r>
                      <a:r>
                        <a:rPr sz="900" b="1" spc="-5" dirty="0">
                          <a:latin typeface="Gothic Uralic"/>
                          <a:cs typeface="Gothic Uralic"/>
                        </a:rPr>
                        <a:t>to…</a:t>
                      </a:r>
                      <a:endParaRPr sz="900">
                        <a:latin typeface="Gothic Uralic"/>
                        <a:cs typeface="Gothic Uralic"/>
                      </a:endParaRPr>
                    </a:p>
                  </a:txBody>
                  <a:tcPr marL="0" marR="0" marT="0" marB="0">
                    <a:lnR w="12700">
                      <a:solidFill>
                        <a:srgbClr val="FFC000"/>
                      </a:solidFill>
                      <a:prstDash val="solid"/>
                    </a:lnR>
                    <a:solidFill>
                      <a:srgbClr val="FFF1CC"/>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7"/>
                  </a:ext>
                </a:extLst>
              </a:tr>
              <a:tr h="1408429">
                <a:tc gridSpan="2">
                  <a:txBody>
                    <a:bodyPr/>
                    <a:lstStyle/>
                    <a:p>
                      <a:pPr marL="525780" marR="178435" indent="-228600">
                        <a:lnSpc>
                          <a:spcPts val="980"/>
                        </a:lnSpc>
                        <a:spcBef>
                          <a:spcPts val="20"/>
                        </a:spcBef>
                        <a:buFont typeface="Symbol"/>
                        <a:buChar char=""/>
                        <a:tabLst>
                          <a:tab pos="525145" algn="l"/>
                          <a:tab pos="525780" algn="l"/>
                        </a:tabLst>
                      </a:pPr>
                      <a:r>
                        <a:rPr sz="800" spc="-5" dirty="0">
                          <a:latin typeface="URW Gothic"/>
                          <a:cs typeface="URW Gothic"/>
                        </a:rPr>
                        <a:t>Understand the five concepts: </a:t>
                      </a:r>
                      <a:r>
                        <a:rPr sz="800" dirty="0">
                          <a:latin typeface="URW Gothic"/>
                          <a:cs typeface="URW Gothic"/>
                        </a:rPr>
                        <a:t>print has </a:t>
                      </a:r>
                      <a:r>
                        <a:rPr sz="800" spc="-5" dirty="0">
                          <a:latin typeface="URW Gothic"/>
                          <a:cs typeface="URW Gothic"/>
                        </a:rPr>
                        <a:t>meaning, </a:t>
                      </a:r>
                      <a:r>
                        <a:rPr sz="800" dirty="0">
                          <a:latin typeface="URW Gothic"/>
                          <a:cs typeface="URW Gothic"/>
                        </a:rPr>
                        <a:t>print </a:t>
                      </a:r>
                      <a:r>
                        <a:rPr sz="800" spc="-5" dirty="0">
                          <a:latin typeface="URW Gothic"/>
                          <a:cs typeface="URW Gothic"/>
                        </a:rPr>
                        <a:t>can have different purposes, </a:t>
                      </a:r>
                      <a:r>
                        <a:rPr sz="800" spc="10" dirty="0">
                          <a:latin typeface="URW Gothic"/>
                          <a:cs typeface="URW Gothic"/>
                        </a:rPr>
                        <a:t>we </a:t>
                      </a:r>
                      <a:r>
                        <a:rPr sz="800" spc="-5" dirty="0">
                          <a:latin typeface="URW Gothic"/>
                          <a:cs typeface="URW Gothic"/>
                        </a:rPr>
                        <a:t>read English text  </a:t>
                      </a:r>
                      <a:r>
                        <a:rPr sz="800" dirty="0">
                          <a:latin typeface="URW Gothic"/>
                          <a:cs typeface="URW Gothic"/>
                        </a:rPr>
                        <a:t>form left </a:t>
                      </a:r>
                      <a:r>
                        <a:rPr sz="800" spc="-5" dirty="0">
                          <a:latin typeface="URW Gothic"/>
                          <a:cs typeface="URW Gothic"/>
                        </a:rPr>
                        <a:t>to right and from top to bottom, the </a:t>
                      </a:r>
                      <a:r>
                        <a:rPr sz="800" dirty="0">
                          <a:latin typeface="URW Gothic"/>
                          <a:cs typeface="URW Gothic"/>
                        </a:rPr>
                        <a:t>names of </a:t>
                      </a:r>
                      <a:r>
                        <a:rPr sz="800" spc="-5" dirty="0">
                          <a:latin typeface="URW Gothic"/>
                          <a:cs typeface="URW Gothic"/>
                        </a:rPr>
                        <a:t>the different parts </a:t>
                      </a:r>
                      <a:r>
                        <a:rPr sz="800" dirty="0">
                          <a:latin typeface="URW Gothic"/>
                          <a:cs typeface="URW Gothic"/>
                        </a:rPr>
                        <a:t>of a book, </a:t>
                      </a:r>
                      <a:r>
                        <a:rPr sz="800" spc="-5" dirty="0">
                          <a:latin typeface="URW Gothic"/>
                          <a:cs typeface="URW Gothic"/>
                        </a:rPr>
                        <a:t>page</a:t>
                      </a:r>
                      <a:r>
                        <a:rPr sz="800" spc="90" dirty="0">
                          <a:latin typeface="URW Gothic"/>
                          <a:cs typeface="URW Gothic"/>
                        </a:rPr>
                        <a:t> </a:t>
                      </a:r>
                      <a:r>
                        <a:rPr sz="800" spc="-5" dirty="0">
                          <a:latin typeface="URW Gothic"/>
                          <a:cs typeface="URW Gothic"/>
                        </a:rPr>
                        <a:t>sequencing.</a:t>
                      </a:r>
                      <a:endParaRPr sz="800" dirty="0">
                        <a:latin typeface="URW Gothic"/>
                        <a:cs typeface="URW Gothic"/>
                      </a:endParaRPr>
                    </a:p>
                    <a:p>
                      <a:pPr marL="525780" indent="-228600">
                        <a:lnSpc>
                          <a:spcPts val="940"/>
                        </a:lnSpc>
                        <a:buFont typeface="Symbol"/>
                        <a:buChar char=""/>
                        <a:tabLst>
                          <a:tab pos="525145" algn="l"/>
                          <a:tab pos="525780" algn="l"/>
                        </a:tabLst>
                      </a:pPr>
                      <a:r>
                        <a:rPr sz="800" spc="-5" dirty="0">
                          <a:latin typeface="URW Gothic"/>
                          <a:cs typeface="URW Gothic"/>
                        </a:rPr>
                        <a:t>Develop their phonological awareness, so that </a:t>
                      </a:r>
                      <a:r>
                        <a:rPr sz="800" dirty="0">
                          <a:latin typeface="URW Gothic"/>
                          <a:cs typeface="URW Gothic"/>
                        </a:rPr>
                        <a:t>they can: spot and </a:t>
                      </a:r>
                      <a:r>
                        <a:rPr sz="800" spc="-5" dirty="0">
                          <a:latin typeface="URW Gothic"/>
                          <a:cs typeface="URW Gothic"/>
                        </a:rPr>
                        <a:t>suggest rhymes, count </a:t>
                      </a:r>
                      <a:r>
                        <a:rPr sz="800" dirty="0">
                          <a:latin typeface="URW Gothic"/>
                          <a:cs typeface="URW Gothic"/>
                        </a:rPr>
                        <a:t>or </a:t>
                      </a:r>
                      <a:r>
                        <a:rPr sz="800" spc="-5" dirty="0">
                          <a:latin typeface="URW Gothic"/>
                          <a:cs typeface="URW Gothic"/>
                        </a:rPr>
                        <a:t>clap</a:t>
                      </a:r>
                      <a:r>
                        <a:rPr sz="800" spc="50" dirty="0">
                          <a:latin typeface="URW Gothic"/>
                          <a:cs typeface="URW Gothic"/>
                        </a:rPr>
                        <a:t> </a:t>
                      </a:r>
                      <a:r>
                        <a:rPr sz="800" spc="-5" dirty="0">
                          <a:latin typeface="URW Gothic"/>
                          <a:cs typeface="URW Gothic"/>
                        </a:rPr>
                        <a:t>syllables</a:t>
                      </a:r>
                      <a:endParaRPr sz="800" dirty="0">
                        <a:latin typeface="URW Gothic"/>
                        <a:cs typeface="URW Gothic"/>
                      </a:endParaRPr>
                    </a:p>
                    <a:p>
                      <a:pPr marL="525780">
                        <a:lnSpc>
                          <a:spcPct val="100000"/>
                        </a:lnSpc>
                        <a:spcBef>
                          <a:spcPts val="20"/>
                        </a:spcBef>
                      </a:pPr>
                      <a:r>
                        <a:rPr sz="800" dirty="0">
                          <a:latin typeface="URW Gothic"/>
                          <a:cs typeface="URW Gothic"/>
                        </a:rPr>
                        <a:t>in a word, </a:t>
                      </a:r>
                      <a:r>
                        <a:rPr sz="800" spc="-5" dirty="0">
                          <a:latin typeface="URW Gothic"/>
                          <a:cs typeface="URW Gothic"/>
                        </a:rPr>
                        <a:t>recognise </a:t>
                      </a:r>
                      <a:r>
                        <a:rPr sz="800" spc="5" dirty="0">
                          <a:latin typeface="URW Gothic"/>
                          <a:cs typeface="URW Gothic"/>
                        </a:rPr>
                        <a:t>words </a:t>
                      </a:r>
                      <a:r>
                        <a:rPr sz="800" dirty="0">
                          <a:latin typeface="URW Gothic"/>
                          <a:cs typeface="URW Gothic"/>
                        </a:rPr>
                        <a:t>with </a:t>
                      </a:r>
                      <a:r>
                        <a:rPr sz="800" spc="-5" dirty="0">
                          <a:latin typeface="URW Gothic"/>
                          <a:cs typeface="URW Gothic"/>
                        </a:rPr>
                        <a:t>the same initial sound, such </a:t>
                      </a:r>
                      <a:r>
                        <a:rPr sz="800" dirty="0">
                          <a:latin typeface="URW Gothic"/>
                          <a:cs typeface="URW Gothic"/>
                        </a:rPr>
                        <a:t>as </a:t>
                      </a:r>
                      <a:r>
                        <a:rPr sz="800" spc="-5" dirty="0">
                          <a:latin typeface="URW Gothic"/>
                          <a:cs typeface="URW Gothic"/>
                        </a:rPr>
                        <a:t>money and</a:t>
                      </a:r>
                      <a:r>
                        <a:rPr sz="800" spc="-60" dirty="0">
                          <a:latin typeface="URW Gothic"/>
                          <a:cs typeface="URW Gothic"/>
                        </a:rPr>
                        <a:t> </a:t>
                      </a:r>
                      <a:r>
                        <a:rPr sz="800" dirty="0">
                          <a:latin typeface="URW Gothic"/>
                          <a:cs typeface="URW Gothic"/>
                        </a:rPr>
                        <a:t>mother.</a:t>
                      </a:r>
                    </a:p>
                    <a:p>
                      <a:pPr marL="525780" marR="136525" indent="-228600">
                        <a:lnSpc>
                          <a:spcPts val="990"/>
                        </a:lnSpc>
                        <a:spcBef>
                          <a:spcPts val="35"/>
                        </a:spcBef>
                        <a:buFont typeface="Symbol"/>
                        <a:buChar char=""/>
                        <a:tabLst>
                          <a:tab pos="525145" algn="l"/>
                          <a:tab pos="525780" algn="l"/>
                        </a:tabLst>
                      </a:pPr>
                      <a:r>
                        <a:rPr sz="800" dirty="0">
                          <a:latin typeface="URW Gothic"/>
                          <a:cs typeface="URW Gothic"/>
                        </a:rPr>
                        <a:t>Read </a:t>
                      </a:r>
                      <a:r>
                        <a:rPr sz="800" spc="-5" dirty="0">
                          <a:latin typeface="URW Gothic"/>
                          <a:cs typeface="URW Gothic"/>
                        </a:rPr>
                        <a:t>individual letters </a:t>
                      </a:r>
                      <a:r>
                        <a:rPr sz="800" dirty="0">
                          <a:latin typeface="URW Gothic"/>
                          <a:cs typeface="URW Gothic"/>
                        </a:rPr>
                        <a:t>by </a:t>
                      </a:r>
                      <a:r>
                        <a:rPr sz="800" spc="-5" dirty="0">
                          <a:latin typeface="URW Gothic"/>
                          <a:cs typeface="URW Gothic"/>
                        </a:rPr>
                        <a:t>saying the sounds </a:t>
                      </a:r>
                      <a:r>
                        <a:rPr sz="800" dirty="0">
                          <a:latin typeface="URW Gothic"/>
                          <a:cs typeface="URW Gothic"/>
                        </a:rPr>
                        <a:t>for </a:t>
                      </a:r>
                      <a:r>
                        <a:rPr sz="800" spc="-5" dirty="0">
                          <a:latin typeface="URW Gothic"/>
                          <a:cs typeface="URW Gothic"/>
                        </a:rPr>
                        <a:t>them </a:t>
                      </a:r>
                      <a:r>
                        <a:rPr sz="800" dirty="0">
                          <a:latin typeface="URW Gothic"/>
                          <a:cs typeface="URW Gothic"/>
                        </a:rPr>
                        <a:t>–</a:t>
                      </a:r>
                      <a:r>
                        <a:rPr lang="en-US" sz="800" dirty="0">
                          <a:latin typeface="URW Gothic"/>
                          <a:cs typeface="URW Gothic"/>
                        </a:rPr>
                        <a:t> m a s d t I n p g o c k u b f e l h r j v w x y z </a:t>
                      </a:r>
                    </a:p>
                    <a:p>
                      <a:pPr marL="525780" marR="136525" indent="-228600">
                        <a:lnSpc>
                          <a:spcPts val="990"/>
                        </a:lnSpc>
                        <a:spcBef>
                          <a:spcPts val="35"/>
                        </a:spcBef>
                        <a:buFont typeface="Symbol"/>
                        <a:buChar char=""/>
                        <a:tabLst>
                          <a:tab pos="525145" algn="l"/>
                          <a:tab pos="525780" algn="l"/>
                        </a:tabLst>
                      </a:pPr>
                      <a:r>
                        <a:rPr sz="800" spc="-5" dirty="0">
                          <a:latin typeface="URW Gothic"/>
                          <a:cs typeface="URW Gothic"/>
                        </a:rPr>
                        <a:t>Blend</a:t>
                      </a:r>
                      <a:r>
                        <a:rPr lang="en-US" sz="800" spc="-5" dirty="0">
                          <a:latin typeface="URW Gothic"/>
                          <a:cs typeface="URW Gothic"/>
                        </a:rPr>
                        <a:t> </a:t>
                      </a:r>
                      <a:r>
                        <a:rPr sz="800" spc="-5" dirty="0">
                          <a:latin typeface="URW Gothic"/>
                          <a:cs typeface="URW Gothic"/>
                        </a:rPr>
                        <a:t>sounds </a:t>
                      </a:r>
                      <a:r>
                        <a:rPr sz="800" dirty="0">
                          <a:latin typeface="URW Gothic"/>
                          <a:cs typeface="URW Gothic"/>
                        </a:rPr>
                        <a:t>into words, </a:t>
                      </a:r>
                      <a:r>
                        <a:rPr sz="800" spc="-10" dirty="0">
                          <a:latin typeface="URW Gothic"/>
                          <a:cs typeface="URW Gothic"/>
                        </a:rPr>
                        <a:t>so </a:t>
                      </a:r>
                      <a:r>
                        <a:rPr sz="800" spc="-5" dirty="0">
                          <a:latin typeface="URW Gothic"/>
                          <a:cs typeface="URW Gothic"/>
                        </a:rPr>
                        <a:t>that </a:t>
                      </a:r>
                      <a:r>
                        <a:rPr sz="800" dirty="0">
                          <a:latin typeface="URW Gothic"/>
                          <a:cs typeface="URW Gothic"/>
                        </a:rPr>
                        <a:t>they </a:t>
                      </a:r>
                      <a:r>
                        <a:rPr sz="800" spc="-5" dirty="0">
                          <a:latin typeface="URW Gothic"/>
                          <a:cs typeface="URW Gothic"/>
                        </a:rPr>
                        <a:t>can read short </a:t>
                      </a:r>
                      <a:r>
                        <a:rPr sz="800" spc="5" dirty="0">
                          <a:latin typeface="URW Gothic"/>
                          <a:cs typeface="URW Gothic"/>
                        </a:rPr>
                        <a:t>words </a:t>
                      </a:r>
                      <a:r>
                        <a:rPr sz="800" spc="-5" dirty="0">
                          <a:latin typeface="URW Gothic"/>
                          <a:cs typeface="URW Gothic"/>
                        </a:rPr>
                        <a:t>made up </a:t>
                      </a:r>
                      <a:r>
                        <a:rPr sz="800" dirty="0">
                          <a:latin typeface="URW Gothic"/>
                          <a:cs typeface="URW Gothic"/>
                        </a:rPr>
                        <a:t>of known</a:t>
                      </a:r>
                      <a:r>
                        <a:rPr sz="800" spc="-30" dirty="0">
                          <a:latin typeface="URW Gothic"/>
                          <a:cs typeface="URW Gothic"/>
                        </a:rPr>
                        <a:t> </a:t>
                      </a:r>
                      <a:r>
                        <a:rPr sz="800" spc="-5" dirty="0">
                          <a:latin typeface="URW Gothic"/>
                          <a:cs typeface="URW Gothic"/>
                        </a:rPr>
                        <a:t>letter-sound</a:t>
                      </a:r>
                      <a:endParaRPr sz="800" dirty="0">
                        <a:latin typeface="URW Gothic"/>
                        <a:cs typeface="URW Gothic"/>
                      </a:endParaRPr>
                    </a:p>
                    <a:p>
                      <a:pPr marL="525780">
                        <a:lnSpc>
                          <a:spcPct val="100000"/>
                        </a:lnSpc>
                        <a:spcBef>
                          <a:spcPts val="25"/>
                        </a:spcBef>
                      </a:pPr>
                      <a:r>
                        <a:rPr sz="800" spc="-5" dirty="0">
                          <a:latin typeface="URW Gothic"/>
                          <a:cs typeface="URW Gothic"/>
                        </a:rPr>
                        <a:t>correspondences.</a:t>
                      </a:r>
                      <a:r>
                        <a:rPr lang="en-US" sz="800" spc="-5" dirty="0">
                          <a:latin typeface="URW Gothic"/>
                          <a:cs typeface="URW Gothic"/>
                        </a:rPr>
                        <a:t> (Set 1 single letter sounds)</a:t>
                      </a:r>
                      <a:endParaRPr sz="800" dirty="0">
                        <a:latin typeface="URW Gothic"/>
                        <a:cs typeface="URW Gothic"/>
                      </a:endParaRPr>
                    </a:p>
                  </a:txBody>
                  <a:tcPr marL="0" marR="0" marT="2540" marB="0">
                    <a:lnL w="12700">
                      <a:solidFill>
                        <a:srgbClr val="FFC000"/>
                      </a:solidFill>
                      <a:prstDash val="solid"/>
                    </a:lnL>
                    <a:lnB w="12700">
                      <a:solidFill>
                        <a:srgbClr val="FFC000"/>
                      </a:solidFill>
                      <a:prstDash val="solid"/>
                    </a:lnB>
                  </a:tcPr>
                </a:tc>
                <a:tc hMerge="1">
                  <a:txBody>
                    <a:bodyPr/>
                    <a:lstStyle/>
                    <a:p>
                      <a:endParaRPr/>
                    </a:p>
                  </a:txBody>
                  <a:tcPr marL="0" marR="0" marT="0" marB="0"/>
                </a:tc>
                <a:tc gridSpan="2">
                  <a:txBody>
                    <a:bodyPr/>
                    <a:lstStyle/>
                    <a:p>
                      <a:pPr marL="468630" marR="111760" indent="-171450">
                        <a:lnSpc>
                          <a:spcPts val="1100"/>
                        </a:lnSpc>
                        <a:spcBef>
                          <a:spcPts val="5"/>
                        </a:spcBef>
                        <a:buFont typeface="Arial" panose="020B0604020202020204" pitchFamily="34" charset="0"/>
                        <a:buChar char="•"/>
                        <a:tabLst>
                          <a:tab pos="525145" algn="l"/>
                          <a:tab pos="525780" algn="l"/>
                        </a:tabLst>
                      </a:pPr>
                      <a:r>
                        <a:rPr sz="900" spc="-5" dirty="0">
                          <a:latin typeface="URW Gothic"/>
                          <a:cs typeface="URW Gothic"/>
                        </a:rPr>
                        <a:t>Demonstrate understanding </a:t>
                      </a:r>
                      <a:r>
                        <a:rPr sz="900" dirty="0">
                          <a:latin typeface="URW Gothic"/>
                          <a:cs typeface="URW Gothic"/>
                        </a:rPr>
                        <a:t>when </a:t>
                      </a:r>
                      <a:r>
                        <a:rPr sz="900" spc="-5" dirty="0">
                          <a:latin typeface="URW Gothic"/>
                          <a:cs typeface="URW Gothic"/>
                        </a:rPr>
                        <a:t>talking with others about  what they have read. For example, name of characters,</a:t>
                      </a:r>
                      <a:r>
                        <a:rPr sz="900" spc="35" dirty="0">
                          <a:latin typeface="URW Gothic"/>
                          <a:cs typeface="URW Gothic"/>
                        </a:rPr>
                        <a:t> </a:t>
                      </a:r>
                      <a:r>
                        <a:rPr sz="900" spc="-5" dirty="0">
                          <a:latin typeface="URW Gothic"/>
                          <a:cs typeface="URW Gothic"/>
                        </a:rPr>
                        <a:t>where</a:t>
                      </a:r>
                      <a:endParaRPr sz="900" dirty="0">
                        <a:latin typeface="URW Gothic"/>
                        <a:cs typeface="URW Gothic"/>
                      </a:endParaRPr>
                    </a:p>
                    <a:p>
                      <a:pPr marL="525780">
                        <a:lnSpc>
                          <a:spcPts val="1070"/>
                        </a:lnSpc>
                      </a:pPr>
                      <a:r>
                        <a:rPr sz="900" spc="-5" dirty="0">
                          <a:latin typeface="URW Gothic"/>
                          <a:cs typeface="URW Gothic"/>
                        </a:rPr>
                        <a:t>the story </a:t>
                      </a:r>
                      <a:r>
                        <a:rPr sz="900" spc="5" dirty="0">
                          <a:latin typeface="URW Gothic"/>
                          <a:cs typeface="URW Gothic"/>
                        </a:rPr>
                        <a:t>is </a:t>
                      </a:r>
                      <a:r>
                        <a:rPr sz="900" spc="-5" dirty="0">
                          <a:latin typeface="URW Gothic"/>
                          <a:cs typeface="URW Gothic"/>
                        </a:rPr>
                        <a:t>set, </a:t>
                      </a:r>
                      <a:r>
                        <a:rPr sz="900" dirty="0">
                          <a:latin typeface="URW Gothic"/>
                          <a:cs typeface="URW Gothic"/>
                        </a:rPr>
                        <a:t>what </a:t>
                      </a:r>
                      <a:r>
                        <a:rPr sz="900" spc="-5" dirty="0">
                          <a:latin typeface="URW Gothic"/>
                          <a:cs typeface="URW Gothic"/>
                        </a:rPr>
                        <a:t>happened </a:t>
                      </a:r>
                      <a:r>
                        <a:rPr sz="900" dirty="0">
                          <a:latin typeface="URW Gothic"/>
                          <a:cs typeface="URW Gothic"/>
                        </a:rPr>
                        <a:t>in </a:t>
                      </a:r>
                      <a:r>
                        <a:rPr sz="900" spc="-5" dirty="0">
                          <a:latin typeface="URW Gothic"/>
                          <a:cs typeface="URW Gothic"/>
                        </a:rPr>
                        <a:t>the</a:t>
                      </a:r>
                      <a:r>
                        <a:rPr sz="900" spc="-25" dirty="0">
                          <a:latin typeface="URW Gothic"/>
                          <a:cs typeface="URW Gothic"/>
                        </a:rPr>
                        <a:t> </a:t>
                      </a:r>
                      <a:r>
                        <a:rPr sz="900" spc="-5" dirty="0">
                          <a:latin typeface="URW Gothic"/>
                          <a:cs typeface="URW Gothic"/>
                        </a:rPr>
                        <a:t>story.</a:t>
                      </a:r>
                      <a:endParaRPr sz="900" dirty="0">
                        <a:latin typeface="URW Gothic"/>
                        <a:cs typeface="URW Gothic"/>
                      </a:endParaRPr>
                    </a:p>
                    <a:p>
                      <a:pPr marL="525780" indent="-228600">
                        <a:lnSpc>
                          <a:spcPct val="100000"/>
                        </a:lnSpc>
                        <a:spcBef>
                          <a:spcPts val="25"/>
                        </a:spcBef>
                        <a:buFont typeface="Symbol"/>
                        <a:buChar char=""/>
                        <a:tabLst>
                          <a:tab pos="525145" algn="l"/>
                          <a:tab pos="525780" algn="l"/>
                        </a:tabLst>
                      </a:pPr>
                      <a:r>
                        <a:rPr sz="900" spc="-10" dirty="0">
                          <a:latin typeface="URW Gothic"/>
                          <a:cs typeface="URW Gothic"/>
                        </a:rPr>
                        <a:t>Talk </a:t>
                      </a:r>
                      <a:r>
                        <a:rPr sz="900" spc="-5" dirty="0">
                          <a:latin typeface="URW Gothic"/>
                          <a:cs typeface="URW Gothic"/>
                        </a:rPr>
                        <a:t>about </a:t>
                      </a:r>
                      <a:r>
                        <a:rPr sz="900" dirty="0">
                          <a:latin typeface="URW Gothic"/>
                          <a:cs typeface="URW Gothic"/>
                        </a:rPr>
                        <a:t>what </a:t>
                      </a:r>
                      <a:r>
                        <a:rPr sz="900" spc="-5" dirty="0">
                          <a:latin typeface="URW Gothic"/>
                          <a:cs typeface="URW Gothic"/>
                        </a:rPr>
                        <a:t>they have</a:t>
                      </a:r>
                      <a:r>
                        <a:rPr sz="900" spc="-10" dirty="0">
                          <a:latin typeface="URW Gothic"/>
                          <a:cs typeface="URW Gothic"/>
                        </a:rPr>
                        <a:t> </a:t>
                      </a:r>
                      <a:r>
                        <a:rPr sz="900" spc="-5" dirty="0">
                          <a:latin typeface="URW Gothic"/>
                          <a:cs typeface="URW Gothic"/>
                        </a:rPr>
                        <a:t>read.</a:t>
                      </a:r>
                      <a:endParaRPr sz="900" dirty="0">
                        <a:latin typeface="URW Gothic"/>
                        <a:cs typeface="URW Gothic"/>
                      </a:endParaRPr>
                    </a:p>
                    <a:p>
                      <a:pPr marL="525780" indent="-228600">
                        <a:lnSpc>
                          <a:spcPct val="100000"/>
                        </a:lnSpc>
                        <a:spcBef>
                          <a:spcPts val="25"/>
                        </a:spcBef>
                        <a:buFont typeface="Symbol"/>
                        <a:buChar char=""/>
                        <a:tabLst>
                          <a:tab pos="525145" algn="l"/>
                          <a:tab pos="525780" algn="l"/>
                        </a:tabLst>
                      </a:pPr>
                      <a:r>
                        <a:rPr lang="en-US" sz="900" dirty="0">
                          <a:latin typeface="URW Gothic"/>
                          <a:cs typeface="URW Gothic"/>
                        </a:rPr>
                        <a:t>Begin to read some</a:t>
                      </a:r>
                      <a:r>
                        <a:rPr sz="900" dirty="0">
                          <a:latin typeface="URW Gothic"/>
                          <a:cs typeface="URW Gothic"/>
                        </a:rPr>
                        <a:t> </a:t>
                      </a:r>
                      <a:r>
                        <a:rPr sz="900" spc="-10" dirty="0">
                          <a:latin typeface="URW Gothic"/>
                          <a:cs typeface="URW Gothic"/>
                        </a:rPr>
                        <a:t>CVC</a:t>
                      </a:r>
                      <a:r>
                        <a:rPr lang="en-GB" sz="900" spc="-10" dirty="0">
                          <a:latin typeface="URW Gothic"/>
                          <a:cs typeface="URW Gothic"/>
                        </a:rPr>
                        <a:t> words</a:t>
                      </a:r>
                    </a:p>
                    <a:p>
                      <a:pPr marL="525780" marR="0" lvl="0" indent="-228600" defTabSz="914400" eaLnBrk="1" fontAlgn="auto" latinLnBrk="0" hangingPunct="1">
                        <a:lnSpc>
                          <a:spcPct val="100000"/>
                        </a:lnSpc>
                        <a:spcBef>
                          <a:spcPts val="25"/>
                        </a:spcBef>
                        <a:spcAft>
                          <a:spcPts val="0"/>
                        </a:spcAft>
                        <a:buClrTx/>
                        <a:buSzTx/>
                        <a:buFont typeface="Symbol"/>
                        <a:buChar char=""/>
                        <a:tabLst>
                          <a:tab pos="525145" algn="l"/>
                          <a:tab pos="525780" algn="l"/>
                        </a:tabLst>
                        <a:defRPr/>
                      </a:pPr>
                      <a:r>
                        <a:rPr lang="en-GB" sz="900" spc="-5" dirty="0">
                          <a:latin typeface="URW Gothic"/>
                          <a:cs typeface="URW Gothic"/>
                        </a:rPr>
                        <a:t>Knows how to </a:t>
                      </a:r>
                      <a:r>
                        <a:rPr lang="en-GB" sz="900" dirty="0">
                          <a:latin typeface="URW Gothic"/>
                          <a:cs typeface="URW Gothic"/>
                        </a:rPr>
                        <a:t>hold </a:t>
                      </a:r>
                      <a:r>
                        <a:rPr lang="en-GB" sz="900" spc="-5" dirty="0">
                          <a:latin typeface="URW Gothic"/>
                          <a:cs typeface="URW Gothic"/>
                        </a:rPr>
                        <a:t>and handle </a:t>
                      </a:r>
                      <a:r>
                        <a:rPr lang="en-GB" sz="900" dirty="0">
                          <a:latin typeface="URW Gothic"/>
                          <a:cs typeface="URW Gothic"/>
                        </a:rPr>
                        <a:t>a </a:t>
                      </a:r>
                      <a:r>
                        <a:rPr lang="en-GB" sz="900" spc="-5" dirty="0">
                          <a:latin typeface="URW Gothic"/>
                          <a:cs typeface="URW Gothic"/>
                        </a:rPr>
                        <a:t>book, </a:t>
                      </a:r>
                      <a:r>
                        <a:rPr lang="en-GB" sz="900" dirty="0">
                          <a:latin typeface="URW Gothic"/>
                          <a:cs typeface="URW Gothic"/>
                        </a:rPr>
                        <a:t>turning </a:t>
                      </a:r>
                      <a:r>
                        <a:rPr lang="en-GB" sz="900" spc="-5" dirty="0">
                          <a:latin typeface="URW Gothic"/>
                          <a:cs typeface="URW Gothic"/>
                        </a:rPr>
                        <a:t>pages and  knows </a:t>
                      </a:r>
                      <a:r>
                        <a:rPr lang="en-GB" sz="900" dirty="0">
                          <a:latin typeface="URW Gothic"/>
                          <a:cs typeface="URW Gothic"/>
                        </a:rPr>
                        <a:t>key </a:t>
                      </a:r>
                      <a:r>
                        <a:rPr lang="en-GB" sz="900" spc="-5" dirty="0">
                          <a:latin typeface="URW Gothic"/>
                          <a:cs typeface="URW Gothic"/>
                        </a:rPr>
                        <a:t>parts of </a:t>
                      </a:r>
                      <a:r>
                        <a:rPr lang="en-GB" sz="900" dirty="0">
                          <a:latin typeface="URW Gothic"/>
                          <a:cs typeface="URW Gothic"/>
                        </a:rPr>
                        <a:t>a </a:t>
                      </a:r>
                      <a:r>
                        <a:rPr lang="en-GB" sz="900" spc="-5" dirty="0">
                          <a:latin typeface="URW Gothic"/>
                          <a:cs typeface="URW Gothic"/>
                        </a:rPr>
                        <a:t>book, title, cover, author, illustrator,  contents</a:t>
                      </a:r>
                      <a:r>
                        <a:rPr lang="en-GB" sz="900" spc="-10" dirty="0">
                          <a:latin typeface="URW Gothic"/>
                          <a:cs typeface="URW Gothic"/>
                        </a:rPr>
                        <a:t> </a:t>
                      </a:r>
                      <a:r>
                        <a:rPr lang="en-GB" sz="900" spc="-5" dirty="0">
                          <a:latin typeface="URW Gothic"/>
                          <a:cs typeface="URW Gothic"/>
                        </a:rPr>
                        <a:t>page.</a:t>
                      </a:r>
                      <a:endParaRPr lang="en-GB" sz="900" dirty="0">
                        <a:latin typeface="URW Gothic"/>
                        <a:cs typeface="URW Gothic"/>
                      </a:endParaRPr>
                    </a:p>
                    <a:p>
                      <a:pPr marL="525780" indent="-228600">
                        <a:lnSpc>
                          <a:spcPct val="100000"/>
                        </a:lnSpc>
                        <a:spcBef>
                          <a:spcPts val="25"/>
                        </a:spcBef>
                        <a:buFont typeface="Symbol"/>
                        <a:buChar char=""/>
                        <a:tabLst>
                          <a:tab pos="525145" algn="l"/>
                          <a:tab pos="525780" algn="l"/>
                        </a:tabLst>
                      </a:pPr>
                      <a:endParaRPr sz="900" dirty="0">
                        <a:latin typeface="URW Gothic"/>
                        <a:cs typeface="URW Gothic"/>
                      </a:endParaRPr>
                    </a:p>
                  </a:txBody>
                  <a:tcPr marL="0" marR="0" marT="2540" marB="0">
                    <a:lnR w="12700">
                      <a:solidFill>
                        <a:srgbClr val="FFC000"/>
                      </a:solidFill>
                      <a:prstDash val="solid"/>
                    </a:lnR>
                    <a:lnB w="12700">
                      <a:solidFill>
                        <a:srgbClr val="FFC000"/>
                      </a:solidFill>
                      <a:prstDash val="solid"/>
                    </a:lnB>
                    <a:solidFill>
                      <a:srgbClr val="E7E6E6"/>
                    </a:solidFill>
                  </a:tcPr>
                </a:tc>
                <a:tc hMerge="1">
                  <a:txBody>
                    <a:bodyPr/>
                    <a:lstStyle/>
                    <a:p>
                      <a:endParaRPr/>
                    </a:p>
                  </a:txBody>
                  <a:tcPr marL="0" marR="0" marT="0" marB="0"/>
                </a:tc>
                <a:extLst>
                  <a:ext uri="{0D108BD9-81ED-4DB2-BD59-A6C34878D82A}">
                    <a16:rowId xmlns:a16="http://schemas.microsoft.com/office/drawing/2014/main" val="10008"/>
                  </a:ext>
                </a:extLst>
              </a:tr>
            </a:tbl>
          </a:graphicData>
        </a:graphic>
      </p:graphicFrame>
      <p:sp>
        <p:nvSpPr>
          <p:cNvPr id="6" name="object 6"/>
          <p:cNvSpPr txBox="1">
            <a:spLocks noGrp="1"/>
          </p:cNvSpPr>
          <p:nvPr>
            <p:ph type="sldNum" sz="quarter" idx="7"/>
          </p:nvPr>
        </p:nvSpPr>
        <p:spPr>
          <a:prstGeom prst="rect">
            <a:avLst/>
          </a:prstGeom>
        </p:spPr>
        <p:txBody>
          <a:bodyPr vert="horz" wrap="square" lIns="0" tIns="13335" rIns="0" bIns="0" rtlCol="0">
            <a:spAutoFit/>
          </a:bodyPr>
          <a:lstStyle/>
          <a:p>
            <a:pPr marL="38100">
              <a:lnSpc>
                <a:spcPct val="100000"/>
              </a:lnSpc>
              <a:spcBef>
                <a:spcPts val="105"/>
              </a:spcBef>
            </a:pPr>
            <a:fld id="{81D60167-4931-47E6-BA6A-407CBD079E47}" type="slidenum">
              <a:rPr dirty="0"/>
              <a:t>14</a:t>
            </a:fld>
            <a:endParaRPr dirty="0"/>
          </a:p>
        </p:txBody>
      </p:sp>
      <p:pic>
        <p:nvPicPr>
          <p:cNvPr id="7" name="Picture 6" descr="C:\Users\RLWCGRIFFITHS\AppData\Local\Microsoft\Windows\INetCache\Content.MSO\D0413950.tmp">
            <a:extLst>
              <a:ext uri="{FF2B5EF4-FFF2-40B4-BE49-F238E27FC236}">
                <a16:creationId xmlns:a16="http://schemas.microsoft.com/office/drawing/2014/main" id="{2893AC05-E9D9-0B1C-0870-FBB9511A3ED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09100" y="1114425"/>
            <a:ext cx="663576" cy="52932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371856" y="952754"/>
            <a:ext cx="10064750" cy="198120"/>
            <a:chOff x="371856" y="952754"/>
            <a:chExt cx="10064750" cy="198120"/>
          </a:xfrm>
        </p:grpSpPr>
        <p:sp>
          <p:nvSpPr>
            <p:cNvPr id="3" name="object 3"/>
            <p:cNvSpPr/>
            <p:nvPr/>
          </p:nvSpPr>
          <p:spPr>
            <a:xfrm>
              <a:off x="373380" y="964946"/>
              <a:ext cx="8089265" cy="186055"/>
            </a:xfrm>
            <a:custGeom>
              <a:avLst/>
              <a:gdLst/>
              <a:ahLst/>
              <a:cxnLst/>
              <a:rect l="l" t="t" r="r" b="b"/>
              <a:pathLst>
                <a:path w="8089265" h="186055">
                  <a:moveTo>
                    <a:pt x="8089138" y="0"/>
                  </a:moveTo>
                  <a:lnTo>
                    <a:pt x="0" y="0"/>
                  </a:lnTo>
                  <a:lnTo>
                    <a:pt x="0" y="185928"/>
                  </a:lnTo>
                  <a:lnTo>
                    <a:pt x="8089138" y="185928"/>
                  </a:lnTo>
                  <a:lnTo>
                    <a:pt x="8089138" y="0"/>
                  </a:lnTo>
                  <a:close/>
                </a:path>
              </a:pathLst>
            </a:custGeom>
            <a:solidFill>
              <a:srgbClr val="FFE499"/>
            </a:solidFill>
          </p:spPr>
          <p:txBody>
            <a:bodyPr wrap="square" lIns="0" tIns="0" rIns="0" bIns="0" rtlCol="0"/>
            <a:lstStyle/>
            <a:p>
              <a:endParaRPr/>
            </a:p>
          </p:txBody>
        </p:sp>
        <p:sp>
          <p:nvSpPr>
            <p:cNvPr id="4" name="object 4"/>
            <p:cNvSpPr/>
            <p:nvPr/>
          </p:nvSpPr>
          <p:spPr>
            <a:xfrm>
              <a:off x="371856" y="952753"/>
              <a:ext cx="10064750" cy="12700"/>
            </a:xfrm>
            <a:custGeom>
              <a:avLst/>
              <a:gdLst/>
              <a:ahLst/>
              <a:cxnLst/>
              <a:rect l="l" t="t" r="r" b="b"/>
              <a:pathLst>
                <a:path w="10064750" h="12700">
                  <a:moveTo>
                    <a:pt x="8090649" y="0"/>
                  </a:moveTo>
                  <a:lnTo>
                    <a:pt x="0" y="0"/>
                  </a:lnTo>
                  <a:lnTo>
                    <a:pt x="0" y="12192"/>
                  </a:lnTo>
                  <a:lnTo>
                    <a:pt x="8090649" y="12192"/>
                  </a:lnTo>
                  <a:lnTo>
                    <a:pt x="8090649" y="0"/>
                  </a:lnTo>
                  <a:close/>
                </a:path>
                <a:path w="10064750" h="12700">
                  <a:moveTo>
                    <a:pt x="10064242" y="0"/>
                  </a:moveTo>
                  <a:lnTo>
                    <a:pt x="8102854" y="0"/>
                  </a:lnTo>
                  <a:lnTo>
                    <a:pt x="8090662" y="0"/>
                  </a:lnTo>
                  <a:lnTo>
                    <a:pt x="8090662" y="12192"/>
                  </a:lnTo>
                  <a:lnTo>
                    <a:pt x="8102854" y="12192"/>
                  </a:lnTo>
                  <a:lnTo>
                    <a:pt x="10064242" y="12192"/>
                  </a:lnTo>
                  <a:lnTo>
                    <a:pt x="10064242" y="0"/>
                  </a:lnTo>
                  <a:close/>
                </a:path>
              </a:pathLst>
            </a:custGeom>
            <a:solidFill>
              <a:srgbClr val="FFC000"/>
            </a:solidFill>
          </p:spPr>
          <p:txBody>
            <a:bodyPr wrap="square" lIns="0" tIns="0" rIns="0" bIns="0" rtlCol="0"/>
            <a:lstStyle/>
            <a:p>
              <a:endParaRPr/>
            </a:p>
          </p:txBody>
        </p:sp>
      </p:grpSp>
      <p:sp>
        <p:nvSpPr>
          <p:cNvPr id="5" name="object 5"/>
          <p:cNvSpPr txBox="1"/>
          <p:nvPr/>
        </p:nvSpPr>
        <p:spPr>
          <a:xfrm>
            <a:off x="421640" y="346963"/>
            <a:ext cx="5855335" cy="1374775"/>
          </a:xfrm>
          <a:prstGeom prst="rect">
            <a:avLst/>
          </a:prstGeom>
        </p:spPr>
        <p:txBody>
          <a:bodyPr vert="horz" wrap="square" lIns="0" tIns="12700" rIns="0" bIns="0" rtlCol="0">
            <a:spAutoFit/>
          </a:bodyPr>
          <a:lstStyle/>
          <a:p>
            <a:pPr marL="478790">
              <a:lnSpc>
                <a:spcPct val="100000"/>
              </a:lnSpc>
              <a:spcBef>
                <a:spcPts val="100"/>
              </a:spcBef>
            </a:pPr>
            <a:r>
              <a:rPr sz="1400" b="1" spc="-5" dirty="0">
                <a:latin typeface="Gothic Uralic"/>
                <a:cs typeface="Gothic Uralic"/>
              </a:rPr>
              <a:t>Early Years Expectations: </a:t>
            </a:r>
            <a:r>
              <a:rPr lang="en-GB" sz="1400" b="1" i="1" spc="-245" dirty="0">
                <a:solidFill>
                  <a:srgbClr val="808080"/>
                </a:solidFill>
                <a:latin typeface="Verdana"/>
                <a:cs typeface="Gothic Uralic"/>
              </a:rPr>
              <a:t>Reception</a:t>
            </a:r>
            <a:endParaRPr sz="1400" dirty="0">
              <a:latin typeface="Verdana"/>
              <a:cs typeface="Verdana"/>
            </a:endParaRPr>
          </a:p>
          <a:p>
            <a:pPr marL="478790">
              <a:lnSpc>
                <a:spcPct val="100000"/>
              </a:lnSpc>
              <a:spcBef>
                <a:spcPts val="60"/>
              </a:spcBef>
            </a:pPr>
            <a:r>
              <a:rPr sz="1200" b="1" dirty="0">
                <a:solidFill>
                  <a:srgbClr val="FFC000"/>
                </a:solidFill>
                <a:latin typeface="Gothic Uralic"/>
                <a:cs typeface="Gothic Uralic"/>
              </a:rPr>
              <a:t>Literacy |</a:t>
            </a:r>
            <a:r>
              <a:rPr sz="1200" b="1" spc="-5" dirty="0">
                <a:solidFill>
                  <a:srgbClr val="FFC000"/>
                </a:solidFill>
                <a:latin typeface="Gothic Uralic"/>
                <a:cs typeface="Gothic Uralic"/>
              </a:rPr>
              <a:t> Writing</a:t>
            </a:r>
            <a:endParaRPr sz="1200" dirty="0">
              <a:latin typeface="Gothic Uralic"/>
              <a:cs typeface="Gothic Uralic"/>
            </a:endParaRPr>
          </a:p>
          <a:p>
            <a:pPr>
              <a:lnSpc>
                <a:spcPct val="100000"/>
              </a:lnSpc>
              <a:spcBef>
                <a:spcPts val="25"/>
              </a:spcBef>
            </a:pPr>
            <a:endParaRPr sz="1300" dirty="0">
              <a:latin typeface="Gothic Uralic"/>
              <a:cs typeface="Gothic Uralic"/>
            </a:endParaRPr>
          </a:p>
          <a:p>
            <a:pPr marL="12700">
              <a:lnSpc>
                <a:spcPct val="100000"/>
              </a:lnSpc>
            </a:pPr>
            <a:r>
              <a:rPr sz="1200" b="1" dirty="0">
                <a:latin typeface="Gothic Uralic"/>
                <a:cs typeface="Gothic Uralic"/>
              </a:rPr>
              <a:t>Early Learning </a:t>
            </a:r>
            <a:r>
              <a:rPr sz="1200" b="1" spc="-5" dirty="0">
                <a:latin typeface="Gothic Uralic"/>
                <a:cs typeface="Gothic Uralic"/>
              </a:rPr>
              <a:t>Goal: </a:t>
            </a:r>
            <a:r>
              <a:rPr sz="1200" b="1" dirty="0">
                <a:latin typeface="Gothic Uralic"/>
                <a:cs typeface="Gothic Uralic"/>
              </a:rPr>
              <a:t>Literacy </a:t>
            </a:r>
            <a:r>
              <a:rPr sz="1200" spc="-5" dirty="0">
                <a:latin typeface="URW Gothic"/>
                <a:cs typeface="URW Gothic"/>
              </a:rPr>
              <a:t>|</a:t>
            </a:r>
            <a:r>
              <a:rPr sz="1200" spc="5" dirty="0">
                <a:latin typeface="URW Gothic"/>
                <a:cs typeface="URW Gothic"/>
              </a:rPr>
              <a:t> </a:t>
            </a:r>
            <a:r>
              <a:rPr sz="1200" spc="-10" dirty="0">
                <a:latin typeface="URW Gothic"/>
                <a:cs typeface="URW Gothic"/>
              </a:rPr>
              <a:t>Writing</a:t>
            </a:r>
            <a:endParaRPr sz="1200" dirty="0">
              <a:latin typeface="URW Gothic"/>
              <a:cs typeface="URW Gothic"/>
            </a:endParaRPr>
          </a:p>
          <a:p>
            <a:pPr marL="12700">
              <a:lnSpc>
                <a:spcPct val="100000"/>
              </a:lnSpc>
            </a:pPr>
            <a:r>
              <a:rPr sz="900" spc="-5" dirty="0">
                <a:latin typeface="URW Gothic"/>
                <a:cs typeface="URW Gothic"/>
              </a:rPr>
              <a:t>Children at the expected level of development</a:t>
            </a:r>
            <a:r>
              <a:rPr sz="900" spc="5" dirty="0">
                <a:latin typeface="URW Gothic"/>
                <a:cs typeface="URW Gothic"/>
              </a:rPr>
              <a:t> </a:t>
            </a:r>
            <a:r>
              <a:rPr sz="900" spc="-5" dirty="0">
                <a:latin typeface="URW Gothic"/>
                <a:cs typeface="URW Gothic"/>
              </a:rPr>
              <a:t>will:</a:t>
            </a:r>
            <a:endParaRPr sz="900" dirty="0">
              <a:latin typeface="URW Gothic"/>
              <a:cs typeface="URW Gothic"/>
            </a:endParaRPr>
          </a:p>
          <a:p>
            <a:pPr marL="469900" indent="-228600">
              <a:lnSpc>
                <a:spcPct val="100000"/>
              </a:lnSpc>
              <a:spcBef>
                <a:spcPts val="25"/>
              </a:spcBef>
              <a:buFont typeface="Symbol"/>
              <a:buChar char=""/>
              <a:tabLst>
                <a:tab pos="469265" algn="l"/>
                <a:tab pos="469900" algn="l"/>
              </a:tabLst>
            </a:pPr>
            <a:r>
              <a:rPr sz="900" dirty="0">
                <a:latin typeface="URW Gothic"/>
                <a:cs typeface="URW Gothic"/>
              </a:rPr>
              <a:t>I </a:t>
            </a:r>
            <a:r>
              <a:rPr sz="900" spc="-5" dirty="0">
                <a:latin typeface="URW Gothic"/>
                <a:cs typeface="URW Gothic"/>
              </a:rPr>
              <a:t>can write recognisable letters, most of </a:t>
            </a:r>
            <a:r>
              <a:rPr sz="900" dirty="0">
                <a:latin typeface="URW Gothic"/>
                <a:cs typeface="URW Gothic"/>
              </a:rPr>
              <a:t>which </a:t>
            </a:r>
            <a:r>
              <a:rPr sz="900" spc="-5" dirty="0">
                <a:latin typeface="URW Gothic"/>
                <a:cs typeface="URW Gothic"/>
              </a:rPr>
              <a:t>are correctly</a:t>
            </a:r>
            <a:r>
              <a:rPr sz="900" spc="-20" dirty="0">
                <a:latin typeface="URW Gothic"/>
                <a:cs typeface="URW Gothic"/>
              </a:rPr>
              <a:t> </a:t>
            </a:r>
            <a:r>
              <a:rPr sz="900" spc="-5" dirty="0">
                <a:latin typeface="URW Gothic"/>
                <a:cs typeface="URW Gothic"/>
              </a:rPr>
              <a:t>formed;</a:t>
            </a:r>
            <a:endParaRPr sz="900" dirty="0">
              <a:latin typeface="URW Gothic"/>
              <a:cs typeface="URW Gothic"/>
            </a:endParaRPr>
          </a:p>
          <a:p>
            <a:pPr marL="469900" indent="-228600">
              <a:lnSpc>
                <a:spcPct val="100000"/>
              </a:lnSpc>
              <a:spcBef>
                <a:spcPts val="25"/>
              </a:spcBef>
              <a:buFont typeface="Symbol"/>
              <a:buChar char=""/>
              <a:tabLst>
                <a:tab pos="469265" algn="l"/>
                <a:tab pos="469900" algn="l"/>
              </a:tabLst>
            </a:pPr>
            <a:r>
              <a:rPr sz="900" dirty="0">
                <a:latin typeface="URW Gothic"/>
                <a:cs typeface="URW Gothic"/>
              </a:rPr>
              <a:t>I </a:t>
            </a:r>
            <a:r>
              <a:rPr sz="900" spc="-5" dirty="0">
                <a:latin typeface="URW Gothic"/>
                <a:cs typeface="URW Gothic"/>
              </a:rPr>
              <a:t>can spell words by identifying sounds </a:t>
            </a:r>
            <a:r>
              <a:rPr sz="900" spc="5" dirty="0">
                <a:latin typeface="URW Gothic"/>
                <a:cs typeface="URW Gothic"/>
              </a:rPr>
              <a:t>in </a:t>
            </a:r>
            <a:r>
              <a:rPr sz="900" spc="-5" dirty="0">
                <a:latin typeface="URW Gothic"/>
                <a:cs typeface="URW Gothic"/>
              </a:rPr>
              <a:t>them and representing the sounds with </a:t>
            </a:r>
            <a:r>
              <a:rPr sz="900" dirty="0">
                <a:latin typeface="URW Gothic"/>
                <a:cs typeface="URW Gothic"/>
              </a:rPr>
              <a:t>a </a:t>
            </a:r>
            <a:r>
              <a:rPr sz="900" spc="-10" dirty="0">
                <a:latin typeface="URW Gothic"/>
                <a:cs typeface="URW Gothic"/>
              </a:rPr>
              <a:t>letter </a:t>
            </a:r>
            <a:r>
              <a:rPr sz="900" spc="-5" dirty="0">
                <a:latin typeface="URW Gothic"/>
                <a:cs typeface="URW Gothic"/>
              </a:rPr>
              <a:t>or</a:t>
            </a:r>
            <a:r>
              <a:rPr sz="900" spc="120" dirty="0">
                <a:latin typeface="URW Gothic"/>
                <a:cs typeface="URW Gothic"/>
              </a:rPr>
              <a:t> </a:t>
            </a:r>
            <a:r>
              <a:rPr sz="900" dirty="0">
                <a:latin typeface="URW Gothic"/>
                <a:cs typeface="URW Gothic"/>
              </a:rPr>
              <a:t>letters;</a:t>
            </a:r>
          </a:p>
          <a:p>
            <a:pPr marL="469900" indent="-228600">
              <a:lnSpc>
                <a:spcPct val="100000"/>
              </a:lnSpc>
              <a:spcBef>
                <a:spcPts val="20"/>
              </a:spcBef>
              <a:buFont typeface="Symbol"/>
              <a:buChar char=""/>
              <a:tabLst>
                <a:tab pos="469265" algn="l"/>
                <a:tab pos="469900" algn="l"/>
              </a:tabLst>
            </a:pPr>
            <a:r>
              <a:rPr sz="900" dirty="0">
                <a:latin typeface="URW Gothic"/>
                <a:cs typeface="URW Gothic"/>
              </a:rPr>
              <a:t>I </a:t>
            </a:r>
            <a:r>
              <a:rPr sz="900" spc="-5" dirty="0">
                <a:latin typeface="URW Gothic"/>
                <a:cs typeface="URW Gothic"/>
              </a:rPr>
              <a:t>can write </a:t>
            </a:r>
            <a:r>
              <a:rPr sz="900" spc="-10" dirty="0">
                <a:latin typeface="URW Gothic"/>
                <a:cs typeface="URW Gothic"/>
              </a:rPr>
              <a:t>simple </a:t>
            </a:r>
            <a:r>
              <a:rPr sz="900" spc="-5" dirty="0">
                <a:latin typeface="URW Gothic"/>
                <a:cs typeface="URW Gothic"/>
              </a:rPr>
              <a:t>phrases </a:t>
            </a:r>
            <a:r>
              <a:rPr sz="900" dirty="0">
                <a:latin typeface="URW Gothic"/>
                <a:cs typeface="URW Gothic"/>
              </a:rPr>
              <a:t>and </a:t>
            </a:r>
            <a:r>
              <a:rPr sz="900" spc="-5" dirty="0">
                <a:latin typeface="URW Gothic"/>
                <a:cs typeface="URW Gothic"/>
              </a:rPr>
              <a:t>sentences that </a:t>
            </a:r>
            <a:r>
              <a:rPr sz="900" dirty="0">
                <a:latin typeface="URW Gothic"/>
                <a:cs typeface="URW Gothic"/>
              </a:rPr>
              <a:t>can </a:t>
            </a:r>
            <a:r>
              <a:rPr sz="900" spc="-5" dirty="0">
                <a:latin typeface="URW Gothic"/>
                <a:cs typeface="URW Gothic"/>
              </a:rPr>
              <a:t>be read by</a:t>
            </a:r>
            <a:r>
              <a:rPr sz="900" spc="10" dirty="0">
                <a:latin typeface="URW Gothic"/>
                <a:cs typeface="URW Gothic"/>
              </a:rPr>
              <a:t> </a:t>
            </a:r>
            <a:r>
              <a:rPr sz="900" dirty="0">
                <a:latin typeface="URW Gothic"/>
                <a:cs typeface="URW Gothic"/>
              </a:rPr>
              <a:t>others.</a:t>
            </a:r>
          </a:p>
        </p:txBody>
      </p:sp>
      <p:sp>
        <p:nvSpPr>
          <p:cNvPr id="6" name="object 6"/>
          <p:cNvSpPr/>
          <p:nvPr/>
        </p:nvSpPr>
        <p:spPr>
          <a:xfrm>
            <a:off x="373379" y="1711706"/>
            <a:ext cx="5838190" cy="140335"/>
          </a:xfrm>
          <a:custGeom>
            <a:avLst/>
            <a:gdLst/>
            <a:ahLst/>
            <a:cxnLst/>
            <a:rect l="l" t="t" r="r" b="b"/>
            <a:pathLst>
              <a:path w="5838190" h="140335">
                <a:moveTo>
                  <a:pt x="5837809" y="0"/>
                </a:moveTo>
                <a:lnTo>
                  <a:pt x="0" y="0"/>
                </a:lnTo>
                <a:lnTo>
                  <a:pt x="0" y="140208"/>
                </a:lnTo>
                <a:lnTo>
                  <a:pt x="5837809" y="140208"/>
                </a:lnTo>
                <a:lnTo>
                  <a:pt x="5837809" y="0"/>
                </a:lnTo>
                <a:close/>
              </a:path>
            </a:pathLst>
          </a:custGeom>
          <a:solidFill>
            <a:srgbClr val="FFC000"/>
          </a:solidFill>
        </p:spPr>
        <p:txBody>
          <a:bodyPr wrap="square" lIns="0" tIns="0" rIns="0" bIns="0" rtlCol="0"/>
          <a:lstStyle/>
          <a:p>
            <a:endParaRPr/>
          </a:p>
        </p:txBody>
      </p:sp>
      <p:sp>
        <p:nvSpPr>
          <p:cNvPr id="7" name="object 7"/>
          <p:cNvSpPr txBox="1"/>
          <p:nvPr/>
        </p:nvSpPr>
        <p:spPr>
          <a:xfrm>
            <a:off x="421640" y="1699005"/>
            <a:ext cx="2440940" cy="162560"/>
          </a:xfrm>
          <a:prstGeom prst="rect">
            <a:avLst/>
          </a:prstGeom>
        </p:spPr>
        <p:txBody>
          <a:bodyPr vert="horz" wrap="square" lIns="0" tIns="12700" rIns="0" bIns="0" rtlCol="0">
            <a:spAutoFit/>
          </a:bodyPr>
          <a:lstStyle/>
          <a:p>
            <a:pPr marL="12700">
              <a:lnSpc>
                <a:spcPct val="100000"/>
              </a:lnSpc>
              <a:spcBef>
                <a:spcPts val="100"/>
              </a:spcBef>
            </a:pPr>
            <a:r>
              <a:rPr sz="900" b="1" spc="-5" dirty="0">
                <a:latin typeface="Gothic Uralic"/>
                <a:cs typeface="Gothic Uralic"/>
              </a:rPr>
              <a:t>Progression towards the Early </a:t>
            </a:r>
            <a:r>
              <a:rPr sz="900" b="1" dirty="0">
                <a:latin typeface="Gothic Uralic"/>
                <a:cs typeface="Gothic Uralic"/>
              </a:rPr>
              <a:t>Learning</a:t>
            </a:r>
            <a:r>
              <a:rPr sz="900" b="1" spc="15" dirty="0">
                <a:latin typeface="Gothic Uralic"/>
                <a:cs typeface="Gothic Uralic"/>
              </a:rPr>
              <a:t> </a:t>
            </a:r>
            <a:r>
              <a:rPr sz="900" b="1" spc="-5" dirty="0">
                <a:latin typeface="Gothic Uralic"/>
                <a:cs typeface="Gothic Uralic"/>
              </a:rPr>
              <a:t>Goal</a:t>
            </a:r>
            <a:endParaRPr sz="900">
              <a:latin typeface="Gothic Uralic"/>
              <a:cs typeface="Gothic Uralic"/>
            </a:endParaRPr>
          </a:p>
        </p:txBody>
      </p:sp>
      <p:sp>
        <p:nvSpPr>
          <p:cNvPr id="8" name="object 8"/>
          <p:cNvSpPr/>
          <p:nvPr/>
        </p:nvSpPr>
        <p:spPr>
          <a:xfrm>
            <a:off x="6211189" y="1711706"/>
            <a:ext cx="4225290" cy="140335"/>
          </a:xfrm>
          <a:custGeom>
            <a:avLst/>
            <a:gdLst/>
            <a:ahLst/>
            <a:cxnLst/>
            <a:rect l="l" t="t" r="r" b="b"/>
            <a:pathLst>
              <a:path w="4225290" h="140335">
                <a:moveTo>
                  <a:pt x="4224782" y="0"/>
                </a:moveTo>
                <a:lnTo>
                  <a:pt x="0" y="0"/>
                </a:lnTo>
                <a:lnTo>
                  <a:pt x="0" y="140208"/>
                </a:lnTo>
                <a:lnTo>
                  <a:pt x="4224782" y="140208"/>
                </a:lnTo>
                <a:lnTo>
                  <a:pt x="4224782" y="0"/>
                </a:lnTo>
                <a:close/>
              </a:path>
            </a:pathLst>
          </a:custGeom>
          <a:solidFill>
            <a:srgbClr val="FFC000"/>
          </a:solidFill>
        </p:spPr>
        <p:txBody>
          <a:bodyPr wrap="square" lIns="0" tIns="0" rIns="0" bIns="0" rtlCol="0"/>
          <a:lstStyle/>
          <a:p>
            <a:endParaRPr/>
          </a:p>
        </p:txBody>
      </p:sp>
      <p:sp>
        <p:nvSpPr>
          <p:cNvPr id="9" name="object 9"/>
          <p:cNvSpPr txBox="1"/>
          <p:nvPr/>
        </p:nvSpPr>
        <p:spPr>
          <a:xfrm>
            <a:off x="6267069" y="1697482"/>
            <a:ext cx="3223895" cy="151323"/>
          </a:xfrm>
          <a:prstGeom prst="rect">
            <a:avLst/>
          </a:prstGeom>
        </p:spPr>
        <p:txBody>
          <a:bodyPr vert="horz" wrap="square" lIns="0" tIns="12700" rIns="0" bIns="0" rtlCol="0">
            <a:spAutoFit/>
          </a:bodyPr>
          <a:lstStyle/>
          <a:p>
            <a:pPr marL="12700">
              <a:lnSpc>
                <a:spcPct val="100000"/>
              </a:lnSpc>
              <a:spcBef>
                <a:spcPts val="100"/>
              </a:spcBef>
            </a:pPr>
            <a:r>
              <a:rPr sz="900" b="1" spc="-5" dirty="0">
                <a:latin typeface="Gothic Uralic"/>
                <a:cs typeface="Gothic Uralic"/>
              </a:rPr>
              <a:t>Progress in other </a:t>
            </a:r>
            <a:r>
              <a:rPr sz="900" b="1" dirty="0">
                <a:latin typeface="Gothic Uralic"/>
                <a:cs typeface="Gothic Uralic"/>
              </a:rPr>
              <a:t>areas </a:t>
            </a:r>
            <a:r>
              <a:rPr sz="900" b="1" spc="-5" dirty="0">
                <a:latin typeface="Gothic Uralic"/>
                <a:cs typeface="Gothic Uralic"/>
              </a:rPr>
              <a:t>of literacy curriculum </a:t>
            </a:r>
            <a:r>
              <a:rPr sz="900" b="1" dirty="0">
                <a:latin typeface="Gothic Uralic"/>
                <a:cs typeface="Gothic Uralic"/>
              </a:rPr>
              <a:t>– </a:t>
            </a:r>
            <a:r>
              <a:rPr lang="en-GB" sz="900" b="1" i="1" spc="-160" dirty="0">
                <a:latin typeface="Verdana"/>
                <a:cs typeface="Gothic Uralic"/>
              </a:rPr>
              <a:t>Reception</a:t>
            </a:r>
            <a:endParaRPr sz="900" dirty="0">
              <a:latin typeface="Verdana"/>
              <a:cs typeface="Verdana"/>
            </a:endParaRPr>
          </a:p>
        </p:txBody>
      </p:sp>
      <p:grpSp>
        <p:nvGrpSpPr>
          <p:cNvPr id="10" name="object 10"/>
          <p:cNvGrpSpPr/>
          <p:nvPr/>
        </p:nvGrpSpPr>
        <p:grpSpPr>
          <a:xfrm>
            <a:off x="373379" y="1851914"/>
            <a:ext cx="10062845" cy="140335"/>
            <a:chOff x="373379" y="1851914"/>
            <a:chExt cx="10062845" cy="140335"/>
          </a:xfrm>
        </p:grpSpPr>
        <p:sp>
          <p:nvSpPr>
            <p:cNvPr id="11" name="object 11"/>
            <p:cNvSpPr/>
            <p:nvPr/>
          </p:nvSpPr>
          <p:spPr>
            <a:xfrm>
              <a:off x="373379" y="1851914"/>
              <a:ext cx="269875" cy="140335"/>
            </a:xfrm>
            <a:custGeom>
              <a:avLst/>
              <a:gdLst/>
              <a:ahLst/>
              <a:cxnLst/>
              <a:rect l="l" t="t" r="r" b="b"/>
              <a:pathLst>
                <a:path w="269875" h="140335">
                  <a:moveTo>
                    <a:pt x="269748" y="0"/>
                  </a:moveTo>
                  <a:lnTo>
                    <a:pt x="0" y="0"/>
                  </a:lnTo>
                  <a:lnTo>
                    <a:pt x="0" y="140208"/>
                  </a:lnTo>
                  <a:lnTo>
                    <a:pt x="269748" y="140208"/>
                  </a:lnTo>
                  <a:lnTo>
                    <a:pt x="269748" y="0"/>
                  </a:lnTo>
                  <a:close/>
                </a:path>
              </a:pathLst>
            </a:custGeom>
            <a:solidFill>
              <a:srgbClr val="FFC000"/>
            </a:solidFill>
          </p:spPr>
          <p:txBody>
            <a:bodyPr wrap="square" lIns="0" tIns="0" rIns="0" bIns="0" rtlCol="0"/>
            <a:lstStyle/>
            <a:p>
              <a:endParaRPr/>
            </a:p>
          </p:txBody>
        </p:sp>
        <p:sp>
          <p:nvSpPr>
            <p:cNvPr id="12" name="object 12"/>
            <p:cNvSpPr/>
            <p:nvPr/>
          </p:nvSpPr>
          <p:spPr>
            <a:xfrm>
              <a:off x="643127" y="1851914"/>
              <a:ext cx="9792970" cy="140335"/>
            </a:xfrm>
            <a:custGeom>
              <a:avLst/>
              <a:gdLst/>
              <a:ahLst/>
              <a:cxnLst/>
              <a:rect l="l" t="t" r="r" b="b"/>
              <a:pathLst>
                <a:path w="9792970" h="140335">
                  <a:moveTo>
                    <a:pt x="9792970" y="0"/>
                  </a:moveTo>
                  <a:lnTo>
                    <a:pt x="0" y="0"/>
                  </a:lnTo>
                  <a:lnTo>
                    <a:pt x="0" y="140208"/>
                  </a:lnTo>
                  <a:lnTo>
                    <a:pt x="9792970" y="140208"/>
                  </a:lnTo>
                  <a:lnTo>
                    <a:pt x="9792970" y="0"/>
                  </a:lnTo>
                  <a:close/>
                </a:path>
              </a:pathLst>
            </a:custGeom>
            <a:solidFill>
              <a:srgbClr val="FFF1CC"/>
            </a:solidFill>
          </p:spPr>
          <p:txBody>
            <a:bodyPr wrap="square" lIns="0" tIns="0" rIns="0" bIns="0" rtlCol="0"/>
            <a:lstStyle/>
            <a:p>
              <a:endParaRPr/>
            </a:p>
          </p:txBody>
        </p:sp>
      </p:grpSp>
      <p:sp>
        <p:nvSpPr>
          <p:cNvPr id="13" name="object 13"/>
          <p:cNvSpPr txBox="1"/>
          <p:nvPr/>
        </p:nvSpPr>
        <p:spPr>
          <a:xfrm>
            <a:off x="421640" y="1839214"/>
            <a:ext cx="9647555" cy="151323"/>
          </a:xfrm>
          <a:prstGeom prst="rect">
            <a:avLst/>
          </a:prstGeom>
        </p:spPr>
        <p:txBody>
          <a:bodyPr vert="horz" wrap="square" lIns="0" tIns="12700" rIns="0" bIns="0" rtlCol="0">
            <a:spAutoFit/>
          </a:bodyPr>
          <a:lstStyle/>
          <a:p>
            <a:pPr marL="12700">
              <a:lnSpc>
                <a:spcPct val="100000"/>
              </a:lnSpc>
              <a:spcBef>
                <a:spcPts val="100"/>
              </a:spcBef>
              <a:tabLst>
                <a:tab pos="289560" algn="l"/>
              </a:tabLst>
            </a:pPr>
            <a:r>
              <a:rPr sz="900" b="1" dirty="0">
                <a:solidFill>
                  <a:srgbClr val="FFFFFF"/>
                </a:solidFill>
                <a:latin typeface="Gothic Uralic"/>
                <a:cs typeface="Gothic Uralic"/>
              </a:rPr>
              <a:t>R+	</a:t>
            </a:r>
            <a:r>
              <a:rPr sz="900" b="1" dirty="0">
                <a:latin typeface="Gothic Uralic"/>
                <a:cs typeface="Gothic Uralic"/>
              </a:rPr>
              <a:t>By </a:t>
            </a:r>
            <a:r>
              <a:rPr sz="900" b="1" spc="-5" dirty="0">
                <a:latin typeface="Gothic Uralic"/>
                <a:cs typeface="Gothic Uralic"/>
              </a:rPr>
              <a:t>the end of the </a:t>
            </a:r>
            <a:r>
              <a:rPr sz="900" b="1" dirty="0">
                <a:latin typeface="Gothic Uralic"/>
                <a:cs typeface="Gothic Uralic"/>
              </a:rPr>
              <a:t>Summer </a:t>
            </a:r>
            <a:r>
              <a:rPr sz="900" b="1" spc="-10" dirty="0">
                <a:latin typeface="Gothic Uralic"/>
                <a:cs typeface="Gothic Uralic"/>
              </a:rPr>
              <a:t>term</a:t>
            </a:r>
            <a:r>
              <a:rPr lang="en-GB" sz="900" b="1" spc="-10" dirty="0">
                <a:latin typeface="Gothic Uralic"/>
                <a:cs typeface="Gothic Uralic"/>
              </a:rPr>
              <a:t> and to be year 1 ready </a:t>
            </a:r>
            <a:r>
              <a:rPr sz="900" b="1" spc="-10" dirty="0">
                <a:latin typeface="Gothic Uralic"/>
                <a:cs typeface="Gothic Uralic"/>
              </a:rPr>
              <a:t> </a:t>
            </a:r>
            <a:r>
              <a:rPr sz="900" b="1" spc="-5" dirty="0">
                <a:latin typeface="Gothic Uralic"/>
                <a:cs typeface="Gothic Uralic"/>
              </a:rPr>
              <a:t>children </a:t>
            </a:r>
            <a:r>
              <a:rPr sz="900" b="1" dirty="0">
                <a:latin typeface="Gothic Uralic"/>
                <a:cs typeface="Gothic Uralic"/>
              </a:rPr>
              <a:t>should be </a:t>
            </a:r>
            <a:r>
              <a:rPr sz="900" b="1" spc="-5" dirty="0">
                <a:latin typeface="Gothic Uralic"/>
                <a:cs typeface="Gothic Uralic"/>
              </a:rPr>
              <a:t>able to… </a:t>
            </a:r>
            <a:endParaRPr sz="900" dirty="0">
              <a:latin typeface="URW Gothic"/>
              <a:cs typeface="URW Gothic"/>
            </a:endParaRPr>
          </a:p>
        </p:txBody>
      </p:sp>
      <p:sp>
        <p:nvSpPr>
          <p:cNvPr id="14" name="object 14"/>
          <p:cNvSpPr txBox="1"/>
          <p:nvPr/>
        </p:nvSpPr>
        <p:spPr>
          <a:xfrm>
            <a:off x="650240" y="1979422"/>
            <a:ext cx="5394960" cy="852798"/>
          </a:xfrm>
          <a:prstGeom prst="rect">
            <a:avLst/>
          </a:prstGeom>
        </p:spPr>
        <p:txBody>
          <a:bodyPr vert="horz" wrap="square" lIns="0" tIns="12700" rIns="0" bIns="0" rtlCol="0">
            <a:spAutoFit/>
          </a:bodyPr>
          <a:lstStyle/>
          <a:p>
            <a:pPr marL="241300" indent="-228600">
              <a:lnSpc>
                <a:spcPct val="100000"/>
              </a:lnSpc>
              <a:spcBef>
                <a:spcPts val="100"/>
              </a:spcBef>
              <a:buFont typeface="Symbol"/>
              <a:buChar char=""/>
              <a:tabLst>
                <a:tab pos="240665" algn="l"/>
                <a:tab pos="241300" algn="l"/>
              </a:tabLst>
            </a:pPr>
            <a:r>
              <a:rPr sz="900" spc="-5" dirty="0">
                <a:latin typeface="URW Gothic"/>
                <a:cs typeface="URW Gothic"/>
              </a:rPr>
              <a:t>Write </a:t>
            </a:r>
            <a:r>
              <a:rPr sz="900" dirty="0">
                <a:latin typeface="URW Gothic"/>
                <a:cs typeface="URW Gothic"/>
              </a:rPr>
              <a:t>full </a:t>
            </a:r>
            <a:r>
              <a:rPr sz="900" spc="-10" dirty="0">
                <a:latin typeface="URW Gothic"/>
                <a:cs typeface="URW Gothic"/>
              </a:rPr>
              <a:t>name </a:t>
            </a:r>
            <a:r>
              <a:rPr sz="900" spc="-5" dirty="0">
                <a:latin typeface="URW Gothic"/>
                <a:cs typeface="URW Gothic"/>
              </a:rPr>
              <a:t>accurately including capital</a:t>
            </a:r>
            <a:r>
              <a:rPr sz="900" spc="-10" dirty="0">
                <a:latin typeface="URW Gothic"/>
                <a:cs typeface="URW Gothic"/>
              </a:rPr>
              <a:t> </a:t>
            </a:r>
            <a:r>
              <a:rPr sz="900" spc="-5" dirty="0">
                <a:latin typeface="URW Gothic"/>
                <a:cs typeface="URW Gothic"/>
              </a:rPr>
              <a:t>letters</a:t>
            </a:r>
            <a:endParaRPr sz="900" dirty="0">
              <a:latin typeface="URW Gothic"/>
              <a:cs typeface="URW Gothic"/>
            </a:endParaRPr>
          </a:p>
          <a:p>
            <a:pPr marL="241300" marR="81280" indent="-228600">
              <a:lnSpc>
                <a:spcPct val="102200"/>
              </a:lnSpc>
              <a:buFont typeface="Symbol"/>
              <a:buChar char=""/>
              <a:tabLst>
                <a:tab pos="240665" algn="l"/>
                <a:tab pos="241300" algn="l"/>
              </a:tabLst>
            </a:pPr>
            <a:r>
              <a:rPr sz="900" spc="-5" dirty="0">
                <a:latin typeface="URW Gothic"/>
                <a:cs typeface="URW Gothic"/>
              </a:rPr>
              <a:t>Form recognisable letters, most of </a:t>
            </a:r>
            <a:r>
              <a:rPr sz="900" dirty="0">
                <a:latin typeface="URW Gothic"/>
                <a:cs typeface="URW Gothic"/>
              </a:rPr>
              <a:t>which </a:t>
            </a:r>
            <a:r>
              <a:rPr sz="900" spc="-5" dirty="0">
                <a:latin typeface="URW Gothic"/>
                <a:cs typeface="URW Gothic"/>
              </a:rPr>
              <a:t>are correctly </a:t>
            </a:r>
            <a:r>
              <a:rPr sz="900" spc="-10" dirty="0">
                <a:latin typeface="URW Gothic"/>
                <a:cs typeface="URW Gothic"/>
              </a:rPr>
              <a:t>formed </a:t>
            </a:r>
            <a:r>
              <a:rPr sz="900" spc="-5" dirty="0">
                <a:latin typeface="URW Gothic"/>
                <a:cs typeface="URW Gothic"/>
              </a:rPr>
              <a:t>(sequence </a:t>
            </a:r>
            <a:r>
              <a:rPr sz="900" spc="-10" dirty="0">
                <a:latin typeface="URW Gothic"/>
                <a:cs typeface="URW Gothic"/>
              </a:rPr>
              <a:t>of </a:t>
            </a:r>
            <a:r>
              <a:rPr sz="900" spc="-5" dirty="0">
                <a:latin typeface="URW Gothic"/>
                <a:cs typeface="URW Gothic"/>
              </a:rPr>
              <a:t>movement and  orientation)</a:t>
            </a:r>
            <a:endParaRPr sz="900" dirty="0">
              <a:latin typeface="URW Gothic"/>
              <a:cs typeface="URW Gothic"/>
            </a:endParaRPr>
          </a:p>
          <a:p>
            <a:pPr marL="241300" marR="24765" indent="-228600">
              <a:lnSpc>
                <a:spcPct val="102200"/>
              </a:lnSpc>
              <a:buFont typeface="Symbol"/>
              <a:buChar char=""/>
              <a:tabLst>
                <a:tab pos="240665" algn="l"/>
                <a:tab pos="241300" algn="l"/>
              </a:tabLst>
            </a:pPr>
            <a:r>
              <a:rPr sz="900" spc="-5" dirty="0">
                <a:latin typeface="URW Gothic"/>
                <a:cs typeface="URW Gothic"/>
              </a:rPr>
              <a:t>Write CVC words with </a:t>
            </a:r>
            <a:r>
              <a:rPr sz="900" spc="-10" dirty="0">
                <a:latin typeface="URW Gothic"/>
                <a:cs typeface="URW Gothic"/>
              </a:rPr>
              <a:t>more </a:t>
            </a:r>
            <a:r>
              <a:rPr sz="900" spc="-5" dirty="0">
                <a:latin typeface="URW Gothic"/>
                <a:cs typeface="URW Gothic"/>
              </a:rPr>
              <a:t>confidence, by  segmenting the sounds and then writing the sound with letter/s Compose </a:t>
            </a:r>
            <a:r>
              <a:rPr sz="900" dirty="0">
                <a:latin typeface="URW Gothic"/>
                <a:cs typeface="URW Gothic"/>
              </a:rPr>
              <a:t>a </a:t>
            </a:r>
            <a:r>
              <a:rPr sz="900" spc="-5" dirty="0">
                <a:latin typeface="URW Gothic"/>
                <a:cs typeface="URW Gothic"/>
              </a:rPr>
              <a:t>sentence orally and </a:t>
            </a:r>
            <a:r>
              <a:rPr sz="900" dirty="0">
                <a:latin typeface="URW Gothic"/>
                <a:cs typeface="URW Gothic"/>
              </a:rPr>
              <a:t>hold it, </a:t>
            </a:r>
            <a:r>
              <a:rPr sz="900" spc="-5" dirty="0">
                <a:latin typeface="URW Gothic"/>
                <a:cs typeface="URW Gothic"/>
              </a:rPr>
              <a:t>remembering what </a:t>
            </a:r>
            <a:r>
              <a:rPr sz="900" spc="5" dirty="0">
                <a:latin typeface="URW Gothic"/>
                <a:cs typeface="URW Gothic"/>
              </a:rPr>
              <a:t>they </a:t>
            </a:r>
            <a:r>
              <a:rPr sz="900" spc="-5" dirty="0">
                <a:latin typeface="URW Gothic"/>
                <a:cs typeface="URW Gothic"/>
              </a:rPr>
              <a:t>are </a:t>
            </a:r>
            <a:r>
              <a:rPr sz="900" dirty="0">
                <a:latin typeface="URW Gothic"/>
                <a:cs typeface="URW Gothic"/>
              </a:rPr>
              <a:t>going </a:t>
            </a:r>
            <a:r>
              <a:rPr sz="900" spc="-5" dirty="0">
                <a:latin typeface="URW Gothic"/>
                <a:cs typeface="URW Gothic"/>
              </a:rPr>
              <a:t>to</a:t>
            </a:r>
            <a:r>
              <a:rPr sz="900" spc="-40" dirty="0">
                <a:latin typeface="URW Gothic"/>
                <a:cs typeface="URW Gothic"/>
              </a:rPr>
              <a:t> </a:t>
            </a:r>
            <a:r>
              <a:rPr sz="900" spc="-5" dirty="0">
                <a:latin typeface="URW Gothic"/>
                <a:cs typeface="URW Gothic"/>
              </a:rPr>
              <a:t>write.</a:t>
            </a:r>
            <a:endParaRPr sz="900" dirty="0">
              <a:latin typeface="URW Gothic"/>
              <a:cs typeface="URW Gothic"/>
            </a:endParaRPr>
          </a:p>
          <a:p>
            <a:pPr marL="241300" marR="127000" indent="-228600">
              <a:lnSpc>
                <a:spcPct val="102200"/>
              </a:lnSpc>
              <a:buFont typeface="Symbol"/>
              <a:buChar char=""/>
              <a:tabLst>
                <a:tab pos="240665" algn="l"/>
                <a:tab pos="241300" algn="l"/>
              </a:tabLst>
            </a:pPr>
            <a:r>
              <a:rPr sz="900" spc="-5" dirty="0">
                <a:latin typeface="URW Gothic"/>
                <a:cs typeface="URW Gothic"/>
              </a:rPr>
              <a:t>Write short sentences with words with known sound-letter correspondences</a:t>
            </a:r>
            <a:r>
              <a:rPr lang="en-GB" sz="900" spc="-5" dirty="0">
                <a:latin typeface="URW Gothic"/>
                <a:cs typeface="URW Gothic"/>
              </a:rPr>
              <a:t>.</a:t>
            </a:r>
          </a:p>
          <a:p>
            <a:pPr marL="241300" marR="127000" indent="-228600">
              <a:lnSpc>
                <a:spcPct val="102200"/>
              </a:lnSpc>
              <a:buFont typeface="Symbol"/>
              <a:buChar char=""/>
              <a:tabLst>
                <a:tab pos="240665" algn="l"/>
                <a:tab pos="241300" algn="l"/>
              </a:tabLst>
            </a:pPr>
            <a:r>
              <a:rPr sz="900" spc="-5" dirty="0">
                <a:latin typeface="URW Gothic"/>
                <a:cs typeface="URW Gothic"/>
              </a:rPr>
              <a:t>Re-read </a:t>
            </a:r>
            <a:r>
              <a:rPr sz="900" dirty="0">
                <a:latin typeface="URW Gothic"/>
                <a:cs typeface="URW Gothic"/>
              </a:rPr>
              <a:t>writing </a:t>
            </a:r>
            <a:r>
              <a:rPr sz="900" spc="-5" dirty="0">
                <a:latin typeface="URW Gothic"/>
                <a:cs typeface="URW Gothic"/>
              </a:rPr>
              <a:t>to check that </a:t>
            </a:r>
            <a:r>
              <a:rPr sz="900" spc="5" dirty="0">
                <a:latin typeface="URW Gothic"/>
                <a:cs typeface="URW Gothic"/>
              </a:rPr>
              <a:t>it </a:t>
            </a:r>
            <a:r>
              <a:rPr sz="900" spc="-5" dirty="0">
                <a:latin typeface="URW Gothic"/>
                <a:cs typeface="URW Gothic"/>
              </a:rPr>
              <a:t>makes</a:t>
            </a:r>
            <a:r>
              <a:rPr sz="900" spc="-45" dirty="0">
                <a:latin typeface="URW Gothic"/>
                <a:cs typeface="URW Gothic"/>
              </a:rPr>
              <a:t> </a:t>
            </a:r>
            <a:r>
              <a:rPr sz="900" spc="-5" dirty="0">
                <a:latin typeface="URW Gothic"/>
                <a:cs typeface="URW Gothic"/>
              </a:rPr>
              <a:t>sense.</a:t>
            </a:r>
            <a:endParaRPr sz="900" dirty="0">
              <a:latin typeface="URW Gothic"/>
              <a:cs typeface="URW Gothic"/>
            </a:endParaRPr>
          </a:p>
        </p:txBody>
      </p:sp>
      <p:sp>
        <p:nvSpPr>
          <p:cNvPr id="15" name="object 15"/>
          <p:cNvSpPr/>
          <p:nvPr/>
        </p:nvSpPr>
        <p:spPr>
          <a:xfrm>
            <a:off x="6211189" y="1992122"/>
            <a:ext cx="4225290" cy="3084195"/>
          </a:xfrm>
          <a:custGeom>
            <a:avLst/>
            <a:gdLst/>
            <a:ahLst/>
            <a:cxnLst/>
            <a:rect l="l" t="t" r="r" b="b"/>
            <a:pathLst>
              <a:path w="4225290" h="3084195">
                <a:moveTo>
                  <a:pt x="4224782" y="0"/>
                </a:moveTo>
                <a:lnTo>
                  <a:pt x="0" y="0"/>
                </a:lnTo>
                <a:lnTo>
                  <a:pt x="0" y="3083687"/>
                </a:lnTo>
                <a:lnTo>
                  <a:pt x="4224782" y="3083687"/>
                </a:lnTo>
                <a:lnTo>
                  <a:pt x="4224782" y="0"/>
                </a:lnTo>
                <a:close/>
              </a:path>
            </a:pathLst>
          </a:custGeom>
          <a:solidFill>
            <a:srgbClr val="E7E6E6"/>
          </a:solidFill>
        </p:spPr>
        <p:txBody>
          <a:bodyPr wrap="square" lIns="0" tIns="0" rIns="0" bIns="0" rtlCol="0"/>
          <a:lstStyle/>
          <a:p>
            <a:endParaRPr/>
          </a:p>
        </p:txBody>
      </p:sp>
      <p:sp>
        <p:nvSpPr>
          <p:cNvPr id="16" name="object 16"/>
          <p:cNvSpPr txBox="1"/>
          <p:nvPr/>
        </p:nvSpPr>
        <p:spPr>
          <a:xfrm>
            <a:off x="6495669" y="1979422"/>
            <a:ext cx="3865245" cy="2395143"/>
          </a:xfrm>
          <a:prstGeom prst="rect">
            <a:avLst/>
          </a:prstGeom>
        </p:spPr>
        <p:txBody>
          <a:bodyPr vert="horz" wrap="square" lIns="0" tIns="9525" rIns="0" bIns="0" rtlCol="0">
            <a:spAutoFit/>
          </a:bodyPr>
          <a:lstStyle/>
          <a:p>
            <a:pPr marL="241300" marR="48895" indent="-228600">
              <a:lnSpc>
                <a:spcPct val="102200"/>
              </a:lnSpc>
              <a:spcBef>
                <a:spcPts val="75"/>
              </a:spcBef>
              <a:buFont typeface="Symbol"/>
              <a:buChar char=""/>
              <a:tabLst>
                <a:tab pos="240665" algn="l"/>
                <a:tab pos="241300" algn="l"/>
              </a:tabLst>
            </a:pPr>
            <a:r>
              <a:rPr sz="900" spc="-5" dirty="0">
                <a:latin typeface="URW Gothic"/>
                <a:cs typeface="URW Gothic"/>
              </a:rPr>
              <a:t>Hold </a:t>
            </a:r>
            <a:r>
              <a:rPr sz="900" dirty="0">
                <a:latin typeface="URW Gothic"/>
                <a:cs typeface="URW Gothic"/>
              </a:rPr>
              <a:t>a pencil </a:t>
            </a:r>
            <a:r>
              <a:rPr sz="900" spc="-5" dirty="0">
                <a:latin typeface="URW Gothic"/>
                <a:cs typeface="URW Gothic"/>
              </a:rPr>
              <a:t>effectively </a:t>
            </a:r>
            <a:r>
              <a:rPr sz="900" spc="-10" dirty="0">
                <a:latin typeface="URW Gothic"/>
                <a:cs typeface="URW Gothic"/>
              </a:rPr>
              <a:t>and </a:t>
            </a:r>
            <a:r>
              <a:rPr sz="900" spc="-5" dirty="0">
                <a:latin typeface="URW Gothic"/>
                <a:cs typeface="URW Gothic"/>
              </a:rPr>
              <a:t>with good control, </a:t>
            </a:r>
            <a:r>
              <a:rPr sz="900" dirty="0">
                <a:latin typeface="URW Gothic"/>
                <a:cs typeface="URW Gothic"/>
              </a:rPr>
              <a:t>using </a:t>
            </a:r>
            <a:r>
              <a:rPr sz="900" spc="-5" dirty="0">
                <a:latin typeface="URW Gothic"/>
                <a:cs typeface="URW Gothic"/>
              </a:rPr>
              <a:t>tripod grip  and </a:t>
            </a:r>
            <a:r>
              <a:rPr sz="900" dirty="0">
                <a:latin typeface="URW Gothic"/>
                <a:cs typeface="URW Gothic"/>
              </a:rPr>
              <a:t>holding </a:t>
            </a:r>
            <a:r>
              <a:rPr sz="900" spc="-5" dirty="0">
                <a:latin typeface="URW Gothic"/>
                <a:cs typeface="URW Gothic"/>
              </a:rPr>
              <a:t>close to</a:t>
            </a:r>
            <a:r>
              <a:rPr sz="900" spc="-15" dirty="0">
                <a:latin typeface="URW Gothic"/>
                <a:cs typeface="URW Gothic"/>
              </a:rPr>
              <a:t> </a:t>
            </a:r>
            <a:r>
              <a:rPr sz="900" spc="-5" dirty="0">
                <a:latin typeface="URW Gothic"/>
                <a:cs typeface="URW Gothic"/>
              </a:rPr>
              <a:t>point</a:t>
            </a:r>
            <a:endParaRPr sz="900" dirty="0">
              <a:latin typeface="URW Gothic"/>
              <a:cs typeface="URW Gothic"/>
            </a:endParaRPr>
          </a:p>
          <a:p>
            <a:pPr marL="241300" indent="-228600">
              <a:lnSpc>
                <a:spcPct val="100000"/>
              </a:lnSpc>
              <a:spcBef>
                <a:spcPts val="25"/>
              </a:spcBef>
              <a:buFont typeface="Symbol"/>
              <a:buChar char=""/>
              <a:tabLst>
                <a:tab pos="240665" algn="l"/>
                <a:tab pos="241300" algn="l"/>
              </a:tabLst>
            </a:pPr>
            <a:r>
              <a:rPr sz="900" spc="-10" dirty="0">
                <a:latin typeface="URW Gothic"/>
                <a:cs typeface="URW Gothic"/>
              </a:rPr>
              <a:t>Name </a:t>
            </a:r>
            <a:r>
              <a:rPr sz="900" spc="-5" dirty="0">
                <a:latin typeface="URW Gothic"/>
                <a:cs typeface="URW Gothic"/>
              </a:rPr>
              <a:t>the letters of the </a:t>
            </a:r>
            <a:r>
              <a:rPr sz="900" spc="-10" dirty="0">
                <a:latin typeface="URW Gothic"/>
                <a:cs typeface="URW Gothic"/>
              </a:rPr>
              <a:t>alphabet (year </a:t>
            </a:r>
            <a:r>
              <a:rPr sz="900" dirty="0">
                <a:latin typeface="URW Gothic"/>
                <a:cs typeface="URW Gothic"/>
              </a:rPr>
              <a:t>1</a:t>
            </a:r>
            <a:r>
              <a:rPr sz="900" spc="85" dirty="0">
                <a:latin typeface="URW Gothic"/>
                <a:cs typeface="URW Gothic"/>
              </a:rPr>
              <a:t> </a:t>
            </a:r>
            <a:r>
              <a:rPr sz="900" spc="-5" dirty="0">
                <a:latin typeface="URW Gothic"/>
                <a:cs typeface="URW Gothic"/>
              </a:rPr>
              <a:t>objective)</a:t>
            </a:r>
            <a:endParaRPr sz="900" dirty="0">
              <a:latin typeface="URW Gothic"/>
              <a:cs typeface="URW Gothic"/>
            </a:endParaRPr>
          </a:p>
          <a:p>
            <a:pPr marL="241300" indent="-228600">
              <a:lnSpc>
                <a:spcPct val="100000"/>
              </a:lnSpc>
              <a:spcBef>
                <a:spcPts val="25"/>
              </a:spcBef>
              <a:buFont typeface="Symbol"/>
              <a:buChar char=""/>
              <a:tabLst>
                <a:tab pos="240665" algn="l"/>
                <a:tab pos="241300" algn="l"/>
              </a:tabLst>
            </a:pPr>
            <a:r>
              <a:rPr sz="900" dirty="0">
                <a:latin typeface="URW Gothic"/>
                <a:cs typeface="URW Gothic"/>
              </a:rPr>
              <a:t>Can </a:t>
            </a:r>
            <a:r>
              <a:rPr sz="900" spc="-5" dirty="0">
                <a:latin typeface="URW Gothic"/>
                <a:cs typeface="URW Gothic"/>
              </a:rPr>
              <a:t>write letters on the</a:t>
            </a:r>
            <a:r>
              <a:rPr sz="900" spc="15" dirty="0">
                <a:latin typeface="URW Gothic"/>
                <a:cs typeface="URW Gothic"/>
              </a:rPr>
              <a:t> </a:t>
            </a:r>
            <a:r>
              <a:rPr sz="900" spc="-5" dirty="0">
                <a:latin typeface="URW Gothic"/>
                <a:cs typeface="URW Gothic"/>
              </a:rPr>
              <a:t>line</a:t>
            </a:r>
            <a:endParaRPr sz="900" dirty="0">
              <a:latin typeface="URW Gothic"/>
              <a:cs typeface="URW Gothic"/>
            </a:endParaRPr>
          </a:p>
          <a:p>
            <a:pPr marL="241300" marR="262890" indent="-228600">
              <a:lnSpc>
                <a:spcPct val="102200"/>
              </a:lnSpc>
              <a:buFont typeface="Symbol"/>
              <a:buChar char=""/>
              <a:tabLst>
                <a:tab pos="240665" algn="l"/>
                <a:tab pos="241300" algn="l"/>
              </a:tabLst>
            </a:pPr>
            <a:r>
              <a:rPr sz="900" spc="-5" dirty="0">
                <a:latin typeface="URW Gothic"/>
                <a:cs typeface="URW Gothic"/>
              </a:rPr>
              <a:t>Use the </a:t>
            </a:r>
            <a:r>
              <a:rPr sz="900" dirty="0">
                <a:latin typeface="URW Gothic"/>
                <a:cs typeface="URW Gothic"/>
              </a:rPr>
              <a:t>full width </a:t>
            </a:r>
            <a:r>
              <a:rPr sz="900" spc="-5" dirty="0">
                <a:latin typeface="URW Gothic"/>
                <a:cs typeface="URW Gothic"/>
              </a:rPr>
              <a:t>of the page, writing </a:t>
            </a:r>
            <a:r>
              <a:rPr sz="900" dirty="0">
                <a:latin typeface="URW Gothic"/>
                <a:cs typeface="URW Gothic"/>
              </a:rPr>
              <a:t>from left </a:t>
            </a:r>
            <a:r>
              <a:rPr sz="900" spc="-5" dirty="0">
                <a:latin typeface="URW Gothic"/>
                <a:cs typeface="URW Gothic"/>
              </a:rPr>
              <a:t>to right, </a:t>
            </a:r>
            <a:r>
              <a:rPr sz="900" dirty="0">
                <a:latin typeface="URW Gothic"/>
                <a:cs typeface="URW Gothic"/>
              </a:rPr>
              <a:t>top </a:t>
            </a:r>
            <a:r>
              <a:rPr sz="900" spc="-5" dirty="0">
                <a:latin typeface="URW Gothic"/>
                <a:cs typeface="URW Gothic"/>
              </a:rPr>
              <a:t>to  bottom.</a:t>
            </a:r>
            <a:endParaRPr sz="900" dirty="0">
              <a:latin typeface="URW Gothic"/>
              <a:cs typeface="URW Gothic"/>
            </a:endParaRPr>
          </a:p>
          <a:p>
            <a:pPr marL="241300" marR="147320" indent="-228600">
              <a:lnSpc>
                <a:spcPct val="102200"/>
              </a:lnSpc>
              <a:buFont typeface="Symbol"/>
              <a:buChar char=""/>
              <a:tabLst>
                <a:tab pos="240665" algn="l"/>
                <a:tab pos="241300" algn="l"/>
              </a:tabLst>
            </a:pPr>
            <a:r>
              <a:rPr sz="900" spc="-10" dirty="0">
                <a:latin typeface="URW Gothic"/>
                <a:cs typeface="URW Gothic"/>
              </a:rPr>
              <a:t>To </a:t>
            </a:r>
            <a:r>
              <a:rPr sz="900" dirty="0">
                <a:latin typeface="URW Gothic"/>
                <a:cs typeface="URW Gothic"/>
              </a:rPr>
              <a:t>use </a:t>
            </a:r>
            <a:r>
              <a:rPr sz="900" spc="-5" dirty="0">
                <a:latin typeface="URW Gothic"/>
                <a:cs typeface="URW Gothic"/>
              </a:rPr>
              <a:t>finger spaces, capital letters and </a:t>
            </a:r>
            <a:r>
              <a:rPr sz="900" dirty="0">
                <a:latin typeface="URW Gothic"/>
                <a:cs typeface="URW Gothic"/>
              </a:rPr>
              <a:t>full </a:t>
            </a:r>
            <a:r>
              <a:rPr sz="900" spc="-5" dirty="0">
                <a:latin typeface="URW Gothic"/>
                <a:cs typeface="URW Gothic"/>
              </a:rPr>
              <a:t>stops </a:t>
            </a:r>
            <a:r>
              <a:rPr sz="900" spc="5" dirty="0">
                <a:latin typeface="URW Gothic"/>
                <a:cs typeface="URW Gothic"/>
              </a:rPr>
              <a:t>in </a:t>
            </a:r>
            <a:r>
              <a:rPr sz="900" spc="-5" dirty="0">
                <a:latin typeface="URW Gothic"/>
                <a:cs typeface="URW Gothic"/>
              </a:rPr>
              <a:t>their </a:t>
            </a:r>
            <a:r>
              <a:rPr sz="900" dirty="0">
                <a:latin typeface="URW Gothic"/>
                <a:cs typeface="URW Gothic"/>
              </a:rPr>
              <a:t>writing  </a:t>
            </a:r>
            <a:r>
              <a:rPr sz="900" spc="-5" dirty="0">
                <a:latin typeface="URW Gothic"/>
                <a:cs typeface="URW Gothic"/>
              </a:rPr>
              <a:t>(year </a:t>
            </a:r>
            <a:r>
              <a:rPr sz="900" dirty="0">
                <a:latin typeface="URW Gothic"/>
                <a:cs typeface="URW Gothic"/>
              </a:rPr>
              <a:t>1</a:t>
            </a:r>
            <a:r>
              <a:rPr sz="900" spc="5" dirty="0">
                <a:latin typeface="URW Gothic"/>
                <a:cs typeface="URW Gothic"/>
              </a:rPr>
              <a:t> </a:t>
            </a:r>
            <a:r>
              <a:rPr sz="900" spc="-5" dirty="0">
                <a:latin typeface="URW Gothic"/>
                <a:cs typeface="URW Gothic"/>
              </a:rPr>
              <a:t>objective)</a:t>
            </a:r>
            <a:endParaRPr sz="900" dirty="0">
              <a:latin typeface="URW Gothic"/>
              <a:cs typeface="URW Gothic"/>
            </a:endParaRPr>
          </a:p>
          <a:p>
            <a:pPr marL="241300" indent="-228600">
              <a:lnSpc>
                <a:spcPct val="100000"/>
              </a:lnSpc>
              <a:spcBef>
                <a:spcPts val="25"/>
              </a:spcBef>
              <a:buFont typeface="Symbol"/>
              <a:buChar char=""/>
              <a:tabLst>
                <a:tab pos="240665" algn="l"/>
                <a:tab pos="241300" algn="l"/>
              </a:tabLst>
            </a:pPr>
            <a:r>
              <a:rPr sz="900" spc="-5" dirty="0">
                <a:latin typeface="URW Gothic"/>
                <a:cs typeface="URW Gothic"/>
              </a:rPr>
              <a:t>Write 2-syllable words </a:t>
            </a:r>
            <a:r>
              <a:rPr sz="900" dirty="0">
                <a:latin typeface="URW Gothic"/>
                <a:cs typeface="URW Gothic"/>
              </a:rPr>
              <a:t>containing </a:t>
            </a:r>
            <a:r>
              <a:rPr sz="900" spc="-5" dirty="0">
                <a:latin typeface="URW Gothic"/>
                <a:cs typeface="URW Gothic"/>
              </a:rPr>
              <a:t>taught</a:t>
            </a:r>
            <a:r>
              <a:rPr sz="900" spc="-15" dirty="0">
                <a:latin typeface="URW Gothic"/>
                <a:cs typeface="URW Gothic"/>
              </a:rPr>
              <a:t> </a:t>
            </a:r>
            <a:r>
              <a:rPr sz="900" spc="-5" dirty="0">
                <a:latin typeface="URW Gothic"/>
                <a:cs typeface="URW Gothic"/>
              </a:rPr>
              <a:t>sounds</a:t>
            </a:r>
            <a:endParaRPr sz="900" dirty="0">
              <a:latin typeface="URW Gothic"/>
              <a:cs typeface="URW Gothic"/>
            </a:endParaRPr>
          </a:p>
          <a:p>
            <a:pPr marL="241300" marR="170180" indent="-228600">
              <a:lnSpc>
                <a:spcPct val="102200"/>
              </a:lnSpc>
              <a:buFont typeface="Symbol"/>
              <a:buChar char=""/>
              <a:tabLst>
                <a:tab pos="240665" algn="l"/>
                <a:tab pos="241300" algn="l"/>
              </a:tabLst>
            </a:pPr>
            <a:r>
              <a:rPr sz="900" spc="-10" dirty="0">
                <a:latin typeface="URW Gothic"/>
                <a:cs typeface="URW Gothic"/>
              </a:rPr>
              <a:t>To </a:t>
            </a:r>
            <a:r>
              <a:rPr sz="900" spc="-5" dirty="0">
                <a:latin typeface="URW Gothic"/>
                <a:cs typeface="URW Gothic"/>
              </a:rPr>
              <a:t>understand and </a:t>
            </a:r>
            <a:r>
              <a:rPr sz="900" dirty="0">
                <a:latin typeface="URW Gothic"/>
                <a:cs typeface="URW Gothic"/>
              </a:rPr>
              <a:t>use </a:t>
            </a:r>
            <a:r>
              <a:rPr sz="900" spc="-5" dirty="0">
                <a:latin typeface="URW Gothic"/>
                <a:cs typeface="URW Gothic"/>
              </a:rPr>
              <a:t>simple adjectives </a:t>
            </a:r>
            <a:r>
              <a:rPr sz="900" spc="-10" dirty="0">
                <a:latin typeface="URW Gothic"/>
                <a:cs typeface="URW Gothic"/>
              </a:rPr>
              <a:t>(colour </a:t>
            </a:r>
            <a:r>
              <a:rPr sz="900" spc="-5" dirty="0">
                <a:latin typeface="URW Gothic"/>
                <a:cs typeface="URW Gothic"/>
              </a:rPr>
              <a:t>and size) e.g.  'The black dog </a:t>
            </a:r>
            <a:r>
              <a:rPr sz="900" spc="5" dirty="0">
                <a:latin typeface="URW Gothic"/>
                <a:cs typeface="URW Gothic"/>
              </a:rPr>
              <a:t>is in </a:t>
            </a:r>
            <a:r>
              <a:rPr sz="900" spc="-10" dirty="0">
                <a:latin typeface="URW Gothic"/>
                <a:cs typeface="URW Gothic"/>
              </a:rPr>
              <a:t>the</a:t>
            </a:r>
            <a:r>
              <a:rPr sz="900" spc="-30" dirty="0">
                <a:latin typeface="URW Gothic"/>
                <a:cs typeface="URW Gothic"/>
              </a:rPr>
              <a:t> </a:t>
            </a:r>
            <a:r>
              <a:rPr sz="900" spc="-5" dirty="0">
                <a:latin typeface="URW Gothic"/>
                <a:cs typeface="URW Gothic"/>
              </a:rPr>
              <a:t>mud.'</a:t>
            </a:r>
            <a:endParaRPr sz="900" dirty="0">
              <a:latin typeface="URW Gothic"/>
              <a:cs typeface="URW Gothic"/>
            </a:endParaRPr>
          </a:p>
          <a:p>
            <a:pPr marL="241300" marR="5080" indent="-228600">
              <a:lnSpc>
                <a:spcPct val="102200"/>
              </a:lnSpc>
              <a:buFont typeface="Symbol"/>
              <a:buChar char=""/>
              <a:tabLst>
                <a:tab pos="240665" algn="l"/>
                <a:tab pos="241300" algn="l"/>
              </a:tabLst>
            </a:pPr>
            <a:r>
              <a:rPr sz="900" spc="-10" dirty="0">
                <a:latin typeface="URW Gothic"/>
                <a:cs typeface="URW Gothic"/>
              </a:rPr>
              <a:t>To </a:t>
            </a:r>
            <a:r>
              <a:rPr sz="900" spc="-5" dirty="0">
                <a:latin typeface="URW Gothic"/>
                <a:cs typeface="URW Gothic"/>
              </a:rPr>
              <a:t>write </a:t>
            </a:r>
            <a:r>
              <a:rPr sz="900" dirty="0">
                <a:latin typeface="URW Gothic"/>
                <a:cs typeface="URW Gothic"/>
              </a:rPr>
              <a:t>for a </a:t>
            </a:r>
            <a:r>
              <a:rPr sz="900" spc="-5" dirty="0">
                <a:latin typeface="URW Gothic"/>
                <a:cs typeface="URW Gothic"/>
              </a:rPr>
              <a:t>range of audience and purposes </a:t>
            </a:r>
            <a:r>
              <a:rPr sz="900" spc="-10" dirty="0">
                <a:latin typeface="URW Gothic"/>
                <a:cs typeface="URW Gothic"/>
              </a:rPr>
              <a:t>(postcards, </a:t>
            </a:r>
            <a:r>
              <a:rPr sz="900" spc="-5" dirty="0">
                <a:latin typeface="URW Gothic"/>
                <a:cs typeface="URW Gothic"/>
              </a:rPr>
              <a:t>letters,  captions, recounts,</a:t>
            </a:r>
            <a:r>
              <a:rPr sz="900" spc="-25" dirty="0">
                <a:latin typeface="URW Gothic"/>
                <a:cs typeface="URW Gothic"/>
              </a:rPr>
              <a:t> </a:t>
            </a:r>
            <a:r>
              <a:rPr sz="900" dirty="0">
                <a:latin typeface="URW Gothic"/>
                <a:cs typeface="URW Gothic"/>
              </a:rPr>
              <a:t>lists…)</a:t>
            </a:r>
          </a:p>
          <a:p>
            <a:pPr marL="241300" indent="-228600">
              <a:lnSpc>
                <a:spcPct val="100000"/>
              </a:lnSpc>
              <a:spcBef>
                <a:spcPts val="15"/>
              </a:spcBef>
              <a:buFont typeface="Symbol"/>
              <a:buChar char=""/>
              <a:tabLst>
                <a:tab pos="240665" algn="l"/>
                <a:tab pos="241300" algn="l"/>
              </a:tabLst>
            </a:pPr>
            <a:r>
              <a:rPr sz="900" spc="-5" dirty="0">
                <a:latin typeface="URW Gothic"/>
                <a:cs typeface="URW Gothic"/>
              </a:rPr>
              <a:t>Beginning to write </a:t>
            </a:r>
            <a:r>
              <a:rPr sz="900" spc="5" dirty="0">
                <a:latin typeface="URW Gothic"/>
                <a:cs typeface="URW Gothic"/>
              </a:rPr>
              <a:t>in </a:t>
            </a:r>
            <a:r>
              <a:rPr sz="900" spc="-5" dirty="0">
                <a:latin typeface="URW Gothic"/>
                <a:cs typeface="URW Gothic"/>
              </a:rPr>
              <a:t>chronological</a:t>
            </a:r>
            <a:r>
              <a:rPr sz="900" spc="-25" dirty="0">
                <a:latin typeface="URW Gothic"/>
                <a:cs typeface="URW Gothic"/>
              </a:rPr>
              <a:t> </a:t>
            </a:r>
            <a:r>
              <a:rPr sz="900" dirty="0">
                <a:latin typeface="URW Gothic"/>
                <a:cs typeface="URW Gothic"/>
              </a:rPr>
              <a:t>order.</a:t>
            </a:r>
          </a:p>
          <a:p>
            <a:pPr marL="241300" marR="52705" indent="-228600">
              <a:lnSpc>
                <a:spcPct val="102200"/>
              </a:lnSpc>
              <a:buFont typeface="Symbol"/>
              <a:buChar char=""/>
              <a:tabLst>
                <a:tab pos="240665" algn="l"/>
                <a:tab pos="241300" algn="l"/>
              </a:tabLst>
            </a:pPr>
            <a:r>
              <a:rPr sz="900" spc="-5" dirty="0">
                <a:latin typeface="URW Gothic"/>
                <a:cs typeface="URW Gothic"/>
              </a:rPr>
              <a:t>Children </a:t>
            </a:r>
            <a:r>
              <a:rPr sz="900" spc="-10" dirty="0">
                <a:latin typeface="URW Gothic"/>
                <a:cs typeface="URW Gothic"/>
              </a:rPr>
              <a:t>are </a:t>
            </a:r>
            <a:r>
              <a:rPr sz="900" spc="-5" dirty="0">
                <a:latin typeface="URW Gothic"/>
                <a:cs typeface="URW Gothic"/>
              </a:rPr>
              <a:t>introduced to dictionaries, sound and word </a:t>
            </a:r>
            <a:r>
              <a:rPr sz="900" spc="-10" dirty="0">
                <a:latin typeface="URW Gothic"/>
                <a:cs typeface="URW Gothic"/>
              </a:rPr>
              <a:t>mats </a:t>
            </a:r>
            <a:r>
              <a:rPr sz="900" spc="-5" dirty="0">
                <a:latin typeface="URW Gothic"/>
                <a:cs typeface="URW Gothic"/>
              </a:rPr>
              <a:t>as  </a:t>
            </a:r>
            <a:r>
              <a:rPr sz="900" dirty="0">
                <a:latin typeface="URW Gothic"/>
                <a:cs typeface="URW Gothic"/>
              </a:rPr>
              <a:t>a </a:t>
            </a:r>
            <a:r>
              <a:rPr sz="900" spc="-5" dirty="0">
                <a:latin typeface="URW Gothic"/>
                <a:cs typeface="URW Gothic"/>
              </a:rPr>
              <a:t>tool to support</a:t>
            </a:r>
            <a:r>
              <a:rPr sz="900" spc="-10" dirty="0">
                <a:latin typeface="URW Gothic"/>
                <a:cs typeface="URW Gothic"/>
              </a:rPr>
              <a:t> </a:t>
            </a:r>
            <a:r>
              <a:rPr sz="900" dirty="0">
                <a:latin typeface="URW Gothic"/>
                <a:cs typeface="URW Gothic"/>
              </a:rPr>
              <a:t>independence.</a:t>
            </a:r>
            <a:endParaRPr lang="en-US" sz="900" dirty="0">
              <a:latin typeface="URW Gothic"/>
              <a:cs typeface="URW Gothic"/>
            </a:endParaRPr>
          </a:p>
          <a:p>
            <a:pPr marL="241300" marR="52705" indent="-228600">
              <a:lnSpc>
                <a:spcPct val="102200"/>
              </a:lnSpc>
              <a:buFont typeface="Symbol"/>
              <a:buChar char=""/>
              <a:tabLst>
                <a:tab pos="240665" algn="l"/>
                <a:tab pos="241300" algn="l"/>
              </a:tabLst>
            </a:pPr>
            <a:r>
              <a:rPr lang="en-GB" sz="900" dirty="0">
                <a:latin typeface="URW Gothic"/>
                <a:cs typeface="URW Gothic"/>
              </a:rPr>
              <a:t>To use a tripod grip to hold a pencil.</a:t>
            </a:r>
            <a:endParaRPr lang="en-US" sz="900" dirty="0">
              <a:latin typeface="URW Gothic"/>
              <a:cs typeface="URW Gothic"/>
            </a:endParaRPr>
          </a:p>
          <a:p>
            <a:pPr marL="12700" marR="52705">
              <a:lnSpc>
                <a:spcPct val="102200"/>
              </a:lnSpc>
              <a:tabLst>
                <a:tab pos="240665" algn="l"/>
                <a:tab pos="241300" algn="l"/>
              </a:tabLst>
            </a:pPr>
            <a:endParaRPr sz="900" dirty="0">
              <a:latin typeface="URW Gothic"/>
              <a:cs typeface="URW Gothic"/>
            </a:endParaRPr>
          </a:p>
        </p:txBody>
      </p:sp>
      <p:grpSp>
        <p:nvGrpSpPr>
          <p:cNvPr id="17" name="object 17"/>
          <p:cNvGrpSpPr/>
          <p:nvPr/>
        </p:nvGrpSpPr>
        <p:grpSpPr>
          <a:xfrm>
            <a:off x="373379" y="5075809"/>
            <a:ext cx="10062845" cy="140335"/>
            <a:chOff x="373379" y="5075809"/>
            <a:chExt cx="10062845" cy="140335"/>
          </a:xfrm>
        </p:grpSpPr>
        <p:sp>
          <p:nvSpPr>
            <p:cNvPr id="18" name="object 18"/>
            <p:cNvSpPr/>
            <p:nvPr/>
          </p:nvSpPr>
          <p:spPr>
            <a:xfrm>
              <a:off x="373379" y="5075809"/>
              <a:ext cx="269875" cy="140335"/>
            </a:xfrm>
            <a:custGeom>
              <a:avLst/>
              <a:gdLst/>
              <a:ahLst/>
              <a:cxnLst/>
              <a:rect l="l" t="t" r="r" b="b"/>
              <a:pathLst>
                <a:path w="269875" h="140335">
                  <a:moveTo>
                    <a:pt x="269748" y="0"/>
                  </a:moveTo>
                  <a:lnTo>
                    <a:pt x="0" y="0"/>
                  </a:lnTo>
                  <a:lnTo>
                    <a:pt x="0" y="140207"/>
                  </a:lnTo>
                  <a:lnTo>
                    <a:pt x="269748" y="140207"/>
                  </a:lnTo>
                  <a:lnTo>
                    <a:pt x="269748" y="0"/>
                  </a:lnTo>
                  <a:close/>
                </a:path>
              </a:pathLst>
            </a:custGeom>
            <a:solidFill>
              <a:srgbClr val="FFC000"/>
            </a:solidFill>
          </p:spPr>
          <p:txBody>
            <a:bodyPr wrap="square" lIns="0" tIns="0" rIns="0" bIns="0" rtlCol="0"/>
            <a:lstStyle/>
            <a:p>
              <a:endParaRPr/>
            </a:p>
          </p:txBody>
        </p:sp>
        <p:sp>
          <p:nvSpPr>
            <p:cNvPr id="19" name="object 19"/>
            <p:cNvSpPr/>
            <p:nvPr/>
          </p:nvSpPr>
          <p:spPr>
            <a:xfrm>
              <a:off x="643127" y="5075809"/>
              <a:ext cx="9792970" cy="140335"/>
            </a:xfrm>
            <a:custGeom>
              <a:avLst/>
              <a:gdLst/>
              <a:ahLst/>
              <a:cxnLst/>
              <a:rect l="l" t="t" r="r" b="b"/>
              <a:pathLst>
                <a:path w="9792970" h="140335">
                  <a:moveTo>
                    <a:pt x="9792970" y="0"/>
                  </a:moveTo>
                  <a:lnTo>
                    <a:pt x="0" y="0"/>
                  </a:lnTo>
                  <a:lnTo>
                    <a:pt x="0" y="140207"/>
                  </a:lnTo>
                  <a:lnTo>
                    <a:pt x="9792970" y="140207"/>
                  </a:lnTo>
                  <a:lnTo>
                    <a:pt x="9792970" y="0"/>
                  </a:lnTo>
                  <a:close/>
                </a:path>
              </a:pathLst>
            </a:custGeom>
            <a:solidFill>
              <a:srgbClr val="FFF1CC"/>
            </a:solidFill>
          </p:spPr>
          <p:txBody>
            <a:bodyPr wrap="square" lIns="0" tIns="0" rIns="0" bIns="0" rtlCol="0"/>
            <a:lstStyle/>
            <a:p>
              <a:endParaRPr/>
            </a:p>
          </p:txBody>
        </p:sp>
      </p:grpSp>
      <p:sp>
        <p:nvSpPr>
          <p:cNvPr id="20" name="object 20"/>
          <p:cNvSpPr txBox="1"/>
          <p:nvPr/>
        </p:nvSpPr>
        <p:spPr>
          <a:xfrm>
            <a:off x="421640" y="5063109"/>
            <a:ext cx="3493135" cy="162560"/>
          </a:xfrm>
          <a:prstGeom prst="rect">
            <a:avLst/>
          </a:prstGeom>
        </p:spPr>
        <p:txBody>
          <a:bodyPr vert="horz" wrap="square" lIns="0" tIns="12700" rIns="0" bIns="0" rtlCol="0">
            <a:spAutoFit/>
          </a:bodyPr>
          <a:lstStyle/>
          <a:p>
            <a:pPr marL="12700">
              <a:lnSpc>
                <a:spcPct val="100000"/>
              </a:lnSpc>
              <a:spcBef>
                <a:spcPts val="100"/>
              </a:spcBef>
              <a:tabLst>
                <a:tab pos="289560" algn="l"/>
              </a:tabLst>
            </a:pPr>
            <a:r>
              <a:rPr sz="900" b="1" dirty="0">
                <a:solidFill>
                  <a:srgbClr val="FFFFFF"/>
                </a:solidFill>
                <a:latin typeface="Gothic Uralic"/>
                <a:cs typeface="Gothic Uralic"/>
              </a:rPr>
              <a:t>R=	</a:t>
            </a:r>
            <a:r>
              <a:rPr sz="900" b="1" dirty="0">
                <a:latin typeface="Gothic Uralic"/>
                <a:cs typeface="Gothic Uralic"/>
              </a:rPr>
              <a:t>By </a:t>
            </a:r>
            <a:r>
              <a:rPr sz="900" b="1" spc="-5" dirty="0">
                <a:latin typeface="Gothic Uralic"/>
                <a:cs typeface="Gothic Uralic"/>
              </a:rPr>
              <a:t>the end of the </a:t>
            </a:r>
            <a:r>
              <a:rPr sz="900" b="1" dirty="0">
                <a:latin typeface="Gothic Uralic"/>
                <a:cs typeface="Gothic Uralic"/>
              </a:rPr>
              <a:t>Spring </a:t>
            </a:r>
            <a:r>
              <a:rPr sz="900" b="1" spc="-10" dirty="0">
                <a:latin typeface="Gothic Uralic"/>
                <a:cs typeface="Gothic Uralic"/>
              </a:rPr>
              <a:t>term </a:t>
            </a:r>
            <a:r>
              <a:rPr sz="900" b="1" spc="-5" dirty="0">
                <a:latin typeface="Gothic Uralic"/>
                <a:cs typeface="Gothic Uralic"/>
              </a:rPr>
              <a:t>children </a:t>
            </a:r>
            <a:r>
              <a:rPr sz="900" b="1" dirty="0">
                <a:latin typeface="Gothic Uralic"/>
                <a:cs typeface="Gothic Uralic"/>
              </a:rPr>
              <a:t>should be </a:t>
            </a:r>
            <a:r>
              <a:rPr sz="900" b="1" spc="-5" dirty="0">
                <a:latin typeface="Gothic Uralic"/>
                <a:cs typeface="Gothic Uralic"/>
              </a:rPr>
              <a:t>able</a:t>
            </a:r>
            <a:r>
              <a:rPr sz="900" b="1" spc="10" dirty="0">
                <a:latin typeface="Gothic Uralic"/>
                <a:cs typeface="Gothic Uralic"/>
              </a:rPr>
              <a:t> </a:t>
            </a:r>
            <a:r>
              <a:rPr sz="900" b="1" spc="-5" dirty="0">
                <a:latin typeface="Gothic Uralic"/>
                <a:cs typeface="Gothic Uralic"/>
              </a:rPr>
              <a:t>to…</a:t>
            </a:r>
            <a:endParaRPr sz="900">
              <a:latin typeface="Gothic Uralic"/>
              <a:cs typeface="Gothic Uralic"/>
            </a:endParaRPr>
          </a:p>
        </p:txBody>
      </p:sp>
      <p:sp>
        <p:nvSpPr>
          <p:cNvPr id="21" name="object 21"/>
          <p:cNvSpPr txBox="1"/>
          <p:nvPr/>
        </p:nvSpPr>
        <p:spPr>
          <a:xfrm>
            <a:off x="650240" y="5203317"/>
            <a:ext cx="5482590" cy="714298"/>
          </a:xfrm>
          <a:prstGeom prst="rect">
            <a:avLst/>
          </a:prstGeom>
        </p:spPr>
        <p:txBody>
          <a:bodyPr vert="horz" wrap="square" lIns="0" tIns="12700" rIns="0" bIns="0" rtlCol="0">
            <a:spAutoFit/>
          </a:bodyPr>
          <a:lstStyle/>
          <a:p>
            <a:pPr marL="241300" marR="252729" indent="-228600">
              <a:lnSpc>
                <a:spcPct val="102200"/>
              </a:lnSpc>
              <a:buFont typeface="Symbol"/>
              <a:buChar char=""/>
              <a:tabLst>
                <a:tab pos="240665" algn="l"/>
                <a:tab pos="241300" algn="l"/>
              </a:tabLst>
            </a:pPr>
            <a:r>
              <a:rPr sz="900" spc="-5" dirty="0">
                <a:latin typeface="URW Gothic"/>
                <a:cs typeface="URW Gothic"/>
              </a:rPr>
              <a:t>Copy write full </a:t>
            </a:r>
            <a:r>
              <a:rPr sz="900" spc="-10" dirty="0">
                <a:latin typeface="URW Gothic"/>
                <a:cs typeface="URW Gothic"/>
              </a:rPr>
              <a:t>name </a:t>
            </a:r>
            <a:r>
              <a:rPr sz="900" dirty="0">
                <a:latin typeface="URW Gothic"/>
                <a:cs typeface="URW Gothic"/>
              </a:rPr>
              <a:t>and </a:t>
            </a:r>
            <a:r>
              <a:rPr sz="900" spc="-5" dirty="0">
                <a:latin typeface="URW Gothic"/>
                <a:cs typeface="URW Gothic"/>
              </a:rPr>
              <a:t>begin to write </a:t>
            </a:r>
            <a:r>
              <a:rPr sz="900" spc="5" dirty="0">
                <a:latin typeface="URW Gothic"/>
                <a:cs typeface="URW Gothic"/>
              </a:rPr>
              <a:t>it </a:t>
            </a:r>
            <a:r>
              <a:rPr sz="900" spc="-5" dirty="0">
                <a:latin typeface="URW Gothic"/>
                <a:cs typeface="URW Gothic"/>
              </a:rPr>
              <a:t>from </a:t>
            </a:r>
            <a:r>
              <a:rPr sz="900" spc="-10" dirty="0">
                <a:latin typeface="URW Gothic"/>
                <a:cs typeface="URW Gothic"/>
              </a:rPr>
              <a:t>memory </a:t>
            </a:r>
            <a:r>
              <a:rPr sz="900" spc="-5" dirty="0">
                <a:latin typeface="URW Gothic"/>
                <a:cs typeface="URW Gothic"/>
              </a:rPr>
              <a:t>(forming letters correctly including  capitals).</a:t>
            </a:r>
            <a:endParaRPr sz="900" dirty="0">
              <a:latin typeface="URW Gothic"/>
              <a:cs typeface="URW Gothic"/>
            </a:endParaRPr>
          </a:p>
          <a:p>
            <a:pPr marL="241300" marR="5080" indent="-228600">
              <a:lnSpc>
                <a:spcPct val="102200"/>
              </a:lnSpc>
              <a:buFont typeface="Symbol"/>
              <a:buChar char=""/>
              <a:tabLst>
                <a:tab pos="240665" algn="l"/>
                <a:tab pos="241300" algn="l"/>
              </a:tabLst>
            </a:pPr>
            <a:r>
              <a:rPr sz="900" spc="-5" dirty="0">
                <a:latin typeface="URW Gothic"/>
                <a:cs typeface="URW Gothic"/>
              </a:rPr>
              <a:t>Form</a:t>
            </a:r>
            <a:r>
              <a:rPr lang="en-GB" sz="900" spc="-5" dirty="0">
                <a:latin typeface="URW Gothic"/>
                <a:cs typeface="URW Gothic"/>
              </a:rPr>
              <a:t> some</a:t>
            </a:r>
            <a:r>
              <a:rPr sz="900" spc="-5" dirty="0">
                <a:latin typeface="URW Gothic"/>
                <a:cs typeface="URW Gothic"/>
              </a:rPr>
              <a:t> </a:t>
            </a:r>
            <a:r>
              <a:rPr sz="900" dirty="0">
                <a:latin typeface="URW Gothic"/>
                <a:cs typeface="URW Gothic"/>
              </a:rPr>
              <a:t>lower-case </a:t>
            </a:r>
            <a:r>
              <a:rPr sz="900" spc="-5" dirty="0">
                <a:latin typeface="URW Gothic"/>
                <a:cs typeface="URW Gothic"/>
              </a:rPr>
              <a:t>letters accurately</a:t>
            </a:r>
            <a:endParaRPr sz="900" dirty="0">
              <a:latin typeface="URW Gothic"/>
              <a:cs typeface="URW Gothic"/>
            </a:endParaRPr>
          </a:p>
          <a:p>
            <a:pPr marL="241300" marR="128905" indent="-228600">
              <a:lnSpc>
                <a:spcPct val="102200"/>
              </a:lnSpc>
              <a:buFont typeface="Symbol"/>
              <a:buChar char=""/>
              <a:tabLst>
                <a:tab pos="240665" algn="l"/>
                <a:tab pos="241300" algn="l"/>
              </a:tabLst>
            </a:pPr>
            <a:r>
              <a:rPr lang="en-GB" sz="900" spc="-5" dirty="0">
                <a:latin typeface="URW Gothic"/>
                <a:cs typeface="URW Gothic"/>
              </a:rPr>
              <a:t>Developing writing CVC words</a:t>
            </a:r>
          </a:p>
          <a:p>
            <a:pPr marL="241300" marR="128905" indent="-228600">
              <a:lnSpc>
                <a:spcPct val="102200"/>
              </a:lnSpc>
              <a:buFont typeface="Symbol"/>
              <a:buChar char=""/>
              <a:tabLst>
                <a:tab pos="240665" algn="l"/>
                <a:tab pos="241300" algn="l"/>
              </a:tabLst>
            </a:pPr>
            <a:r>
              <a:rPr lang="en-GB" sz="900" spc="-5" dirty="0">
                <a:latin typeface="URW Gothic"/>
                <a:cs typeface="URW Gothic"/>
              </a:rPr>
              <a:t>To begin to write captions and phrases</a:t>
            </a:r>
          </a:p>
          <a:p>
            <a:pPr marL="241300" marR="128905" indent="-228600">
              <a:lnSpc>
                <a:spcPct val="102200"/>
              </a:lnSpc>
              <a:buFont typeface="Symbol"/>
              <a:buChar char=""/>
              <a:tabLst>
                <a:tab pos="240665" algn="l"/>
                <a:tab pos="241300" algn="l"/>
              </a:tabLst>
            </a:pPr>
            <a:r>
              <a:rPr lang="en-GB" sz="900" spc="-5" dirty="0">
                <a:latin typeface="URW Gothic"/>
                <a:cs typeface="URW Gothic"/>
              </a:rPr>
              <a:t>To be able to write first name accurately</a:t>
            </a:r>
          </a:p>
        </p:txBody>
      </p:sp>
      <p:sp>
        <p:nvSpPr>
          <p:cNvPr id="22" name="object 22"/>
          <p:cNvSpPr/>
          <p:nvPr/>
        </p:nvSpPr>
        <p:spPr>
          <a:xfrm>
            <a:off x="6211189" y="5216093"/>
            <a:ext cx="4225290" cy="1402715"/>
          </a:xfrm>
          <a:custGeom>
            <a:avLst/>
            <a:gdLst/>
            <a:ahLst/>
            <a:cxnLst/>
            <a:rect l="l" t="t" r="r" b="b"/>
            <a:pathLst>
              <a:path w="4225290" h="1402715">
                <a:moveTo>
                  <a:pt x="4224782" y="0"/>
                </a:moveTo>
                <a:lnTo>
                  <a:pt x="0" y="0"/>
                </a:lnTo>
                <a:lnTo>
                  <a:pt x="0" y="1402333"/>
                </a:lnTo>
                <a:lnTo>
                  <a:pt x="4224782" y="1402333"/>
                </a:lnTo>
                <a:lnTo>
                  <a:pt x="4224782" y="0"/>
                </a:lnTo>
                <a:close/>
              </a:path>
            </a:pathLst>
          </a:custGeom>
          <a:solidFill>
            <a:srgbClr val="E7E6E6"/>
          </a:solidFill>
        </p:spPr>
        <p:txBody>
          <a:bodyPr wrap="square" lIns="0" tIns="0" rIns="0" bIns="0" rtlCol="0"/>
          <a:lstStyle/>
          <a:p>
            <a:endParaRPr/>
          </a:p>
        </p:txBody>
      </p:sp>
      <p:sp>
        <p:nvSpPr>
          <p:cNvPr id="23" name="object 23"/>
          <p:cNvSpPr txBox="1"/>
          <p:nvPr/>
        </p:nvSpPr>
        <p:spPr>
          <a:xfrm>
            <a:off x="6495669" y="5203317"/>
            <a:ext cx="3816985" cy="1834926"/>
          </a:xfrm>
          <a:prstGeom prst="rect">
            <a:avLst/>
          </a:prstGeom>
        </p:spPr>
        <p:txBody>
          <a:bodyPr vert="horz" wrap="square" lIns="0" tIns="9525" rIns="0" bIns="0" rtlCol="0">
            <a:spAutoFit/>
          </a:bodyPr>
          <a:lstStyle/>
          <a:p>
            <a:pPr marL="241300" marR="5080" indent="-228600">
              <a:lnSpc>
                <a:spcPct val="102200"/>
              </a:lnSpc>
              <a:spcBef>
                <a:spcPts val="75"/>
              </a:spcBef>
              <a:buFont typeface="Symbol"/>
              <a:buChar char=""/>
              <a:tabLst>
                <a:tab pos="240665" algn="l"/>
                <a:tab pos="241300" algn="l"/>
              </a:tabLst>
            </a:pPr>
            <a:r>
              <a:rPr sz="900" spc="-10" dirty="0">
                <a:latin typeface="URW Gothic"/>
                <a:cs typeface="URW Gothic"/>
              </a:rPr>
              <a:t>To </a:t>
            </a:r>
            <a:r>
              <a:rPr sz="900" dirty="0">
                <a:latin typeface="URW Gothic"/>
                <a:cs typeface="URW Gothic"/>
              </a:rPr>
              <a:t>sit </a:t>
            </a:r>
            <a:r>
              <a:rPr sz="900" spc="-5" dirty="0">
                <a:latin typeface="URW Gothic"/>
                <a:cs typeface="URW Gothic"/>
              </a:rPr>
              <a:t>correctly at </a:t>
            </a:r>
            <a:r>
              <a:rPr sz="900" dirty="0">
                <a:latin typeface="URW Gothic"/>
                <a:cs typeface="URW Gothic"/>
              </a:rPr>
              <a:t>a </a:t>
            </a:r>
            <a:r>
              <a:rPr sz="900" spc="-5" dirty="0">
                <a:latin typeface="URW Gothic"/>
                <a:cs typeface="URW Gothic"/>
              </a:rPr>
              <a:t>table with </a:t>
            </a:r>
            <a:r>
              <a:rPr sz="900" dirty="0">
                <a:latin typeface="URW Gothic"/>
                <a:cs typeface="URW Gothic"/>
              </a:rPr>
              <a:t>2 </a:t>
            </a:r>
            <a:r>
              <a:rPr sz="900" spc="-5" dirty="0">
                <a:latin typeface="URW Gothic"/>
                <a:cs typeface="URW Gothic"/>
              </a:rPr>
              <a:t>legs on </a:t>
            </a:r>
            <a:r>
              <a:rPr sz="900" spc="-10" dirty="0">
                <a:latin typeface="URW Gothic"/>
                <a:cs typeface="URW Gothic"/>
              </a:rPr>
              <a:t>the </a:t>
            </a:r>
            <a:r>
              <a:rPr sz="900" spc="-5" dirty="0">
                <a:latin typeface="URW Gothic"/>
                <a:cs typeface="URW Gothic"/>
              </a:rPr>
              <a:t>floor (chair tucked in,  no swinging on</a:t>
            </a:r>
            <a:r>
              <a:rPr sz="900" spc="-15" dirty="0">
                <a:latin typeface="URW Gothic"/>
                <a:cs typeface="URW Gothic"/>
              </a:rPr>
              <a:t> </a:t>
            </a:r>
            <a:r>
              <a:rPr sz="900" spc="-5" dirty="0">
                <a:latin typeface="URW Gothic"/>
                <a:cs typeface="URW Gothic"/>
              </a:rPr>
              <a:t>chair)</a:t>
            </a:r>
            <a:endParaRPr sz="900" dirty="0">
              <a:latin typeface="URW Gothic"/>
              <a:cs typeface="URW Gothic"/>
            </a:endParaRPr>
          </a:p>
          <a:p>
            <a:pPr marL="241300" indent="-228600">
              <a:lnSpc>
                <a:spcPct val="100000"/>
              </a:lnSpc>
              <a:spcBef>
                <a:spcPts val="25"/>
              </a:spcBef>
              <a:buFont typeface="Symbol"/>
              <a:buChar char=""/>
              <a:tabLst>
                <a:tab pos="240665" algn="l"/>
                <a:tab pos="241300" algn="l"/>
              </a:tabLst>
            </a:pPr>
            <a:r>
              <a:rPr sz="900" spc="-10" dirty="0">
                <a:latin typeface="URW Gothic"/>
                <a:cs typeface="URW Gothic"/>
              </a:rPr>
              <a:t>To </a:t>
            </a:r>
            <a:r>
              <a:rPr sz="900" dirty="0">
                <a:latin typeface="URW Gothic"/>
                <a:cs typeface="URW Gothic"/>
              </a:rPr>
              <a:t>hold a pencil </a:t>
            </a:r>
            <a:r>
              <a:rPr sz="900" spc="-5" dirty="0">
                <a:latin typeface="URW Gothic"/>
                <a:cs typeface="URW Gothic"/>
              </a:rPr>
              <a:t>using </a:t>
            </a:r>
            <a:r>
              <a:rPr sz="900" dirty="0">
                <a:latin typeface="URW Gothic"/>
                <a:cs typeface="URW Gothic"/>
              </a:rPr>
              <a:t>a </a:t>
            </a:r>
            <a:r>
              <a:rPr lang="en-US" sz="900" spc="-5" dirty="0">
                <a:latin typeface="URW Gothic"/>
                <a:cs typeface="URW Gothic"/>
              </a:rPr>
              <a:t>comfortable </a:t>
            </a:r>
            <a:r>
              <a:rPr sz="900" dirty="0">
                <a:latin typeface="URW Gothic"/>
                <a:cs typeface="URW Gothic"/>
              </a:rPr>
              <a:t>grip </a:t>
            </a:r>
            <a:r>
              <a:rPr sz="900" spc="-5" dirty="0">
                <a:latin typeface="URW Gothic"/>
                <a:cs typeface="URW Gothic"/>
              </a:rPr>
              <a:t>and </a:t>
            </a:r>
            <a:r>
              <a:rPr sz="900" dirty="0">
                <a:latin typeface="URW Gothic"/>
                <a:cs typeface="URW Gothic"/>
              </a:rPr>
              <a:t>use </a:t>
            </a:r>
            <a:r>
              <a:rPr sz="900" spc="5" dirty="0">
                <a:latin typeface="URW Gothic"/>
                <a:cs typeface="URW Gothic"/>
              </a:rPr>
              <a:t>it</a:t>
            </a:r>
            <a:r>
              <a:rPr sz="900" spc="-55" dirty="0">
                <a:latin typeface="URW Gothic"/>
                <a:cs typeface="URW Gothic"/>
              </a:rPr>
              <a:t> </a:t>
            </a:r>
            <a:r>
              <a:rPr sz="900" spc="-5" dirty="0">
                <a:latin typeface="URW Gothic"/>
                <a:cs typeface="URW Gothic"/>
              </a:rPr>
              <a:t>effectively.</a:t>
            </a:r>
            <a:endParaRPr sz="900" dirty="0">
              <a:latin typeface="URW Gothic"/>
              <a:cs typeface="URW Gothic"/>
            </a:endParaRPr>
          </a:p>
          <a:p>
            <a:pPr marL="241300" marR="99060" indent="-228600">
              <a:lnSpc>
                <a:spcPct val="102200"/>
              </a:lnSpc>
              <a:buFont typeface="Symbol"/>
              <a:buChar char=""/>
              <a:tabLst>
                <a:tab pos="240665" algn="l"/>
                <a:tab pos="241300" algn="l"/>
              </a:tabLst>
            </a:pPr>
            <a:r>
              <a:rPr sz="900" spc="-10" dirty="0">
                <a:latin typeface="URW Gothic"/>
                <a:cs typeface="URW Gothic"/>
              </a:rPr>
              <a:t>To </a:t>
            </a:r>
            <a:r>
              <a:rPr sz="900" dirty="0">
                <a:latin typeface="URW Gothic"/>
                <a:cs typeface="URW Gothic"/>
              </a:rPr>
              <a:t>tilt </a:t>
            </a:r>
            <a:r>
              <a:rPr sz="900" spc="-5" dirty="0">
                <a:latin typeface="URW Gothic"/>
                <a:cs typeface="URW Gothic"/>
              </a:rPr>
              <a:t>the paper according to </a:t>
            </a:r>
            <a:r>
              <a:rPr sz="900" dirty="0">
                <a:latin typeface="URW Gothic"/>
                <a:cs typeface="URW Gothic"/>
              </a:rPr>
              <a:t>writing </a:t>
            </a:r>
            <a:r>
              <a:rPr sz="900" spc="-5" dirty="0">
                <a:latin typeface="URW Gothic"/>
                <a:cs typeface="URW Gothic"/>
              </a:rPr>
              <a:t>hand and </a:t>
            </a:r>
            <a:r>
              <a:rPr sz="900" dirty="0">
                <a:latin typeface="URW Gothic"/>
                <a:cs typeface="URW Gothic"/>
              </a:rPr>
              <a:t>hold </a:t>
            </a:r>
            <a:r>
              <a:rPr sz="900" spc="-5" dirty="0">
                <a:latin typeface="URW Gothic"/>
                <a:cs typeface="URW Gothic"/>
              </a:rPr>
              <a:t>the paper  still with other</a:t>
            </a:r>
            <a:r>
              <a:rPr sz="900" dirty="0">
                <a:latin typeface="URW Gothic"/>
                <a:cs typeface="URW Gothic"/>
              </a:rPr>
              <a:t> </a:t>
            </a:r>
            <a:r>
              <a:rPr sz="900" spc="-5" dirty="0">
                <a:latin typeface="URW Gothic"/>
                <a:cs typeface="URW Gothic"/>
              </a:rPr>
              <a:t>hand</a:t>
            </a:r>
            <a:endParaRPr lang="en-US" sz="900" spc="-5" dirty="0">
              <a:latin typeface="URW Gothic"/>
              <a:cs typeface="URW Gothic"/>
            </a:endParaRPr>
          </a:p>
          <a:p>
            <a:pPr marL="241300" marR="99060" indent="-228600">
              <a:lnSpc>
                <a:spcPct val="102200"/>
              </a:lnSpc>
              <a:buFont typeface="Symbol"/>
              <a:buChar char=""/>
              <a:tabLst>
                <a:tab pos="240665" algn="l"/>
                <a:tab pos="241300" algn="l"/>
              </a:tabLst>
            </a:pPr>
            <a:r>
              <a:rPr lang="en-US" sz="900" dirty="0">
                <a:latin typeface="URW Gothic"/>
                <a:cs typeface="URW Gothic"/>
              </a:rPr>
              <a:t>To know that letters have a name and letters have a sound</a:t>
            </a:r>
          </a:p>
          <a:p>
            <a:pPr marL="241300" marR="99060" indent="-228600">
              <a:lnSpc>
                <a:spcPct val="102200"/>
              </a:lnSpc>
              <a:buFont typeface="Symbol"/>
              <a:buChar char=""/>
              <a:tabLst>
                <a:tab pos="240665" algn="l"/>
                <a:tab pos="241300" algn="l"/>
              </a:tabLst>
            </a:pPr>
            <a:r>
              <a:rPr lang="en-US" sz="900" dirty="0">
                <a:latin typeface="URW Gothic"/>
                <a:cs typeface="URW Gothic"/>
              </a:rPr>
              <a:t>To know that letters can be represented by upper and lower  case letters</a:t>
            </a:r>
          </a:p>
          <a:p>
            <a:pPr marL="241300" marR="99060" indent="-228600">
              <a:lnSpc>
                <a:spcPct val="102200"/>
              </a:lnSpc>
              <a:buFont typeface="Symbol"/>
              <a:buChar char=""/>
              <a:tabLst>
                <a:tab pos="240665" algn="l"/>
                <a:tab pos="241300" algn="l"/>
              </a:tabLst>
            </a:pPr>
            <a:endParaRPr lang="en-GB" sz="900" dirty="0">
              <a:latin typeface="URW Gothic"/>
              <a:cs typeface="URW Gothic"/>
            </a:endParaRPr>
          </a:p>
          <a:p>
            <a:pPr marL="241300" marR="172085" indent="-228600">
              <a:lnSpc>
                <a:spcPct val="102200"/>
              </a:lnSpc>
              <a:buFont typeface="Symbol"/>
              <a:buChar char=""/>
              <a:tabLst>
                <a:tab pos="240665" algn="l"/>
                <a:tab pos="241300" algn="l"/>
              </a:tabLst>
            </a:pPr>
            <a:r>
              <a:rPr sz="900" spc="-10" dirty="0">
                <a:latin typeface="URW Gothic"/>
                <a:cs typeface="URW Gothic"/>
              </a:rPr>
              <a:t>To</a:t>
            </a:r>
            <a:r>
              <a:rPr lang="en-US" sz="900" spc="-10" dirty="0">
                <a:latin typeface="URW Gothic"/>
                <a:cs typeface="URW Gothic"/>
              </a:rPr>
              <a:t> begin to</a:t>
            </a:r>
            <a:r>
              <a:rPr sz="900" spc="-10" dirty="0">
                <a:latin typeface="URW Gothic"/>
                <a:cs typeface="URW Gothic"/>
              </a:rPr>
              <a:t> </a:t>
            </a:r>
            <a:r>
              <a:rPr sz="900" dirty="0">
                <a:latin typeface="URW Gothic"/>
                <a:cs typeface="URW Gothic"/>
              </a:rPr>
              <a:t>sing </a:t>
            </a:r>
            <a:r>
              <a:rPr sz="900" spc="-5" dirty="0">
                <a:latin typeface="URW Gothic"/>
                <a:cs typeface="URW Gothic"/>
              </a:rPr>
              <a:t>the alphabet song, naming the letters of the alphabet  (Year </a:t>
            </a:r>
            <a:r>
              <a:rPr sz="900" dirty="0">
                <a:latin typeface="URW Gothic"/>
                <a:cs typeface="URW Gothic"/>
              </a:rPr>
              <a:t>1</a:t>
            </a:r>
            <a:r>
              <a:rPr sz="900" spc="5" dirty="0">
                <a:latin typeface="URW Gothic"/>
                <a:cs typeface="URW Gothic"/>
              </a:rPr>
              <a:t> </a:t>
            </a:r>
            <a:r>
              <a:rPr sz="900" spc="-5" dirty="0">
                <a:latin typeface="URW Gothic"/>
                <a:cs typeface="URW Gothic"/>
              </a:rPr>
              <a:t>objective)</a:t>
            </a:r>
            <a:endParaRPr sz="900" dirty="0">
              <a:latin typeface="URW Gothic"/>
              <a:cs typeface="URW Gothic"/>
            </a:endParaRPr>
          </a:p>
          <a:p>
            <a:pPr marL="241300" indent="-228600">
              <a:lnSpc>
                <a:spcPct val="100000"/>
              </a:lnSpc>
              <a:spcBef>
                <a:spcPts val="25"/>
              </a:spcBef>
              <a:buFont typeface="Symbol"/>
              <a:buChar char=""/>
              <a:tabLst>
                <a:tab pos="240665" algn="l"/>
                <a:tab pos="241300" algn="l"/>
              </a:tabLst>
            </a:pPr>
            <a:r>
              <a:rPr sz="900" spc="-5" dirty="0">
                <a:latin typeface="URW Gothic"/>
                <a:cs typeface="URW Gothic"/>
              </a:rPr>
              <a:t>Aware of syllables </a:t>
            </a:r>
            <a:r>
              <a:rPr sz="900" spc="5" dirty="0">
                <a:latin typeface="URW Gothic"/>
                <a:cs typeface="URW Gothic"/>
              </a:rPr>
              <a:t>in </a:t>
            </a:r>
            <a:r>
              <a:rPr sz="900" spc="-5" dirty="0">
                <a:latin typeface="URW Gothic"/>
                <a:cs typeface="URW Gothic"/>
              </a:rPr>
              <a:t>words </a:t>
            </a:r>
            <a:r>
              <a:rPr sz="900" dirty="0">
                <a:latin typeface="URW Gothic"/>
                <a:cs typeface="URW Gothic"/>
              </a:rPr>
              <a:t>– </a:t>
            </a:r>
            <a:r>
              <a:rPr sz="900" spc="-5" dirty="0">
                <a:latin typeface="URW Gothic"/>
                <a:cs typeface="URW Gothic"/>
              </a:rPr>
              <a:t>break </a:t>
            </a:r>
            <a:r>
              <a:rPr sz="900" spc="5" dirty="0">
                <a:latin typeface="URW Gothic"/>
                <a:cs typeface="URW Gothic"/>
              </a:rPr>
              <a:t>it</a:t>
            </a:r>
            <a:r>
              <a:rPr sz="900" spc="-15" dirty="0">
                <a:latin typeface="URW Gothic"/>
                <a:cs typeface="URW Gothic"/>
              </a:rPr>
              <a:t> </a:t>
            </a:r>
            <a:r>
              <a:rPr sz="900" dirty="0">
                <a:latin typeface="URW Gothic"/>
                <a:cs typeface="URW Gothic"/>
              </a:rPr>
              <a:t>up</a:t>
            </a:r>
          </a:p>
          <a:p>
            <a:pPr marL="241300" indent="-228600">
              <a:lnSpc>
                <a:spcPct val="100000"/>
              </a:lnSpc>
              <a:spcBef>
                <a:spcPts val="25"/>
              </a:spcBef>
              <a:buFont typeface="Symbol"/>
              <a:buChar char=""/>
              <a:tabLst>
                <a:tab pos="240665" algn="l"/>
                <a:tab pos="241300" algn="l"/>
              </a:tabLst>
            </a:pPr>
            <a:r>
              <a:rPr sz="900" spc="-10" dirty="0">
                <a:latin typeface="URW Gothic"/>
                <a:cs typeface="URW Gothic"/>
              </a:rPr>
              <a:t>To </a:t>
            </a:r>
            <a:r>
              <a:rPr sz="900" dirty="0">
                <a:latin typeface="URW Gothic"/>
                <a:cs typeface="URW Gothic"/>
              </a:rPr>
              <a:t>use </a:t>
            </a:r>
            <a:r>
              <a:rPr sz="900" spc="-5" dirty="0">
                <a:latin typeface="URW Gothic"/>
                <a:cs typeface="URW Gothic"/>
              </a:rPr>
              <a:t>capital </a:t>
            </a:r>
            <a:r>
              <a:rPr sz="900" dirty="0">
                <a:latin typeface="URW Gothic"/>
                <a:cs typeface="URW Gothic"/>
              </a:rPr>
              <a:t>I </a:t>
            </a:r>
            <a:r>
              <a:rPr sz="900" spc="-5" dirty="0">
                <a:latin typeface="URW Gothic"/>
                <a:cs typeface="URW Gothic"/>
              </a:rPr>
              <a:t>for personal</a:t>
            </a:r>
            <a:r>
              <a:rPr sz="900" spc="5" dirty="0">
                <a:latin typeface="URW Gothic"/>
                <a:cs typeface="URW Gothic"/>
              </a:rPr>
              <a:t> </a:t>
            </a:r>
            <a:r>
              <a:rPr sz="900" spc="-5" dirty="0">
                <a:latin typeface="URW Gothic"/>
                <a:cs typeface="URW Gothic"/>
              </a:rPr>
              <a:t>pronoun</a:t>
            </a:r>
            <a:endParaRPr lang="en-US" sz="900" spc="-5" dirty="0">
              <a:latin typeface="URW Gothic"/>
              <a:cs typeface="URW Gothic"/>
            </a:endParaRPr>
          </a:p>
          <a:p>
            <a:pPr marL="241300" indent="-228600">
              <a:lnSpc>
                <a:spcPct val="100000"/>
              </a:lnSpc>
              <a:spcBef>
                <a:spcPts val="25"/>
              </a:spcBef>
              <a:buFont typeface="Symbol"/>
              <a:buChar char=""/>
              <a:tabLst>
                <a:tab pos="240665" algn="l"/>
                <a:tab pos="241300" algn="l"/>
              </a:tabLst>
            </a:pPr>
            <a:endParaRPr sz="900" dirty="0">
              <a:latin typeface="URW Gothic"/>
              <a:cs typeface="URW Gothic"/>
            </a:endParaRPr>
          </a:p>
        </p:txBody>
      </p:sp>
      <p:sp>
        <p:nvSpPr>
          <p:cNvPr id="26" name="object 26"/>
          <p:cNvSpPr/>
          <p:nvPr/>
        </p:nvSpPr>
        <p:spPr>
          <a:xfrm>
            <a:off x="359664" y="952753"/>
            <a:ext cx="10088880" cy="5678170"/>
          </a:xfrm>
          <a:custGeom>
            <a:avLst/>
            <a:gdLst/>
            <a:ahLst/>
            <a:cxnLst/>
            <a:rect l="l" t="t" r="r" b="b"/>
            <a:pathLst>
              <a:path w="10088880" h="5678170">
                <a:moveTo>
                  <a:pt x="10076307" y="5665673"/>
                </a:moveTo>
                <a:lnTo>
                  <a:pt x="5854573" y="5665673"/>
                </a:lnTo>
                <a:lnTo>
                  <a:pt x="5851525" y="5665673"/>
                </a:lnTo>
                <a:lnTo>
                  <a:pt x="5842381" y="5665673"/>
                </a:lnTo>
                <a:lnTo>
                  <a:pt x="12192" y="5665673"/>
                </a:lnTo>
                <a:lnTo>
                  <a:pt x="12192" y="0"/>
                </a:lnTo>
                <a:lnTo>
                  <a:pt x="0" y="0"/>
                </a:lnTo>
                <a:lnTo>
                  <a:pt x="0" y="5677865"/>
                </a:lnTo>
                <a:lnTo>
                  <a:pt x="12192" y="5677865"/>
                </a:lnTo>
                <a:lnTo>
                  <a:pt x="5842381" y="5677865"/>
                </a:lnTo>
                <a:lnTo>
                  <a:pt x="5851525" y="5677865"/>
                </a:lnTo>
                <a:lnTo>
                  <a:pt x="5854573" y="5677865"/>
                </a:lnTo>
                <a:lnTo>
                  <a:pt x="10076307" y="5677865"/>
                </a:lnTo>
                <a:lnTo>
                  <a:pt x="10076307" y="5665673"/>
                </a:lnTo>
                <a:close/>
              </a:path>
              <a:path w="10088880" h="5678170">
                <a:moveTo>
                  <a:pt x="10088613" y="0"/>
                </a:moveTo>
                <a:lnTo>
                  <a:pt x="10076434" y="0"/>
                </a:lnTo>
                <a:lnTo>
                  <a:pt x="10076434" y="5677865"/>
                </a:lnTo>
                <a:lnTo>
                  <a:pt x="10088613" y="5677865"/>
                </a:lnTo>
                <a:lnTo>
                  <a:pt x="10088613" y="0"/>
                </a:lnTo>
                <a:close/>
              </a:path>
            </a:pathLst>
          </a:custGeom>
          <a:solidFill>
            <a:srgbClr val="FFC000"/>
          </a:solidFill>
        </p:spPr>
        <p:txBody>
          <a:bodyPr wrap="square" lIns="0" tIns="0" rIns="0" bIns="0" rtlCol="0"/>
          <a:lstStyle/>
          <a:p>
            <a:endParaRPr/>
          </a:p>
        </p:txBody>
      </p:sp>
      <p:sp>
        <p:nvSpPr>
          <p:cNvPr id="28" name="object 28"/>
          <p:cNvSpPr txBox="1">
            <a:spLocks noGrp="1"/>
          </p:cNvSpPr>
          <p:nvPr>
            <p:ph type="sldNum" sz="quarter" idx="7"/>
          </p:nvPr>
        </p:nvSpPr>
        <p:spPr>
          <a:prstGeom prst="rect">
            <a:avLst/>
          </a:prstGeom>
        </p:spPr>
        <p:txBody>
          <a:bodyPr vert="horz" wrap="square" lIns="0" tIns="13335" rIns="0" bIns="0" rtlCol="0">
            <a:spAutoFit/>
          </a:bodyPr>
          <a:lstStyle/>
          <a:p>
            <a:pPr marL="38100">
              <a:lnSpc>
                <a:spcPct val="100000"/>
              </a:lnSpc>
              <a:spcBef>
                <a:spcPts val="105"/>
              </a:spcBef>
            </a:pPr>
            <a:fld id="{81D60167-4931-47E6-BA6A-407CBD079E47}" type="slidenum">
              <a:rPr dirty="0"/>
              <a:t>15</a:t>
            </a:fld>
            <a:endParaRPr dirty="0"/>
          </a:p>
        </p:txBody>
      </p:sp>
      <p:pic>
        <p:nvPicPr>
          <p:cNvPr id="29" name="Picture 28" descr="C:\Users\RLWCGRIFFITHS\AppData\Local\Microsoft\Windows\INetCache\Content.MSO\D0413950.tmp">
            <a:extLst>
              <a:ext uri="{FF2B5EF4-FFF2-40B4-BE49-F238E27FC236}">
                <a16:creationId xmlns:a16="http://schemas.microsoft.com/office/drawing/2014/main" id="{D70C2F72-8ED9-DDCA-5503-F6AE61B9EC7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77736" y="1026566"/>
            <a:ext cx="782293" cy="62402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prstGeom prst="rect">
            <a:avLst/>
          </a:prstGeom>
        </p:spPr>
        <p:txBody>
          <a:bodyPr vert="horz" wrap="square" lIns="0" tIns="13335" rIns="0" bIns="0" rtlCol="0">
            <a:spAutoFit/>
          </a:bodyPr>
          <a:lstStyle/>
          <a:p>
            <a:pPr marL="38100">
              <a:lnSpc>
                <a:spcPct val="100000"/>
              </a:lnSpc>
              <a:spcBef>
                <a:spcPts val="105"/>
              </a:spcBef>
            </a:pPr>
            <a:fld id="{81D60167-4931-47E6-BA6A-407CBD079E47}" type="slidenum">
              <a:rPr dirty="0"/>
              <a:t>16</a:t>
            </a:fld>
            <a:endParaRPr dirty="0"/>
          </a:p>
        </p:txBody>
      </p:sp>
      <p:graphicFrame>
        <p:nvGraphicFramePr>
          <p:cNvPr id="2" name="object 2"/>
          <p:cNvGraphicFramePr>
            <a:graphicFrameLocks noGrp="1"/>
          </p:cNvGraphicFramePr>
          <p:nvPr>
            <p:extLst>
              <p:ext uri="{D42A27DB-BD31-4B8C-83A1-F6EECF244321}">
                <p14:modId xmlns:p14="http://schemas.microsoft.com/office/powerpoint/2010/main" val="194396040"/>
              </p:ext>
            </p:extLst>
          </p:nvPr>
        </p:nvGraphicFramePr>
        <p:xfrm>
          <a:off x="359663" y="359664"/>
          <a:ext cx="10076815" cy="5059044"/>
        </p:xfrm>
        <a:graphic>
          <a:graphicData uri="http://schemas.openxmlformats.org/drawingml/2006/table">
            <a:tbl>
              <a:tblPr firstRow="1" bandRow="1">
                <a:tableStyleId>{2D5ABB26-0587-4C30-8999-92F81FD0307C}</a:tableStyleId>
              </a:tblPr>
              <a:tblGrid>
                <a:gridCol w="277495">
                  <a:extLst>
                    <a:ext uri="{9D8B030D-6E8A-4147-A177-3AD203B41FA5}">
                      <a16:colId xmlns:a16="http://schemas.microsoft.com/office/drawing/2014/main" val="20000"/>
                    </a:ext>
                  </a:extLst>
                </a:gridCol>
                <a:gridCol w="5568315">
                  <a:extLst>
                    <a:ext uri="{9D8B030D-6E8A-4147-A177-3AD203B41FA5}">
                      <a16:colId xmlns:a16="http://schemas.microsoft.com/office/drawing/2014/main" val="20001"/>
                    </a:ext>
                  </a:extLst>
                </a:gridCol>
                <a:gridCol w="4231005">
                  <a:extLst>
                    <a:ext uri="{9D8B030D-6E8A-4147-A177-3AD203B41FA5}">
                      <a16:colId xmlns:a16="http://schemas.microsoft.com/office/drawing/2014/main" val="20002"/>
                    </a:ext>
                  </a:extLst>
                </a:gridCol>
              </a:tblGrid>
              <a:tr h="2109469">
                <a:tc gridSpan="2">
                  <a:txBody>
                    <a:bodyPr/>
                    <a:lstStyle/>
                    <a:p>
                      <a:pPr marL="297180" marR="354965" indent="0">
                        <a:lnSpc>
                          <a:spcPct val="102200"/>
                        </a:lnSpc>
                        <a:spcBef>
                          <a:spcPts val="35"/>
                        </a:spcBef>
                        <a:buFont typeface="Symbol"/>
                        <a:buNone/>
                        <a:tabLst>
                          <a:tab pos="525145" algn="l"/>
                          <a:tab pos="525780" algn="l"/>
                        </a:tabLst>
                      </a:pPr>
                      <a:endParaRPr sz="900" dirty="0">
                        <a:latin typeface="Symbol"/>
                        <a:cs typeface="Symbol"/>
                      </a:endParaRPr>
                    </a:p>
                  </a:txBody>
                  <a:tcPr marL="0" marR="0" marT="4445" marB="0">
                    <a:lnL w="12700">
                      <a:solidFill>
                        <a:srgbClr val="FFC000"/>
                      </a:solidFill>
                      <a:prstDash val="solid"/>
                    </a:lnL>
                    <a:lnT w="12700">
                      <a:solidFill>
                        <a:srgbClr val="FFC000"/>
                      </a:solidFill>
                      <a:prstDash val="solid"/>
                    </a:lnT>
                  </a:tcPr>
                </a:tc>
                <a:tc hMerge="1">
                  <a:txBody>
                    <a:bodyPr/>
                    <a:lstStyle/>
                    <a:p>
                      <a:endParaRPr/>
                    </a:p>
                  </a:txBody>
                  <a:tcPr marL="0" marR="0" marT="0" marB="0"/>
                </a:tc>
                <a:tc>
                  <a:txBody>
                    <a:bodyPr/>
                    <a:lstStyle/>
                    <a:p>
                      <a:pPr marL="297180" marR="76835" indent="0" algn="just">
                        <a:lnSpc>
                          <a:spcPct val="101699"/>
                        </a:lnSpc>
                        <a:spcBef>
                          <a:spcPts val="40"/>
                        </a:spcBef>
                        <a:buFont typeface="Symbol"/>
                        <a:buNone/>
                        <a:tabLst>
                          <a:tab pos="525780" algn="l"/>
                        </a:tabLst>
                      </a:pPr>
                      <a:endParaRPr sz="900" dirty="0">
                        <a:latin typeface="URW Gothic"/>
                        <a:cs typeface="URW Gothic"/>
                      </a:endParaRPr>
                    </a:p>
                  </a:txBody>
                  <a:tcPr marL="0" marR="0" marT="5080" marB="0">
                    <a:lnR w="12700">
                      <a:solidFill>
                        <a:srgbClr val="FFC000"/>
                      </a:solidFill>
                      <a:prstDash val="solid"/>
                    </a:lnR>
                    <a:lnT w="12700">
                      <a:solidFill>
                        <a:srgbClr val="FFC000"/>
                      </a:solidFill>
                      <a:prstDash val="solid"/>
                    </a:lnT>
                    <a:solidFill>
                      <a:srgbClr val="E7E6E6"/>
                    </a:solidFill>
                  </a:tcPr>
                </a:tc>
                <a:extLst>
                  <a:ext uri="{0D108BD9-81ED-4DB2-BD59-A6C34878D82A}">
                    <a16:rowId xmlns:a16="http://schemas.microsoft.com/office/drawing/2014/main" val="10000"/>
                  </a:ext>
                </a:extLst>
              </a:tr>
              <a:tr h="140589">
                <a:tc>
                  <a:txBody>
                    <a:bodyPr/>
                    <a:lstStyle/>
                    <a:p>
                      <a:pPr marL="68580">
                        <a:lnSpc>
                          <a:spcPts val="1005"/>
                        </a:lnSpc>
                      </a:pPr>
                      <a:endParaRPr sz="900" dirty="0">
                        <a:latin typeface="Gothic Uralic"/>
                        <a:cs typeface="Gothic Uralic"/>
                      </a:endParaRPr>
                    </a:p>
                  </a:txBody>
                  <a:tcPr marL="0" marR="0" marT="0" marB="0">
                    <a:solidFill>
                      <a:srgbClr val="FFC000"/>
                    </a:solidFill>
                  </a:tcPr>
                </a:tc>
                <a:tc gridSpan="2">
                  <a:txBody>
                    <a:bodyPr/>
                    <a:lstStyle/>
                    <a:p>
                      <a:pPr marL="67945">
                        <a:lnSpc>
                          <a:spcPts val="1005"/>
                        </a:lnSpc>
                      </a:pPr>
                      <a:r>
                        <a:rPr sz="900" b="1" dirty="0">
                          <a:latin typeface="Gothic Uralic"/>
                          <a:cs typeface="Gothic Uralic"/>
                        </a:rPr>
                        <a:t>By </a:t>
                      </a:r>
                      <a:r>
                        <a:rPr sz="900" b="1" spc="-5" dirty="0">
                          <a:latin typeface="Gothic Uralic"/>
                          <a:cs typeface="Gothic Uralic"/>
                        </a:rPr>
                        <a:t>the end of the Autumn </a:t>
                      </a:r>
                      <a:r>
                        <a:rPr sz="900" b="1" dirty="0">
                          <a:latin typeface="Gothic Uralic"/>
                          <a:cs typeface="Gothic Uralic"/>
                        </a:rPr>
                        <a:t>Term </a:t>
                      </a:r>
                      <a:r>
                        <a:rPr sz="900" b="1" spc="-5" dirty="0">
                          <a:latin typeface="Gothic Uralic"/>
                          <a:cs typeface="Gothic Uralic"/>
                        </a:rPr>
                        <a:t>children </a:t>
                      </a:r>
                      <a:r>
                        <a:rPr sz="900" b="1" dirty="0">
                          <a:latin typeface="Gothic Uralic"/>
                          <a:cs typeface="Gothic Uralic"/>
                        </a:rPr>
                        <a:t>should be </a:t>
                      </a:r>
                      <a:r>
                        <a:rPr sz="900" b="1" spc="-5" dirty="0">
                          <a:latin typeface="Gothic Uralic"/>
                          <a:cs typeface="Gothic Uralic"/>
                        </a:rPr>
                        <a:t>able</a:t>
                      </a:r>
                      <a:r>
                        <a:rPr sz="900" b="1" spc="5" dirty="0">
                          <a:latin typeface="Gothic Uralic"/>
                          <a:cs typeface="Gothic Uralic"/>
                        </a:rPr>
                        <a:t> </a:t>
                      </a:r>
                      <a:r>
                        <a:rPr sz="900" b="1" spc="-5" dirty="0">
                          <a:latin typeface="Gothic Uralic"/>
                          <a:cs typeface="Gothic Uralic"/>
                        </a:rPr>
                        <a:t>to…</a:t>
                      </a:r>
                      <a:endParaRPr sz="900">
                        <a:latin typeface="Gothic Uralic"/>
                        <a:cs typeface="Gothic Uralic"/>
                      </a:endParaRPr>
                    </a:p>
                  </a:txBody>
                  <a:tcPr marL="0" marR="0" marT="0" marB="0">
                    <a:lnR w="12700">
                      <a:solidFill>
                        <a:srgbClr val="FFC000"/>
                      </a:solidFill>
                      <a:prstDash val="solid"/>
                    </a:lnR>
                    <a:solidFill>
                      <a:srgbClr val="FFF1CC"/>
                    </a:solidFill>
                  </a:tcPr>
                </a:tc>
                <a:tc hMerge="1">
                  <a:txBody>
                    <a:bodyPr/>
                    <a:lstStyle/>
                    <a:p>
                      <a:endParaRPr/>
                    </a:p>
                  </a:txBody>
                  <a:tcPr marL="0" marR="0" marT="0" marB="0"/>
                </a:tc>
                <a:extLst>
                  <a:ext uri="{0D108BD9-81ED-4DB2-BD59-A6C34878D82A}">
                    <a16:rowId xmlns:a16="http://schemas.microsoft.com/office/drawing/2014/main" val="10001"/>
                  </a:ext>
                </a:extLst>
              </a:tr>
              <a:tr h="2808986">
                <a:tc gridSpan="2">
                  <a:txBody>
                    <a:bodyPr/>
                    <a:lstStyle/>
                    <a:p>
                      <a:pPr marL="525780" indent="-228600">
                        <a:lnSpc>
                          <a:spcPct val="100000"/>
                        </a:lnSpc>
                        <a:buFont typeface="Symbol"/>
                        <a:buChar char=""/>
                        <a:tabLst>
                          <a:tab pos="525145" algn="l"/>
                          <a:tab pos="525780" algn="l"/>
                        </a:tabLst>
                      </a:pPr>
                      <a:r>
                        <a:rPr sz="900" spc="-5" dirty="0">
                          <a:latin typeface="URW Gothic"/>
                          <a:cs typeface="URW Gothic"/>
                        </a:rPr>
                        <a:t>Write some letters </a:t>
                      </a:r>
                      <a:r>
                        <a:rPr sz="900" dirty="0">
                          <a:latin typeface="URW Gothic"/>
                          <a:cs typeface="URW Gothic"/>
                        </a:rPr>
                        <a:t>from their </a:t>
                      </a:r>
                      <a:r>
                        <a:rPr sz="900" spc="-10" dirty="0">
                          <a:latin typeface="URW Gothic"/>
                          <a:cs typeface="URW Gothic"/>
                        </a:rPr>
                        <a:t>name </a:t>
                      </a:r>
                      <a:r>
                        <a:rPr sz="900" dirty="0">
                          <a:latin typeface="URW Gothic"/>
                          <a:cs typeface="URW Gothic"/>
                        </a:rPr>
                        <a:t>from</a:t>
                      </a:r>
                      <a:r>
                        <a:rPr sz="900" spc="-15" dirty="0">
                          <a:latin typeface="URW Gothic"/>
                          <a:cs typeface="URW Gothic"/>
                        </a:rPr>
                        <a:t> </a:t>
                      </a:r>
                      <a:r>
                        <a:rPr sz="900" spc="-5" dirty="0">
                          <a:latin typeface="URW Gothic"/>
                          <a:cs typeface="URW Gothic"/>
                        </a:rPr>
                        <a:t>memory.</a:t>
                      </a:r>
                      <a:r>
                        <a:rPr sz="900" spc="-10" dirty="0">
                          <a:latin typeface="URW Gothic"/>
                          <a:cs typeface="URW Gothic"/>
                        </a:rPr>
                        <a:t>.</a:t>
                      </a:r>
                      <a:endParaRPr sz="900" dirty="0">
                        <a:latin typeface="URW Gothic"/>
                        <a:cs typeface="URW Gothic"/>
                      </a:endParaRPr>
                    </a:p>
                    <a:p>
                      <a:pPr marL="525780" marR="78740" indent="-228600">
                        <a:lnSpc>
                          <a:spcPct val="102200"/>
                        </a:lnSpc>
                        <a:buFont typeface="Symbol"/>
                        <a:buChar char=""/>
                        <a:tabLst>
                          <a:tab pos="525145" algn="l"/>
                          <a:tab pos="525780" algn="l"/>
                        </a:tabLst>
                      </a:pPr>
                      <a:r>
                        <a:rPr sz="900" spc="-5" dirty="0">
                          <a:latin typeface="URW Gothic"/>
                          <a:cs typeface="URW Gothic"/>
                        </a:rPr>
                        <a:t>Begin to form lower-case letters correctly as they learn the</a:t>
                      </a:r>
                      <a:r>
                        <a:rPr lang="en-US" sz="900" spc="-5" dirty="0">
                          <a:latin typeface="URW Gothic"/>
                          <a:cs typeface="URW Gothic"/>
                        </a:rPr>
                        <a:t>m</a:t>
                      </a:r>
                      <a:endParaRPr lang="en-GB" sz="900" spc="-5" dirty="0">
                        <a:latin typeface="URW Gothic"/>
                        <a:cs typeface="URW Gothic"/>
                      </a:endParaRPr>
                    </a:p>
                    <a:p>
                      <a:pPr marL="525780" marR="78740" indent="-228600">
                        <a:lnSpc>
                          <a:spcPct val="102200"/>
                        </a:lnSpc>
                        <a:buFont typeface="Symbol"/>
                        <a:buChar char=""/>
                        <a:tabLst>
                          <a:tab pos="525145" algn="l"/>
                          <a:tab pos="525780" algn="l"/>
                        </a:tabLst>
                      </a:pPr>
                      <a:r>
                        <a:rPr lang="en-GB" sz="900" spc="-5" dirty="0">
                          <a:latin typeface="URW Gothic"/>
                          <a:cs typeface="URW Gothic"/>
                        </a:rPr>
                        <a:t>Begin to </a:t>
                      </a:r>
                      <a:r>
                        <a:rPr sz="900" spc="-5" dirty="0">
                          <a:latin typeface="URW Gothic"/>
                          <a:cs typeface="URW Gothic"/>
                        </a:rPr>
                        <a:t>Write CVC words</a:t>
                      </a:r>
                      <a:r>
                        <a:rPr lang="en-US" sz="900" spc="-5" dirty="0">
                          <a:latin typeface="URW Gothic"/>
                          <a:cs typeface="URW Gothic"/>
                        </a:rPr>
                        <a:t> with support</a:t>
                      </a:r>
                      <a:r>
                        <a:rPr lang="en-GB" sz="900" spc="-5" dirty="0">
                          <a:latin typeface="URW Gothic"/>
                          <a:cs typeface="URW Gothic"/>
                        </a:rPr>
                        <a:t> </a:t>
                      </a:r>
                      <a:r>
                        <a:rPr sz="900" spc="-5" dirty="0">
                          <a:latin typeface="URW Gothic"/>
                          <a:cs typeface="URW Gothic"/>
                        </a:rPr>
                        <a:t>by segmenting the sounds and then writing the  sound with letter/s</a:t>
                      </a:r>
                      <a:endParaRPr sz="900" dirty="0">
                        <a:latin typeface="URW Gothic"/>
                        <a:cs typeface="URW Gothic"/>
                      </a:endParaRPr>
                    </a:p>
                    <a:p>
                      <a:pPr marL="525780" indent="-228600">
                        <a:lnSpc>
                          <a:spcPct val="100000"/>
                        </a:lnSpc>
                        <a:spcBef>
                          <a:spcPts val="10"/>
                        </a:spcBef>
                        <a:buFont typeface="Symbol"/>
                        <a:buChar char=""/>
                        <a:tabLst>
                          <a:tab pos="525145" algn="l"/>
                          <a:tab pos="525780" algn="l"/>
                        </a:tabLst>
                      </a:pPr>
                      <a:r>
                        <a:rPr sz="900" spc="-5" dirty="0">
                          <a:latin typeface="URW Gothic"/>
                          <a:cs typeface="URW Gothic"/>
                        </a:rPr>
                        <a:t>Begin to represent </a:t>
                      </a:r>
                      <a:r>
                        <a:rPr sz="900" spc="-10" dirty="0">
                          <a:latin typeface="URW Gothic"/>
                          <a:cs typeface="URW Gothic"/>
                        </a:rPr>
                        <a:t>some </a:t>
                      </a:r>
                      <a:r>
                        <a:rPr sz="900" dirty="0">
                          <a:latin typeface="URW Gothic"/>
                          <a:cs typeface="URW Gothic"/>
                        </a:rPr>
                        <a:t>sounds </a:t>
                      </a:r>
                      <a:r>
                        <a:rPr sz="900" spc="-5" dirty="0">
                          <a:latin typeface="URW Gothic"/>
                          <a:cs typeface="URW Gothic"/>
                        </a:rPr>
                        <a:t>correctly </a:t>
                      </a:r>
                      <a:r>
                        <a:rPr sz="900" spc="5" dirty="0">
                          <a:latin typeface="URW Gothic"/>
                          <a:cs typeface="URW Gothic"/>
                        </a:rPr>
                        <a:t>in </a:t>
                      </a:r>
                      <a:r>
                        <a:rPr sz="900" spc="-5" dirty="0">
                          <a:latin typeface="URW Gothic"/>
                          <a:cs typeface="URW Gothic"/>
                        </a:rPr>
                        <a:t>their writing e.g </a:t>
                      </a:r>
                      <a:r>
                        <a:rPr sz="900" dirty="0">
                          <a:latin typeface="URW Gothic"/>
                          <a:cs typeface="URW Gothic"/>
                        </a:rPr>
                        <a:t>initial</a:t>
                      </a:r>
                      <a:r>
                        <a:rPr sz="900" spc="-10" dirty="0">
                          <a:latin typeface="URW Gothic"/>
                          <a:cs typeface="URW Gothic"/>
                        </a:rPr>
                        <a:t> </a:t>
                      </a:r>
                      <a:r>
                        <a:rPr sz="900" spc="-5" dirty="0">
                          <a:latin typeface="URW Gothic"/>
                          <a:cs typeface="URW Gothic"/>
                        </a:rPr>
                        <a:t>sounds</a:t>
                      </a:r>
                      <a:endParaRPr sz="900" dirty="0">
                        <a:latin typeface="URW Gothic"/>
                        <a:cs typeface="URW Gothic"/>
                      </a:endParaRPr>
                    </a:p>
                    <a:p>
                      <a:pPr marL="297180" marR="144145" indent="0">
                        <a:lnSpc>
                          <a:spcPts val="1110"/>
                        </a:lnSpc>
                        <a:spcBef>
                          <a:spcPts val="40"/>
                        </a:spcBef>
                        <a:buFont typeface="Symbol"/>
                        <a:buNone/>
                        <a:tabLst>
                          <a:tab pos="525145" algn="l"/>
                          <a:tab pos="525780" algn="l"/>
                        </a:tabLst>
                      </a:pPr>
                      <a:endParaRPr sz="900" dirty="0">
                        <a:latin typeface="URW Gothic"/>
                        <a:cs typeface="URW Gothic"/>
                      </a:endParaRPr>
                    </a:p>
                  </a:txBody>
                  <a:tcPr marL="0" marR="0" marT="0" marB="0">
                    <a:lnL w="12700">
                      <a:solidFill>
                        <a:srgbClr val="FFC000"/>
                      </a:solidFill>
                      <a:prstDash val="solid"/>
                    </a:lnL>
                    <a:lnB w="12700">
                      <a:solidFill>
                        <a:srgbClr val="FFC000"/>
                      </a:solidFill>
                      <a:prstDash val="solid"/>
                    </a:lnB>
                  </a:tcPr>
                </a:tc>
                <a:tc hMerge="1">
                  <a:txBody>
                    <a:bodyPr/>
                    <a:lstStyle/>
                    <a:p>
                      <a:endParaRPr/>
                    </a:p>
                  </a:txBody>
                  <a:tcPr marL="0" marR="0" marT="0" marB="0"/>
                </a:tc>
                <a:tc>
                  <a:txBody>
                    <a:bodyPr/>
                    <a:lstStyle/>
                    <a:p>
                      <a:pPr marL="525780" marR="97790" indent="-228600">
                        <a:lnSpc>
                          <a:spcPts val="1100"/>
                        </a:lnSpc>
                        <a:spcBef>
                          <a:spcPts val="20"/>
                        </a:spcBef>
                        <a:buFont typeface="Symbol"/>
                        <a:buChar char=""/>
                        <a:tabLst>
                          <a:tab pos="525145" algn="l"/>
                          <a:tab pos="525780" algn="l"/>
                        </a:tabLst>
                      </a:pPr>
                      <a:r>
                        <a:rPr sz="900" spc="-5" dirty="0">
                          <a:latin typeface="URW Gothic"/>
                          <a:cs typeface="URW Gothic"/>
                        </a:rPr>
                        <a:t>Begin to sit correctly at </a:t>
                      </a:r>
                      <a:r>
                        <a:rPr sz="900" dirty="0">
                          <a:latin typeface="URW Gothic"/>
                          <a:cs typeface="URW Gothic"/>
                        </a:rPr>
                        <a:t>a </a:t>
                      </a:r>
                      <a:r>
                        <a:rPr sz="900" spc="-5" dirty="0">
                          <a:latin typeface="URW Gothic"/>
                          <a:cs typeface="URW Gothic"/>
                        </a:rPr>
                        <a:t>table with </a:t>
                      </a:r>
                      <a:r>
                        <a:rPr sz="900" dirty="0">
                          <a:latin typeface="URW Gothic"/>
                          <a:cs typeface="URW Gothic"/>
                        </a:rPr>
                        <a:t>2 </a:t>
                      </a:r>
                      <a:r>
                        <a:rPr sz="900" spc="-5" dirty="0">
                          <a:latin typeface="URW Gothic"/>
                          <a:cs typeface="URW Gothic"/>
                        </a:rPr>
                        <a:t>legs on the floor (support to  tuck chair </a:t>
                      </a:r>
                      <a:r>
                        <a:rPr sz="900" spc="5" dirty="0">
                          <a:latin typeface="URW Gothic"/>
                          <a:cs typeface="URW Gothic"/>
                        </a:rPr>
                        <a:t>in </a:t>
                      </a:r>
                      <a:r>
                        <a:rPr sz="900" spc="-5" dirty="0">
                          <a:latin typeface="URW Gothic"/>
                          <a:cs typeface="URW Gothic"/>
                        </a:rPr>
                        <a:t>and not to</a:t>
                      </a:r>
                      <a:r>
                        <a:rPr sz="900" spc="-35" dirty="0">
                          <a:latin typeface="URW Gothic"/>
                          <a:cs typeface="URW Gothic"/>
                        </a:rPr>
                        <a:t> </a:t>
                      </a:r>
                      <a:r>
                        <a:rPr sz="900" spc="-5" dirty="0">
                          <a:latin typeface="URW Gothic"/>
                          <a:cs typeface="URW Gothic"/>
                        </a:rPr>
                        <a:t>swing).</a:t>
                      </a:r>
                      <a:r>
                        <a:rPr sz="900" dirty="0">
                          <a:latin typeface="URW Gothic"/>
                          <a:cs typeface="URW Gothic"/>
                        </a:rPr>
                        <a:t> </a:t>
                      </a:r>
                      <a:endParaRPr lang="en-US" sz="900" dirty="0">
                        <a:latin typeface="URW Gothic"/>
                        <a:cs typeface="URW Gothic"/>
                      </a:endParaRPr>
                    </a:p>
                    <a:p>
                      <a:pPr marL="525780" marR="97790" indent="-228600">
                        <a:lnSpc>
                          <a:spcPts val="1100"/>
                        </a:lnSpc>
                        <a:spcBef>
                          <a:spcPts val="20"/>
                        </a:spcBef>
                        <a:buFont typeface="Symbol"/>
                        <a:buChar char=""/>
                        <a:tabLst>
                          <a:tab pos="525145" algn="l"/>
                          <a:tab pos="525780" algn="l"/>
                        </a:tabLst>
                      </a:pPr>
                      <a:r>
                        <a:rPr sz="900" spc="-10" dirty="0">
                          <a:latin typeface="URW Gothic"/>
                          <a:cs typeface="URW Gothic"/>
                        </a:rPr>
                        <a:t>To </a:t>
                      </a:r>
                      <a:r>
                        <a:rPr sz="900" dirty="0">
                          <a:latin typeface="URW Gothic"/>
                          <a:cs typeface="URW Gothic"/>
                        </a:rPr>
                        <a:t>hold a pencil </a:t>
                      </a:r>
                      <a:r>
                        <a:rPr sz="900" spc="-5" dirty="0">
                          <a:latin typeface="URW Gothic"/>
                          <a:cs typeface="URW Gothic"/>
                        </a:rPr>
                        <a:t>using </a:t>
                      </a:r>
                      <a:r>
                        <a:rPr lang="en-US" sz="900" spc="-5" dirty="0">
                          <a:latin typeface="URW Gothic"/>
                          <a:cs typeface="URW Gothic"/>
                        </a:rPr>
                        <a:t>a comfortable grip </a:t>
                      </a:r>
                      <a:r>
                        <a:rPr sz="900" spc="-5" dirty="0">
                          <a:latin typeface="URW Gothic"/>
                          <a:cs typeface="URW Gothic"/>
                        </a:rPr>
                        <a:t>with </a:t>
                      </a:r>
                      <a:r>
                        <a:rPr sz="900" dirty="0">
                          <a:latin typeface="URW Gothic"/>
                          <a:cs typeface="URW Gothic"/>
                        </a:rPr>
                        <a:t>a </a:t>
                      </a:r>
                      <a:r>
                        <a:rPr sz="900" spc="-5" dirty="0">
                          <a:latin typeface="URW Gothic"/>
                          <a:cs typeface="URW Gothic"/>
                        </a:rPr>
                        <a:t>little</a:t>
                      </a:r>
                      <a:r>
                        <a:rPr sz="900" spc="-20" dirty="0">
                          <a:latin typeface="URW Gothic"/>
                          <a:cs typeface="URW Gothic"/>
                        </a:rPr>
                        <a:t> </a:t>
                      </a:r>
                      <a:r>
                        <a:rPr sz="900" spc="-5" dirty="0">
                          <a:latin typeface="URW Gothic"/>
                          <a:cs typeface="URW Gothic"/>
                        </a:rPr>
                        <a:t>support</a:t>
                      </a:r>
                      <a:endParaRPr sz="900" dirty="0">
                        <a:latin typeface="URW Gothic"/>
                        <a:cs typeface="URW Gothic"/>
                      </a:endParaRPr>
                    </a:p>
                    <a:p>
                      <a:pPr marL="525780" indent="-228600">
                        <a:lnSpc>
                          <a:spcPct val="100000"/>
                        </a:lnSpc>
                        <a:spcBef>
                          <a:spcPts val="25"/>
                        </a:spcBef>
                        <a:buFont typeface="Symbol"/>
                        <a:buChar char=""/>
                        <a:tabLst>
                          <a:tab pos="525145" algn="l"/>
                          <a:tab pos="525780" algn="l"/>
                        </a:tabLst>
                      </a:pPr>
                      <a:r>
                        <a:rPr sz="900" spc="-10" dirty="0">
                          <a:latin typeface="URW Gothic"/>
                          <a:cs typeface="URW Gothic"/>
                        </a:rPr>
                        <a:t>To </a:t>
                      </a:r>
                      <a:r>
                        <a:rPr sz="900" dirty="0">
                          <a:latin typeface="URW Gothic"/>
                          <a:cs typeface="URW Gothic"/>
                        </a:rPr>
                        <a:t>use </a:t>
                      </a:r>
                      <a:r>
                        <a:rPr sz="900" spc="-5" dirty="0">
                          <a:latin typeface="URW Gothic"/>
                          <a:cs typeface="URW Gothic"/>
                        </a:rPr>
                        <a:t>the other hand to hold the paper still with</a:t>
                      </a:r>
                      <a:r>
                        <a:rPr sz="900" spc="65" dirty="0">
                          <a:latin typeface="URW Gothic"/>
                          <a:cs typeface="URW Gothic"/>
                        </a:rPr>
                        <a:t> </a:t>
                      </a:r>
                      <a:r>
                        <a:rPr sz="900" spc="-5" dirty="0">
                          <a:latin typeface="URW Gothic"/>
                          <a:cs typeface="URW Gothic"/>
                        </a:rPr>
                        <a:t>support</a:t>
                      </a:r>
                      <a:endParaRPr sz="900" dirty="0">
                        <a:latin typeface="URW Gothic"/>
                        <a:cs typeface="URW Gothic"/>
                      </a:endParaRPr>
                    </a:p>
                    <a:p>
                      <a:pPr marL="525780" marR="274320" indent="-228600">
                        <a:lnSpc>
                          <a:spcPct val="102200"/>
                        </a:lnSpc>
                        <a:buFont typeface="Symbol"/>
                        <a:buChar char=""/>
                        <a:tabLst>
                          <a:tab pos="525145" algn="l"/>
                          <a:tab pos="525780" algn="l"/>
                        </a:tabLst>
                      </a:pPr>
                      <a:r>
                        <a:rPr sz="900" spc="-10" dirty="0">
                          <a:latin typeface="URW Gothic"/>
                          <a:cs typeface="URW Gothic"/>
                        </a:rPr>
                        <a:t>To </a:t>
                      </a:r>
                      <a:r>
                        <a:rPr sz="900" spc="-5" dirty="0">
                          <a:latin typeface="URW Gothic"/>
                          <a:cs typeface="URW Gothic"/>
                        </a:rPr>
                        <a:t>over-write </a:t>
                      </a:r>
                      <a:r>
                        <a:rPr lang="en-US" sz="900" spc="-5" dirty="0">
                          <a:latin typeface="URW Gothic"/>
                          <a:cs typeface="URW Gothic"/>
                        </a:rPr>
                        <a:t>some Set 1 letters </a:t>
                      </a:r>
                      <a:r>
                        <a:rPr sz="900" spc="-5" dirty="0">
                          <a:latin typeface="URW Gothic"/>
                          <a:cs typeface="URW Gothic"/>
                        </a:rPr>
                        <a:t>accurately, correct starting point,  sequence of movement and orientation, letters on the</a:t>
                      </a:r>
                      <a:r>
                        <a:rPr sz="900" spc="40" dirty="0">
                          <a:latin typeface="URW Gothic"/>
                          <a:cs typeface="URW Gothic"/>
                        </a:rPr>
                        <a:t> </a:t>
                      </a:r>
                      <a:r>
                        <a:rPr sz="900" dirty="0">
                          <a:latin typeface="URW Gothic"/>
                          <a:cs typeface="URW Gothic"/>
                        </a:rPr>
                        <a:t>line</a:t>
                      </a:r>
                    </a:p>
                    <a:p>
                      <a:pPr marL="525780" indent="-228600">
                        <a:lnSpc>
                          <a:spcPts val="1070"/>
                        </a:lnSpc>
                        <a:buFont typeface="Symbol"/>
                        <a:buChar char=""/>
                        <a:tabLst>
                          <a:tab pos="525145" algn="l"/>
                          <a:tab pos="525780" algn="l"/>
                        </a:tabLst>
                      </a:pPr>
                      <a:r>
                        <a:rPr sz="900" spc="-5" dirty="0">
                          <a:latin typeface="URW Gothic"/>
                          <a:cs typeface="URW Gothic"/>
                        </a:rPr>
                        <a:t>Aware of syllables </a:t>
                      </a:r>
                      <a:r>
                        <a:rPr sz="900" spc="5" dirty="0">
                          <a:latin typeface="URW Gothic"/>
                          <a:cs typeface="URW Gothic"/>
                        </a:rPr>
                        <a:t>in </a:t>
                      </a:r>
                      <a:r>
                        <a:rPr sz="900" spc="-10" dirty="0">
                          <a:latin typeface="URW Gothic"/>
                          <a:cs typeface="URW Gothic"/>
                        </a:rPr>
                        <a:t>name </a:t>
                      </a:r>
                      <a:r>
                        <a:rPr sz="900" dirty="0">
                          <a:latin typeface="URW Gothic"/>
                          <a:cs typeface="URW Gothic"/>
                        </a:rPr>
                        <a:t>– </a:t>
                      </a:r>
                      <a:r>
                        <a:rPr sz="900" spc="-5" dirty="0">
                          <a:latin typeface="URW Gothic"/>
                          <a:cs typeface="URW Gothic"/>
                        </a:rPr>
                        <a:t>clap </a:t>
                      </a:r>
                      <a:r>
                        <a:rPr sz="900" spc="5" dirty="0">
                          <a:latin typeface="URW Gothic"/>
                          <a:cs typeface="URW Gothic"/>
                        </a:rPr>
                        <a:t>it</a:t>
                      </a:r>
                      <a:r>
                        <a:rPr sz="900" dirty="0">
                          <a:latin typeface="URW Gothic"/>
                          <a:cs typeface="URW Gothic"/>
                        </a:rPr>
                        <a:t> out</a:t>
                      </a:r>
                    </a:p>
                    <a:p>
                      <a:pPr marL="525780" marR="589915" indent="-228600">
                        <a:lnSpc>
                          <a:spcPct val="102200"/>
                        </a:lnSpc>
                        <a:buFont typeface="Symbol"/>
                        <a:buChar char=""/>
                        <a:tabLst>
                          <a:tab pos="525145" algn="l"/>
                          <a:tab pos="525780" algn="l"/>
                        </a:tabLst>
                      </a:pPr>
                      <a:r>
                        <a:rPr sz="900" spc="-10" dirty="0">
                          <a:latin typeface="URW Gothic"/>
                          <a:cs typeface="URW Gothic"/>
                        </a:rPr>
                        <a:t>The </a:t>
                      </a:r>
                      <a:r>
                        <a:rPr sz="900" spc="-5" dirty="0">
                          <a:latin typeface="URW Gothic"/>
                          <a:cs typeface="URW Gothic"/>
                        </a:rPr>
                        <a:t>children </a:t>
                      </a:r>
                      <a:r>
                        <a:rPr sz="900" spc="-10" dirty="0">
                          <a:latin typeface="URW Gothic"/>
                          <a:cs typeface="URW Gothic"/>
                        </a:rPr>
                        <a:t>are </a:t>
                      </a:r>
                      <a:r>
                        <a:rPr sz="900" spc="-5" dirty="0">
                          <a:latin typeface="URW Gothic"/>
                          <a:cs typeface="URW Gothic"/>
                        </a:rPr>
                        <a:t>exposed to </a:t>
                      </a:r>
                      <a:r>
                        <a:rPr sz="900" dirty="0">
                          <a:latin typeface="URW Gothic"/>
                          <a:cs typeface="URW Gothic"/>
                        </a:rPr>
                        <a:t>a wide </a:t>
                      </a:r>
                      <a:r>
                        <a:rPr sz="900" spc="-5" dirty="0">
                          <a:latin typeface="URW Gothic"/>
                          <a:cs typeface="URW Gothic"/>
                        </a:rPr>
                        <a:t>range </a:t>
                      </a:r>
                      <a:r>
                        <a:rPr sz="900" spc="-10" dirty="0">
                          <a:latin typeface="URW Gothic"/>
                          <a:cs typeface="URW Gothic"/>
                        </a:rPr>
                        <a:t>of </a:t>
                      </a:r>
                      <a:r>
                        <a:rPr sz="900" spc="-5" dirty="0">
                          <a:latin typeface="URW Gothic"/>
                          <a:cs typeface="URW Gothic"/>
                        </a:rPr>
                        <a:t>texts (story,  postcards, letters, captions, signs, recounts, lists</a:t>
                      </a:r>
                      <a:r>
                        <a:rPr sz="900" spc="5" dirty="0">
                          <a:latin typeface="URW Gothic"/>
                          <a:cs typeface="URW Gothic"/>
                        </a:rPr>
                        <a:t> </a:t>
                      </a:r>
                      <a:r>
                        <a:rPr sz="900" spc="-5" dirty="0">
                          <a:latin typeface="URW Gothic"/>
                          <a:cs typeface="URW Gothic"/>
                        </a:rPr>
                        <a:t>…).</a:t>
                      </a:r>
                      <a:endParaRPr sz="900" dirty="0">
                        <a:latin typeface="URW Gothic"/>
                        <a:cs typeface="URW Gothic"/>
                      </a:endParaRPr>
                    </a:p>
                    <a:p>
                      <a:pPr marL="525780" indent="-228600">
                        <a:lnSpc>
                          <a:spcPct val="100000"/>
                        </a:lnSpc>
                        <a:spcBef>
                          <a:spcPts val="25"/>
                        </a:spcBef>
                        <a:buFont typeface="Symbol"/>
                        <a:buChar char=""/>
                        <a:tabLst>
                          <a:tab pos="525145" algn="l"/>
                          <a:tab pos="525780" algn="l"/>
                        </a:tabLst>
                      </a:pPr>
                      <a:r>
                        <a:rPr sz="900" spc="-5" dirty="0">
                          <a:latin typeface="URW Gothic"/>
                          <a:cs typeface="URW Gothic"/>
                        </a:rPr>
                        <a:t>Aware that </a:t>
                      </a:r>
                      <a:r>
                        <a:rPr sz="900" dirty="0">
                          <a:latin typeface="URW Gothic"/>
                          <a:cs typeface="URW Gothic"/>
                        </a:rPr>
                        <a:t>writing </a:t>
                      </a:r>
                      <a:r>
                        <a:rPr sz="900" spc="-5" dirty="0">
                          <a:latin typeface="URW Gothic"/>
                          <a:cs typeface="URW Gothic"/>
                        </a:rPr>
                        <a:t>goes </a:t>
                      </a:r>
                      <a:r>
                        <a:rPr sz="900" spc="-10" dirty="0">
                          <a:latin typeface="URW Gothic"/>
                          <a:cs typeface="URW Gothic"/>
                        </a:rPr>
                        <a:t>from </a:t>
                      </a:r>
                      <a:r>
                        <a:rPr sz="900" dirty="0">
                          <a:latin typeface="URW Gothic"/>
                          <a:cs typeface="URW Gothic"/>
                        </a:rPr>
                        <a:t>left </a:t>
                      </a:r>
                      <a:r>
                        <a:rPr sz="900" spc="-5" dirty="0">
                          <a:latin typeface="URW Gothic"/>
                          <a:cs typeface="URW Gothic"/>
                        </a:rPr>
                        <a:t>to </a:t>
                      </a:r>
                      <a:r>
                        <a:rPr sz="900" dirty="0">
                          <a:latin typeface="URW Gothic"/>
                          <a:cs typeface="URW Gothic"/>
                        </a:rPr>
                        <a:t>right – </a:t>
                      </a:r>
                      <a:r>
                        <a:rPr sz="900" spc="-5" dirty="0">
                          <a:latin typeface="URW Gothic"/>
                          <a:cs typeface="URW Gothic"/>
                        </a:rPr>
                        <a:t>adult to</a:t>
                      </a:r>
                      <a:r>
                        <a:rPr sz="900" spc="-15" dirty="0">
                          <a:latin typeface="URW Gothic"/>
                          <a:cs typeface="URW Gothic"/>
                        </a:rPr>
                        <a:t> </a:t>
                      </a:r>
                      <a:r>
                        <a:rPr sz="900" spc="-5" dirty="0">
                          <a:latin typeface="URW Gothic"/>
                          <a:cs typeface="URW Gothic"/>
                        </a:rPr>
                        <a:t>model</a:t>
                      </a:r>
                      <a:endParaRPr sz="900" dirty="0">
                        <a:latin typeface="URW Gothic"/>
                        <a:cs typeface="URW Gothic"/>
                      </a:endParaRPr>
                    </a:p>
                  </a:txBody>
                  <a:tcPr marL="0" marR="0" marT="2540" marB="0">
                    <a:lnR w="12700">
                      <a:solidFill>
                        <a:srgbClr val="FFC000"/>
                      </a:solidFill>
                      <a:prstDash val="solid"/>
                    </a:lnR>
                    <a:lnB w="12700">
                      <a:solidFill>
                        <a:srgbClr val="FFC000"/>
                      </a:solidFill>
                      <a:prstDash val="solid"/>
                    </a:lnB>
                    <a:solidFill>
                      <a:srgbClr val="E7E6E6"/>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46963" y="786130"/>
            <a:ext cx="9864090" cy="1143000"/>
          </a:xfrm>
          <a:prstGeom prst="rect">
            <a:avLst/>
          </a:prstGeom>
        </p:spPr>
        <p:txBody>
          <a:bodyPr vert="horz" wrap="square" lIns="0" tIns="12700" rIns="0" bIns="0" rtlCol="0">
            <a:spAutoFit/>
          </a:bodyPr>
          <a:lstStyle/>
          <a:p>
            <a:pPr marL="12700" algn="just">
              <a:lnSpc>
                <a:spcPct val="100000"/>
              </a:lnSpc>
              <a:spcBef>
                <a:spcPts val="100"/>
              </a:spcBef>
            </a:pPr>
            <a:r>
              <a:rPr sz="1400" b="1" spc="-5" dirty="0">
                <a:latin typeface="Gothic Uralic"/>
                <a:cs typeface="Gothic Uralic"/>
              </a:rPr>
              <a:t>Reception Tracking</a:t>
            </a:r>
            <a:r>
              <a:rPr sz="1400" b="1" dirty="0">
                <a:latin typeface="Gothic Uralic"/>
                <a:cs typeface="Gothic Uralic"/>
              </a:rPr>
              <a:t> </a:t>
            </a:r>
            <a:r>
              <a:rPr sz="1400" b="1" spc="-5" dirty="0">
                <a:latin typeface="Gothic Uralic"/>
                <a:cs typeface="Gothic Uralic"/>
              </a:rPr>
              <a:t>Support</a:t>
            </a:r>
            <a:endParaRPr sz="1400" dirty="0">
              <a:latin typeface="Gothic Uralic"/>
              <a:cs typeface="Gothic Uralic"/>
            </a:endParaRPr>
          </a:p>
          <a:p>
            <a:pPr marL="12700" marR="5080" algn="just">
              <a:lnSpc>
                <a:spcPts val="1480"/>
              </a:lnSpc>
              <a:spcBef>
                <a:spcPts val="50"/>
              </a:spcBef>
            </a:pPr>
            <a:r>
              <a:rPr sz="1200" spc="-5" dirty="0">
                <a:latin typeface="URW Gothic"/>
                <a:cs typeface="URW Gothic"/>
              </a:rPr>
              <a:t>Our curriculum is </a:t>
            </a:r>
            <a:r>
              <a:rPr sz="1200" spc="-10" dirty="0">
                <a:latin typeface="URW Gothic"/>
                <a:cs typeface="URW Gothic"/>
              </a:rPr>
              <a:t>the </a:t>
            </a:r>
            <a:r>
              <a:rPr sz="1200" spc="-5" dirty="0">
                <a:latin typeface="URW Gothic"/>
                <a:cs typeface="URW Gothic"/>
              </a:rPr>
              <a:t>progression </a:t>
            </a:r>
            <a:r>
              <a:rPr sz="1200" dirty="0">
                <a:latin typeface="URW Gothic"/>
                <a:cs typeface="URW Gothic"/>
              </a:rPr>
              <a:t>model. </a:t>
            </a:r>
            <a:r>
              <a:rPr sz="1200" spc="5" dirty="0">
                <a:latin typeface="URW Gothic"/>
                <a:cs typeface="URW Gothic"/>
              </a:rPr>
              <a:t>If </a:t>
            </a:r>
            <a:r>
              <a:rPr sz="1200" spc="-10" dirty="0">
                <a:latin typeface="URW Gothic"/>
                <a:cs typeface="URW Gothic"/>
              </a:rPr>
              <a:t>the </a:t>
            </a:r>
            <a:r>
              <a:rPr sz="1200" spc="-5" dirty="0">
                <a:latin typeface="URW Gothic"/>
                <a:cs typeface="URW Gothic"/>
              </a:rPr>
              <a:t>curriculum </a:t>
            </a:r>
            <a:r>
              <a:rPr sz="1200" dirty="0">
                <a:latin typeface="URW Gothic"/>
                <a:cs typeface="URW Gothic"/>
              </a:rPr>
              <a:t>is </a:t>
            </a:r>
            <a:r>
              <a:rPr sz="1200" spc="-5" dirty="0">
                <a:latin typeface="URW Gothic"/>
                <a:cs typeface="URW Gothic"/>
              </a:rPr>
              <a:t>well </a:t>
            </a:r>
            <a:r>
              <a:rPr sz="1200" dirty="0">
                <a:latin typeface="URW Gothic"/>
                <a:cs typeface="URW Gothic"/>
              </a:rPr>
              <a:t>planned </a:t>
            </a:r>
            <a:r>
              <a:rPr sz="1200" spc="-5" dirty="0">
                <a:latin typeface="URW Gothic"/>
                <a:cs typeface="URW Gothic"/>
              </a:rPr>
              <a:t>and progressive </a:t>
            </a:r>
            <a:r>
              <a:rPr sz="1200" dirty="0">
                <a:latin typeface="URW Gothic"/>
                <a:cs typeface="URW Gothic"/>
              </a:rPr>
              <a:t>– </a:t>
            </a:r>
            <a:r>
              <a:rPr sz="1200" spc="-5" dirty="0">
                <a:latin typeface="URW Gothic"/>
                <a:cs typeface="URW Gothic"/>
              </a:rPr>
              <a:t>and children learn </a:t>
            </a:r>
            <a:r>
              <a:rPr sz="1200" spc="-10" dirty="0">
                <a:latin typeface="URW Gothic"/>
                <a:cs typeface="URW Gothic"/>
              </a:rPr>
              <a:t>the </a:t>
            </a:r>
            <a:r>
              <a:rPr sz="1200" dirty="0">
                <a:latin typeface="URW Gothic"/>
                <a:cs typeface="URW Gothic"/>
              </a:rPr>
              <a:t>planned </a:t>
            </a:r>
            <a:r>
              <a:rPr sz="1200" spc="-5" dirty="0">
                <a:latin typeface="URW Gothic"/>
                <a:cs typeface="URW Gothic"/>
              </a:rPr>
              <a:t>curriculum,  then they are </a:t>
            </a:r>
            <a:r>
              <a:rPr sz="1200" dirty="0">
                <a:latin typeface="URW Gothic"/>
                <a:cs typeface="URW Gothic"/>
              </a:rPr>
              <a:t>making </a:t>
            </a:r>
            <a:r>
              <a:rPr sz="1200" spc="-5" dirty="0">
                <a:latin typeface="URW Gothic"/>
                <a:cs typeface="URW Gothic"/>
              </a:rPr>
              <a:t>progress </a:t>
            </a:r>
            <a:r>
              <a:rPr sz="1200" dirty="0">
                <a:latin typeface="URW Gothic"/>
                <a:cs typeface="URW Gothic"/>
              </a:rPr>
              <a:t>– </a:t>
            </a:r>
            <a:r>
              <a:rPr sz="1200" spc="-5" dirty="0">
                <a:latin typeface="URW Gothic"/>
                <a:cs typeface="URW Gothic"/>
              </a:rPr>
              <a:t>they </a:t>
            </a:r>
            <a:r>
              <a:rPr sz="1200" dirty="0">
                <a:latin typeface="URW Gothic"/>
                <a:cs typeface="URW Gothic"/>
              </a:rPr>
              <a:t>know </a:t>
            </a:r>
            <a:r>
              <a:rPr sz="1200" spc="-5" dirty="0">
                <a:latin typeface="URW Gothic"/>
                <a:cs typeface="URW Gothic"/>
              </a:rPr>
              <a:t>and remember </a:t>
            </a:r>
            <a:r>
              <a:rPr sz="1200" dirty="0">
                <a:latin typeface="URW Gothic"/>
                <a:cs typeface="URW Gothic"/>
              </a:rPr>
              <a:t>more. As </a:t>
            </a:r>
            <a:r>
              <a:rPr sz="1200" spc="-5" dirty="0">
                <a:latin typeface="URW Gothic"/>
                <a:cs typeface="URW Gothic"/>
              </a:rPr>
              <a:t>such, our tracking for </a:t>
            </a:r>
            <a:r>
              <a:rPr sz="1200" dirty="0">
                <a:latin typeface="URW Gothic"/>
                <a:cs typeface="URW Gothic"/>
              </a:rPr>
              <a:t>children </a:t>
            </a:r>
            <a:r>
              <a:rPr sz="1200" spc="-10" dirty="0">
                <a:latin typeface="URW Gothic"/>
                <a:cs typeface="URW Gothic"/>
              </a:rPr>
              <a:t>across </a:t>
            </a:r>
            <a:r>
              <a:rPr sz="1200" dirty="0">
                <a:latin typeface="URW Gothic"/>
                <a:cs typeface="URW Gothic"/>
              </a:rPr>
              <a:t>is early </a:t>
            </a:r>
            <a:r>
              <a:rPr sz="1200" spc="-5" dirty="0">
                <a:latin typeface="URW Gothic"/>
                <a:cs typeface="URW Gothic"/>
              </a:rPr>
              <a:t>years is simple… are  they </a:t>
            </a:r>
            <a:r>
              <a:rPr sz="1200" dirty="0">
                <a:latin typeface="URW Gothic"/>
                <a:cs typeface="URW Gothic"/>
              </a:rPr>
              <a:t>learning </a:t>
            </a:r>
            <a:r>
              <a:rPr sz="1200" spc="-10" dirty="0">
                <a:latin typeface="URW Gothic"/>
                <a:cs typeface="URW Gothic"/>
              </a:rPr>
              <a:t>the </a:t>
            </a:r>
            <a:r>
              <a:rPr sz="1200" dirty="0">
                <a:latin typeface="URW Gothic"/>
                <a:cs typeface="URW Gothic"/>
              </a:rPr>
              <a:t>planned </a:t>
            </a:r>
            <a:r>
              <a:rPr sz="1200" spc="-5" dirty="0">
                <a:latin typeface="URW Gothic"/>
                <a:cs typeface="URW Gothic"/>
              </a:rPr>
              <a:t>curriculum? And </a:t>
            </a:r>
            <a:r>
              <a:rPr sz="1200" dirty="0">
                <a:latin typeface="URW Gothic"/>
                <a:cs typeface="URW Gothic"/>
              </a:rPr>
              <a:t>if </a:t>
            </a:r>
            <a:r>
              <a:rPr sz="1200" spc="-10" dirty="0">
                <a:latin typeface="URW Gothic"/>
                <a:cs typeface="URW Gothic"/>
              </a:rPr>
              <a:t>not, </a:t>
            </a:r>
            <a:r>
              <a:rPr sz="1200" spc="5" dirty="0">
                <a:latin typeface="URW Gothic"/>
                <a:cs typeface="URW Gothic"/>
              </a:rPr>
              <a:t>at </a:t>
            </a:r>
            <a:r>
              <a:rPr sz="1200" dirty="0">
                <a:latin typeface="URW Gothic"/>
                <a:cs typeface="URW Gothic"/>
              </a:rPr>
              <a:t>what point </a:t>
            </a:r>
            <a:r>
              <a:rPr sz="1200" spc="-5" dirty="0">
                <a:latin typeface="URW Gothic"/>
                <a:cs typeface="URW Gothic"/>
              </a:rPr>
              <a:t>are they </a:t>
            </a:r>
            <a:r>
              <a:rPr sz="1200" dirty="0">
                <a:latin typeface="URW Gothic"/>
                <a:cs typeface="URW Gothic"/>
              </a:rPr>
              <a:t>up</a:t>
            </a:r>
            <a:r>
              <a:rPr sz="1200" spc="-20" dirty="0">
                <a:latin typeface="URW Gothic"/>
                <a:cs typeface="URW Gothic"/>
              </a:rPr>
              <a:t> </a:t>
            </a:r>
            <a:r>
              <a:rPr sz="1200" spc="-10" dirty="0">
                <a:latin typeface="URW Gothic"/>
                <a:cs typeface="URW Gothic"/>
              </a:rPr>
              <a:t>to?</a:t>
            </a:r>
            <a:endParaRPr sz="1200" dirty="0">
              <a:latin typeface="URW Gothic"/>
              <a:cs typeface="URW Gothic"/>
            </a:endParaRPr>
          </a:p>
          <a:p>
            <a:pPr marL="12700" algn="just">
              <a:lnSpc>
                <a:spcPct val="100000"/>
              </a:lnSpc>
              <a:spcBef>
                <a:spcPts val="1185"/>
              </a:spcBef>
            </a:pPr>
            <a:r>
              <a:rPr sz="1200" spc="-5" dirty="0">
                <a:latin typeface="URW Gothic"/>
                <a:cs typeface="URW Gothic"/>
              </a:rPr>
              <a:t>A child </a:t>
            </a:r>
            <a:r>
              <a:rPr sz="1200" dirty="0">
                <a:latin typeface="URW Gothic"/>
                <a:cs typeface="URW Gothic"/>
              </a:rPr>
              <a:t>who is learning </a:t>
            </a:r>
            <a:r>
              <a:rPr sz="1200" spc="-10" dirty="0">
                <a:latin typeface="URW Gothic"/>
                <a:cs typeface="URW Gothic"/>
              </a:rPr>
              <a:t>the </a:t>
            </a:r>
            <a:r>
              <a:rPr sz="1200" dirty="0">
                <a:latin typeface="URW Gothic"/>
                <a:cs typeface="URW Gothic"/>
              </a:rPr>
              <a:t>planned </a:t>
            </a:r>
            <a:r>
              <a:rPr sz="1200" spc="-5" dirty="0">
                <a:latin typeface="URW Gothic"/>
                <a:cs typeface="URW Gothic"/>
              </a:rPr>
              <a:t>curriculum as expected </a:t>
            </a:r>
            <a:r>
              <a:rPr sz="1200" dirty="0">
                <a:latin typeface="URW Gothic"/>
                <a:cs typeface="URW Gothic"/>
              </a:rPr>
              <a:t>would simply</a:t>
            </a:r>
            <a:r>
              <a:rPr sz="1200" spc="-15" dirty="0">
                <a:latin typeface="URW Gothic"/>
                <a:cs typeface="URW Gothic"/>
              </a:rPr>
              <a:t> </a:t>
            </a:r>
            <a:r>
              <a:rPr sz="1200" spc="-5" dirty="0">
                <a:latin typeface="URW Gothic"/>
                <a:cs typeface="URW Gothic"/>
              </a:rPr>
              <a:t>follow:</a:t>
            </a:r>
            <a:endParaRPr sz="1200" dirty="0">
              <a:latin typeface="URW Gothic"/>
              <a:cs typeface="URW Gothic"/>
            </a:endParaRPr>
          </a:p>
        </p:txBody>
      </p:sp>
      <p:graphicFrame>
        <p:nvGraphicFramePr>
          <p:cNvPr id="3" name="object 3"/>
          <p:cNvGraphicFramePr>
            <a:graphicFrameLocks noGrp="1"/>
          </p:cNvGraphicFramePr>
          <p:nvPr/>
        </p:nvGraphicFramePr>
        <p:xfrm>
          <a:off x="359663" y="2104898"/>
          <a:ext cx="9808843" cy="579500"/>
        </p:xfrm>
        <a:graphic>
          <a:graphicData uri="http://schemas.openxmlformats.org/drawingml/2006/table">
            <a:tbl>
              <a:tblPr firstRow="1" bandRow="1">
                <a:tableStyleId>{2D5ABB26-0587-4C30-8999-92F81FD0307C}</a:tableStyleId>
              </a:tblPr>
              <a:tblGrid>
                <a:gridCol w="1257300">
                  <a:extLst>
                    <a:ext uri="{9D8B030D-6E8A-4147-A177-3AD203B41FA5}">
                      <a16:colId xmlns:a16="http://schemas.microsoft.com/office/drawing/2014/main" val="20000"/>
                    </a:ext>
                  </a:extLst>
                </a:gridCol>
                <a:gridCol w="359409">
                  <a:extLst>
                    <a:ext uri="{9D8B030D-6E8A-4147-A177-3AD203B41FA5}">
                      <a16:colId xmlns:a16="http://schemas.microsoft.com/office/drawing/2014/main" val="20001"/>
                    </a:ext>
                  </a:extLst>
                </a:gridCol>
                <a:gridCol w="8192134">
                  <a:extLst>
                    <a:ext uri="{9D8B030D-6E8A-4147-A177-3AD203B41FA5}">
                      <a16:colId xmlns:a16="http://schemas.microsoft.com/office/drawing/2014/main" val="20002"/>
                    </a:ext>
                  </a:extLst>
                </a:gridCol>
              </a:tblGrid>
              <a:tr h="192024">
                <a:tc>
                  <a:txBody>
                    <a:bodyPr/>
                    <a:lstStyle/>
                    <a:p>
                      <a:pPr marL="67945">
                        <a:lnSpc>
                          <a:spcPts val="1365"/>
                        </a:lnSpc>
                        <a:spcBef>
                          <a:spcPts val="45"/>
                        </a:spcBef>
                      </a:pPr>
                      <a:r>
                        <a:rPr sz="1200" spc="-5" dirty="0">
                          <a:latin typeface="URW Gothic"/>
                          <a:cs typeface="URW Gothic"/>
                        </a:rPr>
                        <a:t>By</a:t>
                      </a:r>
                      <a:r>
                        <a:rPr sz="1200" spc="-20" dirty="0">
                          <a:latin typeface="URW Gothic"/>
                          <a:cs typeface="URW Gothic"/>
                        </a:rPr>
                        <a:t> </a:t>
                      </a:r>
                      <a:r>
                        <a:rPr sz="1200" spc="-5" dirty="0">
                          <a:latin typeface="URW Gothic"/>
                          <a:cs typeface="URW Gothic"/>
                        </a:rPr>
                        <a:t>Christmas</a:t>
                      </a:r>
                      <a:endParaRPr sz="1200">
                        <a:latin typeface="URW Gothic"/>
                        <a:cs typeface="URW Gothic"/>
                      </a:endParaRPr>
                    </a:p>
                  </a:txBody>
                  <a:tcPr marL="0" marR="0" marT="571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365"/>
                        </a:lnSpc>
                        <a:spcBef>
                          <a:spcPts val="45"/>
                        </a:spcBef>
                      </a:pPr>
                      <a:r>
                        <a:rPr sz="1200" b="1" spc="-5" dirty="0">
                          <a:solidFill>
                            <a:srgbClr val="FFFFFF"/>
                          </a:solidFill>
                          <a:latin typeface="Gothic Uralic"/>
                          <a:cs typeface="Gothic Uralic"/>
                        </a:rPr>
                        <a:t>R-</a:t>
                      </a:r>
                      <a:endParaRPr sz="1200">
                        <a:latin typeface="Gothic Uralic"/>
                        <a:cs typeface="Gothic Uralic"/>
                      </a:endParaRPr>
                    </a:p>
                  </a:txBody>
                  <a:tcPr marL="0" marR="0" marT="571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EC7C30"/>
                    </a:solidFill>
                  </a:tcPr>
                </a:tc>
                <a:tc rowSpan="3">
                  <a:txBody>
                    <a:bodyPr/>
                    <a:lstStyle/>
                    <a:p>
                      <a:pPr marL="3349625" marR="106680" indent="-3240405">
                        <a:lnSpc>
                          <a:spcPct val="102699"/>
                        </a:lnSpc>
                        <a:spcBef>
                          <a:spcPts val="790"/>
                        </a:spcBef>
                      </a:pPr>
                      <a:r>
                        <a:rPr sz="1200" spc="-5" dirty="0">
                          <a:latin typeface="URW Gothic"/>
                          <a:cs typeface="URW Gothic"/>
                        </a:rPr>
                        <a:t>A child </a:t>
                      </a:r>
                      <a:r>
                        <a:rPr sz="1200" dirty="0">
                          <a:latin typeface="URW Gothic"/>
                          <a:cs typeface="URW Gothic"/>
                        </a:rPr>
                        <a:t>who has </a:t>
                      </a:r>
                      <a:r>
                        <a:rPr sz="1200" spc="-5" dirty="0">
                          <a:latin typeface="URW Gothic"/>
                          <a:cs typeface="URW Gothic"/>
                        </a:rPr>
                        <a:t>kept pace </a:t>
                      </a:r>
                      <a:r>
                        <a:rPr sz="1200" spc="-10" dirty="0">
                          <a:latin typeface="URW Gothic"/>
                          <a:cs typeface="URW Gothic"/>
                        </a:rPr>
                        <a:t>with the </a:t>
                      </a:r>
                      <a:r>
                        <a:rPr sz="1200" spc="-5" dirty="0">
                          <a:latin typeface="URW Gothic"/>
                          <a:cs typeface="URW Gothic"/>
                        </a:rPr>
                        <a:t>planned curriculum by </a:t>
                      </a:r>
                      <a:r>
                        <a:rPr sz="1200" spc="-10" dirty="0">
                          <a:latin typeface="URW Gothic"/>
                          <a:cs typeface="URW Gothic"/>
                        </a:rPr>
                        <a:t>the </a:t>
                      </a:r>
                      <a:r>
                        <a:rPr sz="1200" spc="-5" dirty="0">
                          <a:latin typeface="URW Gothic"/>
                          <a:cs typeface="URW Gothic"/>
                        </a:rPr>
                        <a:t>end of </a:t>
                      </a:r>
                      <a:r>
                        <a:rPr sz="1200" spc="-10" dirty="0">
                          <a:latin typeface="URW Gothic"/>
                          <a:cs typeface="URW Gothic"/>
                        </a:rPr>
                        <a:t>the </a:t>
                      </a:r>
                      <a:r>
                        <a:rPr sz="1200" spc="-5" dirty="0">
                          <a:latin typeface="URW Gothic"/>
                          <a:cs typeface="URW Gothic"/>
                        </a:rPr>
                        <a:t>year , </a:t>
                      </a:r>
                      <a:r>
                        <a:rPr sz="1200" dirty="0">
                          <a:latin typeface="URW Gothic"/>
                          <a:cs typeface="URW Gothic"/>
                        </a:rPr>
                        <a:t>would </a:t>
                      </a:r>
                      <a:r>
                        <a:rPr sz="1200" spc="-5" dirty="0">
                          <a:latin typeface="URW Gothic"/>
                          <a:cs typeface="URW Gothic"/>
                        </a:rPr>
                        <a:t>achieve </a:t>
                      </a:r>
                      <a:r>
                        <a:rPr sz="1200" spc="-10" dirty="0">
                          <a:latin typeface="URW Gothic"/>
                          <a:cs typeface="URW Gothic"/>
                        </a:rPr>
                        <a:t>the </a:t>
                      </a:r>
                      <a:r>
                        <a:rPr sz="1200" spc="-5" dirty="0">
                          <a:latin typeface="URW Gothic"/>
                          <a:cs typeface="URW Gothic"/>
                        </a:rPr>
                        <a:t>national  </a:t>
                      </a:r>
                      <a:r>
                        <a:rPr sz="1200" dirty="0">
                          <a:latin typeface="URW Gothic"/>
                          <a:cs typeface="URW Gothic"/>
                        </a:rPr>
                        <a:t>Early </a:t>
                      </a:r>
                      <a:r>
                        <a:rPr sz="1200" spc="-5" dirty="0">
                          <a:latin typeface="URW Gothic"/>
                          <a:cs typeface="URW Gothic"/>
                        </a:rPr>
                        <a:t>Learning</a:t>
                      </a:r>
                      <a:r>
                        <a:rPr sz="1200" spc="-15" dirty="0">
                          <a:latin typeface="URW Gothic"/>
                          <a:cs typeface="URW Gothic"/>
                        </a:rPr>
                        <a:t> </a:t>
                      </a:r>
                      <a:r>
                        <a:rPr sz="1200" dirty="0">
                          <a:latin typeface="URW Gothic"/>
                          <a:cs typeface="URW Gothic"/>
                        </a:rPr>
                        <a:t>Goals</a:t>
                      </a:r>
                    </a:p>
                  </a:txBody>
                  <a:tcPr marL="0" marR="0" marT="10033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0"/>
                  </a:ext>
                </a:extLst>
              </a:tr>
              <a:tr h="193548">
                <a:tc>
                  <a:txBody>
                    <a:bodyPr/>
                    <a:lstStyle/>
                    <a:p>
                      <a:pPr marL="67945">
                        <a:lnSpc>
                          <a:spcPts val="1365"/>
                        </a:lnSpc>
                        <a:spcBef>
                          <a:spcPts val="60"/>
                        </a:spcBef>
                      </a:pPr>
                      <a:r>
                        <a:rPr sz="1200" spc="-5" dirty="0">
                          <a:latin typeface="URW Gothic"/>
                          <a:cs typeface="URW Gothic"/>
                        </a:rPr>
                        <a:t>By</a:t>
                      </a:r>
                      <a:r>
                        <a:rPr sz="1200" spc="-20" dirty="0">
                          <a:latin typeface="URW Gothic"/>
                          <a:cs typeface="URW Gothic"/>
                        </a:rPr>
                        <a:t> </a:t>
                      </a:r>
                      <a:r>
                        <a:rPr sz="1200" spc="-5" dirty="0">
                          <a:latin typeface="URW Gothic"/>
                          <a:cs typeface="URW Gothic"/>
                        </a:rPr>
                        <a:t>Easter</a:t>
                      </a:r>
                      <a:endParaRPr sz="1200">
                        <a:latin typeface="URW Gothic"/>
                        <a:cs typeface="URW Gothic"/>
                      </a:endParaRPr>
                    </a:p>
                  </a:txBody>
                  <a:tcPr marL="0" marR="0" marT="762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365"/>
                        </a:lnSpc>
                        <a:spcBef>
                          <a:spcPts val="60"/>
                        </a:spcBef>
                      </a:pPr>
                      <a:r>
                        <a:rPr sz="1200" b="1" spc="-5" dirty="0">
                          <a:solidFill>
                            <a:srgbClr val="FFFFFF"/>
                          </a:solidFill>
                          <a:latin typeface="Gothic Uralic"/>
                          <a:cs typeface="Gothic Uralic"/>
                        </a:rPr>
                        <a:t>R=</a:t>
                      </a:r>
                      <a:endParaRPr sz="1200">
                        <a:latin typeface="Gothic Uralic"/>
                        <a:cs typeface="Gothic Uralic"/>
                      </a:endParaRPr>
                    </a:p>
                  </a:txBody>
                  <a:tcPr marL="0" marR="0" marT="762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EC7C30"/>
                    </a:solidFill>
                  </a:tcPr>
                </a:tc>
                <a:tc vMerge="1">
                  <a:txBody>
                    <a:bodyPr/>
                    <a:lstStyle/>
                    <a:p>
                      <a:endParaRPr/>
                    </a:p>
                  </a:txBody>
                  <a:tcPr marL="0" marR="0" marT="10033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1"/>
                  </a:ext>
                </a:extLst>
              </a:tr>
              <a:tr h="193928">
                <a:tc>
                  <a:txBody>
                    <a:bodyPr/>
                    <a:lstStyle/>
                    <a:p>
                      <a:pPr marL="67945">
                        <a:lnSpc>
                          <a:spcPts val="1375"/>
                        </a:lnSpc>
                        <a:spcBef>
                          <a:spcPts val="50"/>
                        </a:spcBef>
                      </a:pPr>
                      <a:r>
                        <a:rPr sz="1200" spc="-5" dirty="0">
                          <a:latin typeface="URW Gothic"/>
                          <a:cs typeface="URW Gothic"/>
                        </a:rPr>
                        <a:t>By </a:t>
                      </a:r>
                      <a:r>
                        <a:rPr sz="1200" dirty="0">
                          <a:latin typeface="URW Gothic"/>
                          <a:cs typeface="URW Gothic"/>
                        </a:rPr>
                        <a:t>End Of</a:t>
                      </a:r>
                      <a:r>
                        <a:rPr sz="1200" spc="-50" dirty="0">
                          <a:latin typeface="URW Gothic"/>
                          <a:cs typeface="URW Gothic"/>
                        </a:rPr>
                        <a:t> </a:t>
                      </a:r>
                      <a:r>
                        <a:rPr sz="1200" spc="-5" dirty="0">
                          <a:latin typeface="URW Gothic"/>
                          <a:cs typeface="URW Gothic"/>
                        </a:rPr>
                        <a:t>Year</a:t>
                      </a:r>
                      <a:endParaRPr sz="1200">
                        <a:latin typeface="URW Gothic"/>
                        <a:cs typeface="URW Gothic"/>
                      </a:endParaRPr>
                    </a:p>
                  </a:txBody>
                  <a:tcPr marL="0" marR="0" marT="635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375"/>
                        </a:lnSpc>
                        <a:spcBef>
                          <a:spcPts val="50"/>
                        </a:spcBef>
                      </a:pPr>
                      <a:r>
                        <a:rPr sz="1200" b="1" spc="-5" dirty="0">
                          <a:solidFill>
                            <a:srgbClr val="FFFFFF"/>
                          </a:solidFill>
                          <a:latin typeface="Gothic Uralic"/>
                          <a:cs typeface="Gothic Uralic"/>
                        </a:rPr>
                        <a:t>R+</a:t>
                      </a:r>
                      <a:endParaRPr sz="1200" dirty="0">
                        <a:latin typeface="Gothic Uralic"/>
                        <a:cs typeface="Gothic Uralic"/>
                      </a:endParaRPr>
                    </a:p>
                  </a:txBody>
                  <a:tcPr marL="0" marR="0" marT="635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EC7C30"/>
                    </a:solidFill>
                  </a:tcPr>
                </a:tc>
                <a:tc vMerge="1">
                  <a:txBody>
                    <a:bodyPr/>
                    <a:lstStyle/>
                    <a:p>
                      <a:endParaRPr/>
                    </a:p>
                  </a:txBody>
                  <a:tcPr marL="0" marR="0" marT="10033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2"/>
                  </a:ext>
                </a:extLst>
              </a:tr>
            </a:tbl>
          </a:graphicData>
        </a:graphic>
      </p:graphicFrame>
      <p:sp>
        <p:nvSpPr>
          <p:cNvPr id="4" name="object 4"/>
          <p:cNvSpPr txBox="1"/>
          <p:nvPr/>
        </p:nvSpPr>
        <p:spPr>
          <a:xfrm>
            <a:off x="346963" y="2868295"/>
            <a:ext cx="9774555" cy="1127232"/>
          </a:xfrm>
          <a:prstGeom prst="rect">
            <a:avLst/>
          </a:prstGeom>
        </p:spPr>
        <p:txBody>
          <a:bodyPr vert="horz" wrap="square" lIns="0" tIns="8255" rIns="0" bIns="0" rtlCol="0">
            <a:spAutoFit/>
          </a:bodyPr>
          <a:lstStyle/>
          <a:p>
            <a:pPr marL="12700" marR="3100070">
              <a:lnSpc>
                <a:spcPct val="102200"/>
              </a:lnSpc>
              <a:spcBef>
                <a:spcPts val="65"/>
              </a:spcBef>
            </a:pPr>
            <a:r>
              <a:rPr sz="1200" spc="-5" dirty="0">
                <a:latin typeface="URW Gothic"/>
                <a:cs typeface="URW Gothic"/>
              </a:rPr>
              <a:t>Using </a:t>
            </a:r>
            <a:r>
              <a:rPr sz="1200" spc="-10" dirty="0">
                <a:latin typeface="URW Gothic"/>
                <a:cs typeface="URW Gothic"/>
              </a:rPr>
              <a:t>this </a:t>
            </a:r>
            <a:r>
              <a:rPr sz="1200" spc="-5" dirty="0">
                <a:latin typeface="URW Gothic"/>
                <a:cs typeface="URW Gothic"/>
              </a:rPr>
              <a:t>methodology, </a:t>
            </a:r>
            <a:r>
              <a:rPr sz="1200" dirty="0">
                <a:latin typeface="URW Gothic"/>
                <a:cs typeface="URW Gothic"/>
              </a:rPr>
              <a:t>a child who </a:t>
            </a:r>
            <a:r>
              <a:rPr sz="1200" spc="-5" dirty="0">
                <a:latin typeface="URW Gothic"/>
                <a:cs typeface="URW Gothic"/>
              </a:rPr>
              <a:t>enters reception with </a:t>
            </a:r>
            <a:r>
              <a:rPr sz="1200" spc="-10" dirty="0">
                <a:latin typeface="URW Gothic"/>
                <a:cs typeface="URW Gothic"/>
              </a:rPr>
              <a:t>typical </a:t>
            </a:r>
            <a:r>
              <a:rPr sz="1200" dirty="0">
                <a:latin typeface="URW Gothic"/>
                <a:cs typeface="URW Gothic"/>
              </a:rPr>
              <a:t>levels </a:t>
            </a:r>
            <a:r>
              <a:rPr sz="1200" spc="-10" dirty="0">
                <a:latin typeface="URW Gothic"/>
                <a:cs typeface="URW Gothic"/>
              </a:rPr>
              <a:t>of </a:t>
            </a:r>
            <a:r>
              <a:rPr sz="1200" spc="-5" dirty="0">
                <a:latin typeface="URW Gothic"/>
                <a:cs typeface="URW Gothic"/>
              </a:rPr>
              <a:t>knowledge and  skill expected for their age would be baselined as N2+ (meeting </a:t>
            </a:r>
            <a:r>
              <a:rPr sz="1200" spc="-10" dirty="0">
                <a:latin typeface="URW Gothic"/>
                <a:cs typeface="URW Gothic"/>
              </a:rPr>
              <a:t>the </a:t>
            </a:r>
            <a:r>
              <a:rPr sz="1200" spc="-5" dirty="0">
                <a:latin typeface="URW Gothic"/>
                <a:cs typeface="URW Gothic"/>
              </a:rPr>
              <a:t>demands </a:t>
            </a:r>
            <a:r>
              <a:rPr sz="1200" spc="-10" dirty="0">
                <a:latin typeface="URW Gothic"/>
                <a:cs typeface="URW Gothic"/>
              </a:rPr>
              <a:t>of the </a:t>
            </a:r>
            <a:r>
              <a:rPr sz="1200" dirty="0">
                <a:latin typeface="URW Gothic"/>
                <a:cs typeface="URW Gothic"/>
              </a:rPr>
              <a:t>N2  </a:t>
            </a:r>
            <a:r>
              <a:rPr sz="1200" spc="-5" dirty="0">
                <a:latin typeface="URW Gothic"/>
                <a:cs typeface="URW Gothic"/>
              </a:rPr>
              <a:t>curriculum). </a:t>
            </a:r>
            <a:r>
              <a:rPr sz="1200" dirty="0">
                <a:latin typeface="URW Gothic"/>
                <a:cs typeface="URW Gothic"/>
              </a:rPr>
              <a:t>Children who </a:t>
            </a:r>
            <a:r>
              <a:rPr sz="1200" spc="-5" dirty="0">
                <a:latin typeface="URW Gothic"/>
                <a:cs typeface="URW Gothic"/>
              </a:rPr>
              <a:t>are not displaying age appropriate skills can be </a:t>
            </a:r>
            <a:r>
              <a:rPr sz="1200" dirty="0">
                <a:latin typeface="URW Gothic"/>
                <a:cs typeface="URW Gothic"/>
              </a:rPr>
              <a:t>assessed </a:t>
            </a:r>
            <a:r>
              <a:rPr sz="1200" spc="5" dirty="0">
                <a:latin typeface="URW Gothic"/>
                <a:cs typeface="URW Gothic"/>
              </a:rPr>
              <a:t>at </a:t>
            </a:r>
            <a:r>
              <a:rPr sz="1200" dirty="0">
                <a:latin typeface="URW Gothic"/>
                <a:cs typeface="URW Gothic"/>
              </a:rPr>
              <a:t>any  </a:t>
            </a:r>
            <a:r>
              <a:rPr sz="1200" spc="-5" dirty="0">
                <a:latin typeface="URW Gothic"/>
                <a:cs typeface="URW Gothic"/>
              </a:rPr>
              <a:t>point </a:t>
            </a:r>
            <a:r>
              <a:rPr sz="1200" spc="-10" dirty="0">
                <a:latin typeface="URW Gothic"/>
                <a:cs typeface="URW Gothic"/>
              </a:rPr>
              <a:t>on the </a:t>
            </a:r>
            <a:r>
              <a:rPr sz="1200" dirty="0">
                <a:latin typeface="URW Gothic"/>
                <a:cs typeface="URW Gothic"/>
              </a:rPr>
              <a:t>scale </a:t>
            </a:r>
            <a:r>
              <a:rPr sz="1200" spc="-10" dirty="0">
                <a:latin typeface="URW Gothic"/>
                <a:cs typeface="URW Gothic"/>
              </a:rPr>
              <a:t>opposite. </a:t>
            </a:r>
            <a:r>
              <a:rPr sz="1200" spc="15" dirty="0">
                <a:latin typeface="URW Gothic"/>
                <a:cs typeface="URW Gothic"/>
              </a:rPr>
              <a:t>In </a:t>
            </a:r>
            <a:r>
              <a:rPr sz="1200" spc="-5" dirty="0">
                <a:latin typeface="URW Gothic"/>
                <a:cs typeface="URW Gothic"/>
              </a:rPr>
              <a:t>essence, </a:t>
            </a:r>
            <a:r>
              <a:rPr sz="1200" dirty="0">
                <a:latin typeface="URW Gothic"/>
                <a:cs typeface="URW Gothic"/>
              </a:rPr>
              <a:t>each </a:t>
            </a:r>
            <a:r>
              <a:rPr sz="1200" spc="-5" dirty="0">
                <a:latin typeface="URW Gothic"/>
                <a:cs typeface="URW Gothic"/>
              </a:rPr>
              <a:t>‘grade’ represents </a:t>
            </a:r>
            <a:r>
              <a:rPr sz="1200" dirty="0">
                <a:latin typeface="URW Gothic"/>
                <a:cs typeface="URW Gothic"/>
              </a:rPr>
              <a:t>a </a:t>
            </a:r>
            <a:r>
              <a:rPr sz="1200" spc="-5" dirty="0">
                <a:latin typeface="URW Gothic"/>
                <a:cs typeface="URW Gothic"/>
              </a:rPr>
              <a:t>term’s </a:t>
            </a:r>
            <a:r>
              <a:rPr sz="1200" spc="-10" dirty="0">
                <a:latin typeface="URW Gothic"/>
                <a:cs typeface="URW Gothic"/>
              </a:rPr>
              <a:t>worth </a:t>
            </a:r>
            <a:r>
              <a:rPr sz="1200" dirty="0">
                <a:latin typeface="URW Gothic"/>
                <a:cs typeface="URW Gothic"/>
              </a:rPr>
              <a:t>of  </a:t>
            </a:r>
            <a:r>
              <a:rPr sz="1200" spc="-5" dirty="0">
                <a:latin typeface="URW Gothic"/>
                <a:cs typeface="URW Gothic"/>
              </a:rPr>
              <a:t>curriculum content. The OFSTED </a:t>
            </a:r>
            <a:r>
              <a:rPr sz="1200" dirty="0">
                <a:latin typeface="URW Gothic"/>
                <a:cs typeface="URW Gothic"/>
              </a:rPr>
              <a:t>– </a:t>
            </a:r>
            <a:r>
              <a:rPr sz="1200" spc="-5" dirty="0">
                <a:latin typeface="URW Gothic"/>
                <a:cs typeface="URW Gothic"/>
              </a:rPr>
              <a:t>and </a:t>
            </a:r>
            <a:r>
              <a:rPr lang="en-GB" sz="1200" spc="-5" dirty="0">
                <a:latin typeface="URW Gothic"/>
                <a:cs typeface="URW Gothic"/>
              </a:rPr>
              <a:t>school</a:t>
            </a:r>
            <a:r>
              <a:rPr sz="1200" spc="-5" dirty="0">
                <a:latin typeface="URW Gothic"/>
                <a:cs typeface="URW Gothic"/>
              </a:rPr>
              <a:t> </a:t>
            </a:r>
            <a:r>
              <a:rPr sz="1200" dirty="0">
                <a:latin typeface="URW Gothic"/>
                <a:cs typeface="URW Gothic"/>
              </a:rPr>
              <a:t>- </a:t>
            </a:r>
            <a:r>
              <a:rPr sz="1200" spc="-5" dirty="0">
                <a:latin typeface="URW Gothic"/>
                <a:cs typeface="URW Gothic"/>
              </a:rPr>
              <a:t>expectation </a:t>
            </a:r>
            <a:r>
              <a:rPr sz="1200" dirty="0">
                <a:latin typeface="URW Gothic"/>
                <a:cs typeface="URW Gothic"/>
              </a:rPr>
              <a:t>is </a:t>
            </a:r>
            <a:r>
              <a:rPr sz="1200" spc="-10" dirty="0">
                <a:latin typeface="URW Gothic"/>
                <a:cs typeface="URW Gothic"/>
              </a:rPr>
              <a:t>that </a:t>
            </a:r>
            <a:r>
              <a:rPr sz="1200" dirty="0">
                <a:latin typeface="URW Gothic"/>
                <a:cs typeface="URW Gothic"/>
              </a:rPr>
              <a:t>most children who </a:t>
            </a:r>
            <a:r>
              <a:rPr sz="1200" spc="-5" dirty="0">
                <a:latin typeface="URW Gothic"/>
                <a:cs typeface="URW Gothic"/>
              </a:rPr>
              <a:t>enter  below, but </a:t>
            </a:r>
            <a:r>
              <a:rPr sz="1200" dirty="0">
                <a:latin typeface="URW Gothic"/>
                <a:cs typeface="URW Gothic"/>
              </a:rPr>
              <a:t>not </a:t>
            </a:r>
            <a:r>
              <a:rPr sz="1200" spc="-5" dirty="0">
                <a:latin typeface="URW Gothic"/>
                <a:cs typeface="URW Gothic"/>
              </a:rPr>
              <a:t>significantly below, should catch </a:t>
            </a:r>
            <a:r>
              <a:rPr sz="1200" dirty="0">
                <a:latin typeface="URW Gothic"/>
                <a:cs typeface="URW Gothic"/>
              </a:rPr>
              <a:t>up </a:t>
            </a:r>
            <a:r>
              <a:rPr sz="1200" spc="-5" dirty="0">
                <a:latin typeface="URW Gothic"/>
                <a:cs typeface="URW Gothic"/>
              </a:rPr>
              <a:t>with good</a:t>
            </a:r>
            <a:r>
              <a:rPr sz="1200" spc="-20" dirty="0">
                <a:latin typeface="URW Gothic"/>
                <a:cs typeface="URW Gothic"/>
              </a:rPr>
              <a:t> </a:t>
            </a:r>
            <a:r>
              <a:rPr sz="1200" spc="-5" dirty="0">
                <a:latin typeface="URW Gothic"/>
                <a:cs typeface="URW Gothic"/>
              </a:rPr>
              <a:t>teaching.</a:t>
            </a:r>
            <a:endParaRPr sz="1200" dirty="0">
              <a:latin typeface="URW Gothic"/>
              <a:cs typeface="URW Gothic"/>
            </a:endParaRPr>
          </a:p>
          <a:p>
            <a:pPr>
              <a:lnSpc>
                <a:spcPct val="100000"/>
              </a:lnSpc>
            </a:pPr>
            <a:endParaRPr sz="1150" dirty="0">
              <a:latin typeface="URW Gothic"/>
              <a:cs typeface="URW Gothic"/>
            </a:endParaRPr>
          </a:p>
        </p:txBody>
      </p:sp>
      <p:sp>
        <p:nvSpPr>
          <p:cNvPr id="6" name="object 6"/>
          <p:cNvSpPr/>
          <p:nvPr/>
        </p:nvSpPr>
        <p:spPr>
          <a:xfrm>
            <a:off x="7165847" y="2891028"/>
            <a:ext cx="3009900" cy="2944368"/>
          </a:xfrm>
          <a:prstGeom prst="rect">
            <a:avLst/>
          </a:prstGeom>
          <a:blipFill>
            <a:blip r:embed="rId2" cstate="print"/>
            <a:stretch>
              <a:fillRect/>
            </a:stretch>
          </a:blipFill>
        </p:spPr>
        <p:txBody>
          <a:bodyPr wrap="square" lIns="0" tIns="0" rIns="0" bIns="0" rtlCol="0"/>
          <a:lstStyle/>
          <a:p>
            <a:endParaRPr/>
          </a:p>
        </p:txBody>
      </p:sp>
      <p:sp>
        <p:nvSpPr>
          <p:cNvPr id="7" name="object 7"/>
          <p:cNvSpPr txBox="1">
            <a:spLocks noGrp="1"/>
          </p:cNvSpPr>
          <p:nvPr>
            <p:ph type="sldNum" sz="quarter" idx="7"/>
          </p:nvPr>
        </p:nvSpPr>
        <p:spPr>
          <a:prstGeom prst="rect">
            <a:avLst/>
          </a:prstGeom>
        </p:spPr>
        <p:txBody>
          <a:bodyPr vert="horz" wrap="square" lIns="0" tIns="13335" rIns="0" bIns="0" rtlCol="0">
            <a:spAutoFit/>
          </a:bodyPr>
          <a:lstStyle/>
          <a:p>
            <a:pPr marL="38100">
              <a:lnSpc>
                <a:spcPct val="100000"/>
              </a:lnSpc>
              <a:spcBef>
                <a:spcPts val="105"/>
              </a:spcBef>
            </a:pPr>
            <a:fld id="{81D60167-4931-47E6-BA6A-407CBD079E47}" type="slidenum">
              <a:rPr dirty="0"/>
              <a:t>17</a:t>
            </a:fld>
            <a:endParaRPr dirty="0"/>
          </a:p>
        </p:txBody>
      </p:sp>
      <p:pic>
        <p:nvPicPr>
          <p:cNvPr id="8" name="Picture 7" descr="C:\Users\RLWCGRIFFITHS\AppData\Local\Microsoft\Windows\INetCache\Content.MSO\D0413950.tmp">
            <a:extLst>
              <a:ext uri="{FF2B5EF4-FFF2-40B4-BE49-F238E27FC236}">
                <a16:creationId xmlns:a16="http://schemas.microsoft.com/office/drawing/2014/main" id="{12A254F5-BB01-03DA-EF8E-1B0BFAEB8F9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75700" y="123825"/>
            <a:ext cx="1015070" cy="80970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9" name="object 2">
            <a:extLst>
              <a:ext uri="{FF2B5EF4-FFF2-40B4-BE49-F238E27FC236}">
                <a16:creationId xmlns:a16="http://schemas.microsoft.com/office/drawing/2014/main" id="{E8A27346-A13C-5554-2868-05E7E262E21D}"/>
              </a:ext>
            </a:extLst>
          </p:cNvPr>
          <p:cNvSpPr/>
          <p:nvPr/>
        </p:nvSpPr>
        <p:spPr>
          <a:xfrm>
            <a:off x="1536700" y="4179423"/>
            <a:ext cx="3124200" cy="2269001"/>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prstGeom prst="rect">
            <a:avLst/>
          </a:prstGeom>
        </p:spPr>
        <p:txBody>
          <a:bodyPr vert="horz" wrap="square" lIns="0" tIns="13335" rIns="0" bIns="0" rtlCol="0">
            <a:spAutoFit/>
          </a:bodyPr>
          <a:lstStyle/>
          <a:p>
            <a:pPr marL="121285">
              <a:lnSpc>
                <a:spcPct val="100000"/>
              </a:lnSpc>
              <a:spcBef>
                <a:spcPts val="105"/>
              </a:spcBef>
            </a:pPr>
            <a:fld id="{81D60167-4931-47E6-BA6A-407CBD079E47}" type="slidenum">
              <a:rPr dirty="0"/>
              <a:t>2</a:t>
            </a:fld>
            <a:endParaRPr dirty="0"/>
          </a:p>
        </p:txBody>
      </p:sp>
      <p:pic>
        <p:nvPicPr>
          <p:cNvPr id="4" name="Picture 3" descr="C:\Users\RLWCGRIFFITHS\AppData\Local\Microsoft\Windows\INetCache\Content.MSO\D0413950.tmp">
            <a:extLst>
              <a:ext uri="{FF2B5EF4-FFF2-40B4-BE49-F238E27FC236}">
                <a16:creationId xmlns:a16="http://schemas.microsoft.com/office/drawing/2014/main" id="{0260D030-2F42-DF4F-AE12-C30EBABA956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8500" y="352425"/>
            <a:ext cx="1757680" cy="140208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 name="TextBox 4">
            <a:extLst>
              <a:ext uri="{FF2B5EF4-FFF2-40B4-BE49-F238E27FC236}">
                <a16:creationId xmlns:a16="http://schemas.microsoft.com/office/drawing/2014/main" id="{F594AF02-6D3E-950D-D802-B8408B061990}"/>
              </a:ext>
            </a:extLst>
          </p:cNvPr>
          <p:cNvSpPr txBox="1"/>
          <p:nvPr/>
        </p:nvSpPr>
        <p:spPr>
          <a:xfrm>
            <a:off x="534403" y="2105025"/>
            <a:ext cx="9664954" cy="4948149"/>
          </a:xfrm>
          <a:prstGeom prst="rect">
            <a:avLst/>
          </a:prstGeom>
          <a:noFill/>
          <a:ln w="38100">
            <a:solidFill>
              <a:schemeClr val="tx1"/>
            </a:solidFill>
          </a:ln>
        </p:spPr>
        <p:txBody>
          <a:bodyPr wrap="square" rtlCol="0">
            <a:spAutoFit/>
          </a:bodyPr>
          <a:lstStyle/>
          <a:p>
            <a:r>
              <a:rPr lang="en-US" sz="1200" b="1" u="sng" dirty="0">
                <a:solidFill>
                  <a:srgbClr val="000000"/>
                </a:solidFill>
                <a:effectLst/>
                <a:latin typeface="Comic Sans MS" panose="030F0702030302020204" pitchFamily="66" charset="0"/>
                <a:ea typeface="Times New Roman" panose="02020603050405020304" pitchFamily="18" charset="0"/>
              </a:rPr>
              <a:t>Introduction</a:t>
            </a:r>
            <a:endParaRPr lang="en-GB" sz="1200" dirty="0">
              <a:solidFill>
                <a:srgbClr val="000000"/>
              </a:solidFill>
              <a:effectLst/>
              <a:latin typeface="Times New Roman" panose="02020603050405020304" pitchFamily="18" charset="0"/>
              <a:ea typeface="Times New Roman" panose="02020603050405020304" pitchFamily="18" charset="0"/>
            </a:endParaRPr>
          </a:p>
          <a:p>
            <a:r>
              <a:rPr lang="en-US" sz="1200" b="1" i="1" dirty="0">
                <a:solidFill>
                  <a:srgbClr val="000000"/>
                </a:solidFill>
                <a:effectLst/>
                <a:latin typeface="Comic Sans MS" panose="030F0702030302020204" pitchFamily="66" charset="0"/>
                <a:ea typeface="Times New Roman" panose="02020603050405020304" pitchFamily="18" charset="0"/>
              </a:rPr>
              <a:t>“Every child deserves the best possible start in life and support to fulfil their potential. A child’s experience in the early years has a major impact on their future life chances. A secure, safe and happy childhood is important in its own right and it provides the foundation for children to make the most of their abilities and talents as they grow up” </a:t>
            </a:r>
            <a:endParaRPr lang="en-GB" sz="1200" dirty="0">
              <a:solidFill>
                <a:srgbClr val="000000"/>
              </a:solidFill>
              <a:effectLst/>
              <a:latin typeface="Times New Roman" panose="02020603050405020304" pitchFamily="18" charset="0"/>
              <a:ea typeface="Times New Roman" panose="02020603050405020304" pitchFamily="18" charset="0"/>
            </a:endParaRPr>
          </a:p>
          <a:p>
            <a:r>
              <a:rPr lang="en-US" sz="1200" b="1" dirty="0">
                <a:solidFill>
                  <a:srgbClr val="000000"/>
                </a:solidFill>
                <a:effectLst/>
                <a:latin typeface="Comic Sans MS" panose="030F0702030302020204" pitchFamily="66" charset="0"/>
                <a:ea typeface="Times New Roman" panose="02020603050405020304" pitchFamily="18" charset="0"/>
              </a:rPr>
              <a:t>Early Years Foundation Stage Profile – Department for Children, Schools and Families 2012.</a:t>
            </a:r>
            <a:endParaRPr lang="en-GB" sz="1200" dirty="0">
              <a:solidFill>
                <a:srgbClr val="000000"/>
              </a:solidFill>
              <a:effectLst/>
              <a:latin typeface="Times New Roman" panose="02020603050405020304" pitchFamily="18" charset="0"/>
              <a:ea typeface="Times New Roman" panose="02020603050405020304" pitchFamily="18" charset="0"/>
            </a:endParaRPr>
          </a:p>
          <a:p>
            <a:r>
              <a:rPr lang="en-US" sz="1200" b="1" dirty="0">
                <a:solidFill>
                  <a:srgbClr val="000000"/>
                </a:solidFill>
                <a:effectLst/>
                <a:latin typeface="Comic Sans MS" panose="030F0702030302020204" pitchFamily="66" charset="0"/>
                <a:ea typeface="Times New Roman" panose="02020603050405020304" pitchFamily="18" charset="0"/>
              </a:rPr>
              <a:t> </a:t>
            </a:r>
            <a:endParaRPr lang="en-GB" sz="1200" dirty="0">
              <a:solidFill>
                <a:srgbClr val="000000"/>
              </a:solidFill>
              <a:effectLst/>
              <a:latin typeface="Times New Roman" panose="02020603050405020304" pitchFamily="18" charset="0"/>
              <a:ea typeface="Times New Roman" panose="02020603050405020304" pitchFamily="18" charset="0"/>
            </a:endParaRPr>
          </a:p>
          <a:p>
            <a:r>
              <a:rPr lang="en-US" sz="1100" dirty="0">
                <a:solidFill>
                  <a:srgbClr val="000000"/>
                </a:solidFill>
                <a:effectLst/>
                <a:latin typeface="Comic Sans MS" panose="030F0702030302020204" pitchFamily="66" charset="0"/>
                <a:ea typeface="Times New Roman" panose="02020603050405020304" pitchFamily="18" charset="0"/>
              </a:rPr>
              <a:t>The Early Years Foundation Stage (EYFS) applies to children from birth to the end of reception year. At Lockwood Primary School, children are admitted into nursery in the term that they are three (when possible) and into reception in the September following their fourth birthday. </a:t>
            </a:r>
            <a:endParaRPr lang="en-GB" sz="1100" dirty="0">
              <a:solidFill>
                <a:srgbClr val="000000"/>
              </a:solidFill>
              <a:effectLst/>
              <a:latin typeface="Times New Roman" panose="02020603050405020304" pitchFamily="18" charset="0"/>
              <a:ea typeface="Times New Roman" panose="02020603050405020304" pitchFamily="18" charset="0"/>
            </a:endParaRPr>
          </a:p>
          <a:p>
            <a:r>
              <a:rPr lang="en-US" sz="1100" dirty="0">
                <a:solidFill>
                  <a:srgbClr val="000000"/>
                </a:solidFill>
                <a:effectLst/>
                <a:latin typeface="Comic Sans MS" panose="030F0702030302020204" pitchFamily="66" charset="0"/>
                <a:ea typeface="Times New Roman" panose="02020603050405020304" pitchFamily="18" charset="0"/>
              </a:rPr>
              <a:t>Early childhood is the foundation on which children build the rest of their lives. At Lockwood, we greatly value the importance that the EYFS plays in laying secure foundations for future learning and development.</a:t>
            </a:r>
            <a:endParaRPr lang="en-GB" sz="1100" dirty="0">
              <a:solidFill>
                <a:srgbClr val="000000"/>
              </a:solidFill>
              <a:effectLst/>
              <a:latin typeface="Times New Roman" panose="02020603050405020304" pitchFamily="18" charset="0"/>
              <a:ea typeface="Times New Roman" panose="02020603050405020304" pitchFamily="18" charset="0"/>
            </a:endParaRPr>
          </a:p>
          <a:p>
            <a:r>
              <a:rPr lang="en-US" sz="1100" dirty="0">
                <a:solidFill>
                  <a:srgbClr val="000000"/>
                </a:solidFill>
                <a:effectLst/>
                <a:latin typeface="Comic Sans MS" panose="030F0702030302020204" pitchFamily="66" charset="0"/>
                <a:ea typeface="Times New Roman" panose="02020603050405020304" pitchFamily="18" charset="0"/>
              </a:rPr>
              <a:t>However, we also believe that early childhood is valid in itself as part of life. It is important to view the EYFS as preparation for life and not simply preparation for the next stage of education. </a:t>
            </a:r>
            <a:endParaRPr lang="en-GB" sz="1100" dirty="0">
              <a:solidFill>
                <a:srgbClr val="000000"/>
              </a:solidFill>
              <a:effectLst/>
              <a:latin typeface="Times New Roman" panose="02020603050405020304" pitchFamily="18" charset="0"/>
              <a:ea typeface="Times New Roman" panose="02020603050405020304" pitchFamily="18" charset="0"/>
            </a:endParaRPr>
          </a:p>
          <a:p>
            <a:pPr>
              <a:spcAft>
                <a:spcPts val="1295"/>
              </a:spcAft>
            </a:pPr>
            <a:r>
              <a:rPr lang="en-US" sz="1100" dirty="0">
                <a:solidFill>
                  <a:srgbClr val="FF0000"/>
                </a:solidFill>
                <a:effectLst/>
                <a:latin typeface="Comic Sans MS" panose="030F0702030302020204" pitchFamily="66" charset="0"/>
                <a:ea typeface="Liberation Sans"/>
                <a:cs typeface="Liberation Sans"/>
              </a:rPr>
              <a:t>When thinking about Early Years we need to have these four principles at the forefront of what we do</a:t>
            </a:r>
            <a:endParaRPr lang="en-GB" sz="1100" dirty="0">
              <a:effectLst/>
              <a:latin typeface="Liberation Sans"/>
              <a:ea typeface="Liberation Sans"/>
              <a:cs typeface="Liberation Sans"/>
            </a:endParaRPr>
          </a:p>
          <a:p>
            <a:pPr marL="342900" lvl="0" indent="-342900">
              <a:lnSpc>
                <a:spcPct val="107000"/>
              </a:lnSpc>
              <a:buFont typeface="Symbol" panose="05050102010706020507" pitchFamily="18" charset="2"/>
              <a:buChar char=""/>
            </a:pPr>
            <a:r>
              <a:rPr lang="en-US" sz="1100" dirty="0">
                <a:effectLst/>
                <a:latin typeface="Comic Sans MS" panose="030F0702030302020204" pitchFamily="66" charset="0"/>
                <a:ea typeface="Liberation Sans"/>
                <a:cs typeface="Liberation Sans"/>
              </a:rPr>
              <a:t>Every child is a </a:t>
            </a:r>
            <a:r>
              <a:rPr lang="en-US" sz="1100" b="1" dirty="0">
                <a:effectLst/>
                <a:latin typeface="Comic Sans MS" panose="030F0702030302020204" pitchFamily="66" charset="0"/>
                <a:ea typeface="Liberation Sans"/>
                <a:cs typeface="Liberation Sans"/>
              </a:rPr>
              <a:t>unique child</a:t>
            </a:r>
            <a:r>
              <a:rPr lang="en-US" sz="1100" dirty="0">
                <a:effectLst/>
                <a:latin typeface="Comic Sans MS" panose="030F0702030302020204" pitchFamily="66" charset="0"/>
                <a:ea typeface="Liberation Sans"/>
                <a:cs typeface="Liberation Sans"/>
              </a:rPr>
              <a:t>, who is constantly learning and can be resilient, capable, confident and self-assured</a:t>
            </a:r>
            <a:endParaRPr lang="en-GB" sz="1100" dirty="0">
              <a:effectLst/>
              <a:latin typeface="Liberation Sans"/>
              <a:ea typeface="Liberation Sans"/>
              <a:cs typeface="Liberation Sans"/>
            </a:endParaRPr>
          </a:p>
          <a:p>
            <a:pPr marL="342900" lvl="0" indent="-342900">
              <a:lnSpc>
                <a:spcPct val="107000"/>
              </a:lnSpc>
              <a:buFont typeface="Symbol" panose="05050102010706020507" pitchFamily="18" charset="2"/>
              <a:buChar char=""/>
            </a:pPr>
            <a:r>
              <a:rPr lang="en-US" sz="1100" dirty="0">
                <a:effectLst/>
                <a:latin typeface="Comic Sans MS" panose="030F0702030302020204" pitchFamily="66" charset="0"/>
                <a:ea typeface="Liberation Sans"/>
                <a:cs typeface="Liberation Sans"/>
              </a:rPr>
              <a:t>Children learn to be strong and independent through </a:t>
            </a:r>
            <a:r>
              <a:rPr lang="en-US" sz="1100" b="1" dirty="0">
                <a:effectLst/>
                <a:latin typeface="Comic Sans MS" panose="030F0702030302020204" pitchFamily="66" charset="0"/>
                <a:ea typeface="Liberation Sans"/>
                <a:cs typeface="Liberation Sans"/>
              </a:rPr>
              <a:t>positive relationships</a:t>
            </a:r>
            <a:endParaRPr lang="en-GB" sz="1100" dirty="0">
              <a:effectLst/>
              <a:latin typeface="Liberation Sans"/>
              <a:ea typeface="Liberation Sans"/>
              <a:cs typeface="Liberation Sans"/>
            </a:endParaRPr>
          </a:p>
          <a:p>
            <a:pPr marL="342900" lvl="0" indent="-342900">
              <a:lnSpc>
                <a:spcPct val="107000"/>
              </a:lnSpc>
              <a:buFont typeface="Symbol" panose="05050102010706020507" pitchFamily="18" charset="2"/>
              <a:buChar char=""/>
            </a:pPr>
            <a:r>
              <a:rPr lang="en-US" sz="1100" dirty="0">
                <a:effectLst/>
                <a:latin typeface="Comic Sans MS" panose="030F0702030302020204" pitchFamily="66" charset="0"/>
                <a:ea typeface="Liberation Sans"/>
                <a:cs typeface="Liberation Sans"/>
              </a:rPr>
              <a:t>Children learn and develop well in </a:t>
            </a:r>
            <a:r>
              <a:rPr lang="en-US" sz="1100" b="1" dirty="0">
                <a:effectLst/>
                <a:latin typeface="Comic Sans MS" panose="030F0702030302020204" pitchFamily="66" charset="0"/>
                <a:ea typeface="Liberation Sans"/>
                <a:cs typeface="Liberation Sans"/>
              </a:rPr>
              <a:t>enabling environments</a:t>
            </a:r>
            <a:r>
              <a:rPr lang="en-US" sz="1100" dirty="0">
                <a:effectLst/>
                <a:latin typeface="Comic Sans MS" panose="030F0702030302020204" pitchFamily="66" charset="0"/>
                <a:ea typeface="Liberation Sans"/>
                <a:cs typeface="Liberation Sans"/>
              </a:rPr>
              <a:t>, in which their experiences respond to their individual needs and there is a strong partnership between practitioners and parents and/or </a:t>
            </a:r>
            <a:r>
              <a:rPr lang="en-US" sz="1100" dirty="0" err="1">
                <a:effectLst/>
                <a:latin typeface="Comic Sans MS" panose="030F0702030302020204" pitchFamily="66" charset="0"/>
                <a:ea typeface="Liberation Sans"/>
                <a:cs typeface="Liberation Sans"/>
              </a:rPr>
              <a:t>carers</a:t>
            </a:r>
            <a:r>
              <a:rPr lang="en-US" sz="1100" dirty="0">
                <a:effectLst/>
                <a:latin typeface="Comic Sans MS" panose="030F0702030302020204" pitchFamily="66" charset="0"/>
                <a:ea typeface="Liberation Sans"/>
                <a:cs typeface="Liberation Sans"/>
              </a:rPr>
              <a:t>. </a:t>
            </a:r>
            <a:endParaRPr lang="en-GB" sz="1100" dirty="0">
              <a:effectLst/>
              <a:latin typeface="Liberation Sans"/>
              <a:ea typeface="Liberation Sans"/>
              <a:cs typeface="Liberation Sans"/>
            </a:endParaRPr>
          </a:p>
          <a:p>
            <a:pPr marL="342900" lvl="0" indent="-342900">
              <a:lnSpc>
                <a:spcPct val="107000"/>
              </a:lnSpc>
              <a:spcAft>
                <a:spcPts val="1200"/>
              </a:spcAft>
              <a:buFont typeface="Symbol" panose="05050102010706020507" pitchFamily="18" charset="2"/>
              <a:buChar char=""/>
            </a:pPr>
            <a:r>
              <a:rPr lang="en-US" sz="1100" dirty="0">
                <a:effectLst/>
                <a:latin typeface="Comic Sans MS" panose="030F0702030302020204" pitchFamily="66" charset="0"/>
                <a:ea typeface="Liberation Sans"/>
                <a:cs typeface="Liberation Sans"/>
              </a:rPr>
              <a:t>Children </a:t>
            </a:r>
            <a:r>
              <a:rPr lang="en-US" sz="1100" b="1" dirty="0">
                <a:effectLst/>
                <a:latin typeface="Comic Sans MS" panose="030F0702030302020204" pitchFamily="66" charset="0"/>
                <a:ea typeface="Liberation Sans"/>
                <a:cs typeface="Liberation Sans"/>
              </a:rPr>
              <a:t>develop and learn in different ways </a:t>
            </a:r>
            <a:r>
              <a:rPr lang="en-US" sz="1100" dirty="0">
                <a:effectLst/>
                <a:latin typeface="Comic Sans MS" panose="030F0702030302020204" pitchFamily="66" charset="0"/>
                <a:ea typeface="Liberation Sans"/>
                <a:cs typeface="Liberation Sans"/>
              </a:rPr>
              <a:t>and at different rates.</a:t>
            </a:r>
            <a:endParaRPr lang="en-GB" sz="1100" dirty="0">
              <a:effectLst/>
              <a:latin typeface="Liberation Sans"/>
              <a:ea typeface="Liberation Sans"/>
              <a:cs typeface="Liberation Sans"/>
            </a:endParaRPr>
          </a:p>
          <a:p>
            <a:pPr marL="114300" algn="just">
              <a:lnSpc>
                <a:spcPct val="107000"/>
              </a:lnSpc>
              <a:spcAft>
                <a:spcPts val="1200"/>
              </a:spcAft>
            </a:pPr>
            <a:r>
              <a:rPr lang="en-US" sz="1100" dirty="0">
                <a:effectLst/>
                <a:latin typeface="Liberation Sans"/>
                <a:ea typeface="Liberation Sans"/>
                <a:cs typeface="Liberation Sans"/>
              </a:rPr>
              <a:t>We fully embed the three </a:t>
            </a:r>
            <a:r>
              <a:rPr lang="en-US" sz="1100" b="1" dirty="0">
                <a:effectLst/>
                <a:latin typeface="Liberation Sans"/>
                <a:ea typeface="Liberation Sans"/>
                <a:cs typeface="Liberation Sans"/>
              </a:rPr>
              <a:t>Characteristics of Effective Teaching and Learning </a:t>
            </a:r>
            <a:r>
              <a:rPr lang="en-US" sz="1100" dirty="0">
                <a:effectLst/>
                <a:latin typeface="Liberation Sans"/>
                <a:ea typeface="Liberation Sans"/>
                <a:cs typeface="Liberation Sans"/>
              </a:rPr>
              <a:t>-</a:t>
            </a:r>
            <a:endParaRPr lang="en-GB" sz="1100" dirty="0">
              <a:effectLst/>
              <a:latin typeface="Liberation Sans"/>
              <a:ea typeface="Liberation Sans"/>
              <a:cs typeface="Liberation Sans"/>
            </a:endParaRPr>
          </a:p>
          <a:p>
            <a:pPr marL="342900" lvl="0" indent="-342900" algn="just">
              <a:lnSpc>
                <a:spcPct val="107000"/>
              </a:lnSpc>
              <a:buFont typeface="Symbol" panose="05050102010706020507" pitchFamily="18" charset="2"/>
              <a:buChar char=""/>
            </a:pPr>
            <a:r>
              <a:rPr lang="en-US" sz="1100" b="1" dirty="0">
                <a:effectLst/>
                <a:latin typeface="Liberation Sans"/>
                <a:ea typeface="Liberation Sans"/>
                <a:cs typeface="Liberation Sans"/>
              </a:rPr>
              <a:t>playing and exploring </a:t>
            </a:r>
            <a:r>
              <a:rPr lang="en-US" sz="1100" dirty="0">
                <a:effectLst/>
                <a:latin typeface="Liberation Sans"/>
                <a:ea typeface="Liberation Sans"/>
                <a:cs typeface="Liberation Sans"/>
              </a:rPr>
              <a:t>- children investigate and experience things, and ‘have a go’</a:t>
            </a:r>
            <a:endParaRPr lang="en-GB" sz="1100" dirty="0">
              <a:effectLst/>
              <a:latin typeface="Liberation Sans"/>
              <a:ea typeface="Liberation Sans"/>
              <a:cs typeface="Liberation Sans"/>
            </a:endParaRPr>
          </a:p>
          <a:p>
            <a:pPr marL="342900" lvl="0" indent="-342900" algn="just">
              <a:lnSpc>
                <a:spcPct val="107000"/>
              </a:lnSpc>
              <a:buFont typeface="Symbol" panose="05050102010706020507" pitchFamily="18" charset="2"/>
              <a:buChar char=""/>
            </a:pPr>
            <a:r>
              <a:rPr lang="en-US" sz="1100" b="1" dirty="0">
                <a:effectLst/>
                <a:latin typeface="Liberation Sans"/>
                <a:ea typeface="Liberation Sans"/>
                <a:cs typeface="Liberation Sans"/>
              </a:rPr>
              <a:t>active learning </a:t>
            </a:r>
            <a:r>
              <a:rPr lang="en-US" sz="1100" dirty="0">
                <a:effectLst/>
                <a:latin typeface="Liberation Sans"/>
                <a:ea typeface="Liberation Sans"/>
                <a:cs typeface="Liberation Sans"/>
              </a:rPr>
              <a:t>- children concentrate, keep on trying if they encounter difficulties, and enjoy achievements</a:t>
            </a:r>
          </a:p>
          <a:p>
            <a:pPr marL="342900" indent="-342900" algn="just">
              <a:lnSpc>
                <a:spcPct val="107000"/>
              </a:lnSpc>
              <a:buFont typeface="Symbol" panose="05050102010706020507" pitchFamily="18" charset="2"/>
              <a:buChar char=""/>
            </a:pPr>
            <a:r>
              <a:rPr lang="en-US" sz="1100" b="1" dirty="0">
                <a:effectLst/>
                <a:latin typeface="Comic Sans MS" panose="030F0702030302020204" pitchFamily="66" charset="0"/>
                <a:ea typeface="Liberation Sans"/>
                <a:cs typeface="Liberation Sans"/>
              </a:rPr>
              <a:t>creating and thinking critically </a:t>
            </a:r>
            <a:r>
              <a:rPr lang="en-US" sz="1100" dirty="0">
                <a:effectLst/>
                <a:latin typeface="Comic Sans MS" panose="030F0702030302020204" pitchFamily="66" charset="0"/>
                <a:ea typeface="Liberation Sans"/>
                <a:cs typeface="Liberation Sans"/>
              </a:rPr>
              <a:t>- children have and develop their own ideas, make links between ideas, and develop strategies for doing things.</a:t>
            </a:r>
            <a:endParaRPr lang="en-GB" sz="1100" dirty="0">
              <a:effectLst/>
              <a:latin typeface="Comic Sans MS" panose="030F0702030302020204" pitchFamily="66" charset="0"/>
              <a:ea typeface="Liberation Sans"/>
              <a:cs typeface="Liberation Sans"/>
            </a:endParaRP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Play Quote – Meadows Nursery School">
            <a:extLst>
              <a:ext uri="{FF2B5EF4-FFF2-40B4-BE49-F238E27FC236}">
                <a16:creationId xmlns:a16="http://schemas.microsoft.com/office/drawing/2014/main" id="{9D420C2F-4AC5-32E2-C27B-07AFDA07370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3" b="1514"/>
          <a:stretch/>
        </p:blipFill>
        <p:spPr bwMode="auto">
          <a:xfrm>
            <a:off x="20" y="10"/>
            <a:ext cx="3508751" cy="4306218"/>
          </a:xfrm>
          <a:prstGeom prst="rect">
            <a:avLst/>
          </a:prstGeom>
          <a:ln w="127000" cap="sq">
            <a:solidFill>
              <a:srgbClr val="000000"/>
            </a:solidFill>
            <a:miter lim="800000"/>
          </a:ln>
          <a:effectLst>
            <a:outerShdw blurRad="57150" dist="50800" dir="2700000" algn="tl" rotWithShape="0">
              <a:srgbClr val="000000">
                <a:alpha val="40000"/>
              </a:srgbClr>
            </a:outerShdw>
          </a:effectLst>
        </p:spPr>
      </p:pic>
      <p:pic>
        <p:nvPicPr>
          <p:cNvPr id="4" name="Picture 3" descr="C:\Users\RLWCGRIFFITHS\AppData\Local\Microsoft\Windows\INetCache\Content.MSO\D0413950.tmp">
            <a:extLst>
              <a:ext uri="{FF2B5EF4-FFF2-40B4-BE49-F238E27FC236}">
                <a16:creationId xmlns:a16="http://schemas.microsoft.com/office/drawing/2014/main" id="{AD6FCB25-0CBA-5736-E4AC-A1F14CF24537}"/>
              </a:ext>
            </a:extLst>
          </p:cNvPr>
          <p:cNvPicPr>
            <a:picLocks noChangeAspect="1"/>
          </p:cNvPicPr>
          <p:nvPr/>
        </p:nvPicPr>
        <p:blipFill rotWithShape="1">
          <a:blip r:embed="rId3">
            <a:extLst>
              <a:ext uri="{28A0092B-C50C-407E-A947-70E740481C1C}">
                <a14:useLocalDpi xmlns:a14="http://schemas.microsoft.com/office/drawing/2010/main" val="0"/>
              </a:ext>
            </a:extLst>
          </a:blip>
          <a:srcRect l="15786" r="22133"/>
          <a:stretch/>
        </p:blipFill>
        <p:spPr bwMode="auto">
          <a:xfrm>
            <a:off x="3675858" y="10"/>
            <a:ext cx="3341685" cy="4306217"/>
          </a:xfrm>
          <a:custGeom>
            <a:avLst/>
            <a:gdLst/>
            <a:ahLst/>
            <a:cxnLst/>
            <a:rect l="l" t="t" r="r" b="b"/>
            <a:pathLst>
              <a:path w="3809998" h="3361533">
                <a:moveTo>
                  <a:pt x="0" y="0"/>
                </a:moveTo>
                <a:lnTo>
                  <a:pt x="3809998" y="0"/>
                </a:lnTo>
                <a:lnTo>
                  <a:pt x="3809998" y="3353206"/>
                </a:lnTo>
                <a:lnTo>
                  <a:pt x="1781628" y="3181423"/>
                </a:lnTo>
                <a:lnTo>
                  <a:pt x="0" y="3361533"/>
                </a:lnTo>
                <a:close/>
              </a:path>
            </a:pathLst>
          </a:custGeom>
          <a:scene3d>
            <a:camera prst="orthographicFront"/>
            <a:lightRig rig="contrasting" dir="t">
              <a:rot lat="0" lon="0" rev="3000000"/>
            </a:lightRig>
          </a:scene3d>
          <a:sp3d contourW="7620">
            <a:bevelT w="95250" h="31750"/>
            <a:contourClr>
              <a:srgbClr val="333333"/>
            </a:contourClr>
          </a:sp3d>
        </p:spPr>
      </p:pic>
      <p:pic>
        <p:nvPicPr>
          <p:cNvPr id="7" name="Picture 6" descr="C:\Users\RLWCGRIFFITHS\AppData\Local\Microsoft\Windows\INetCache\Content.MSO\644906ED.tmp">
            <a:extLst>
              <a:ext uri="{FF2B5EF4-FFF2-40B4-BE49-F238E27FC236}">
                <a16:creationId xmlns:a16="http://schemas.microsoft.com/office/drawing/2014/main" id="{239E1512-7609-10AF-2616-A041F6B705D3}"/>
              </a:ext>
            </a:extLst>
          </p:cNvPr>
          <p:cNvPicPr>
            <a:picLocks noChangeAspect="1"/>
          </p:cNvPicPr>
          <p:nvPr/>
        </p:nvPicPr>
        <p:blipFill rotWithShape="1">
          <a:blip r:embed="rId4">
            <a:extLst>
              <a:ext uri="{28A0092B-C50C-407E-A947-70E740481C1C}">
                <a14:useLocalDpi xmlns:a14="http://schemas.microsoft.com/office/drawing/2010/main" val="0"/>
              </a:ext>
            </a:extLst>
          </a:blip>
          <a:srcRect t="4760" b="6062"/>
          <a:stretch/>
        </p:blipFill>
        <p:spPr bwMode="auto">
          <a:xfrm>
            <a:off x="7184628" y="-1"/>
            <a:ext cx="3508772" cy="4420384"/>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
        <p:nvSpPr>
          <p:cNvPr id="6" name="TextBox 5">
            <a:extLst>
              <a:ext uri="{FF2B5EF4-FFF2-40B4-BE49-F238E27FC236}">
                <a16:creationId xmlns:a16="http://schemas.microsoft.com/office/drawing/2014/main" id="{85833515-E29C-8DEB-4471-48AE75E79DE1}"/>
              </a:ext>
            </a:extLst>
          </p:cNvPr>
          <p:cNvSpPr txBox="1"/>
          <p:nvPr/>
        </p:nvSpPr>
        <p:spPr>
          <a:xfrm>
            <a:off x="1003300" y="5256133"/>
            <a:ext cx="8957713" cy="1188145"/>
          </a:xfrm>
          <a:prstGeom prst="rect">
            <a:avLst/>
          </a:prstGeom>
        </p:spPr>
        <p:txBody>
          <a:bodyPr vert="horz" lIns="91440" tIns="45720" rIns="91440" bIns="45720" rtlCol="0">
            <a:noAutofit/>
          </a:bodyPr>
          <a:lstStyle/>
          <a:p>
            <a:pPr marL="342900" lvl="0" indent="-228600" algn="just" rtl="0">
              <a:lnSpc>
                <a:spcPct val="90000"/>
              </a:lnSpc>
              <a:spcAft>
                <a:spcPts val="600"/>
              </a:spcAft>
              <a:buFont typeface="Arial" panose="020B0604020202020204" pitchFamily="34" charset="0"/>
              <a:buChar char="•"/>
            </a:pPr>
            <a:r>
              <a:rPr lang="en-US" sz="1400" kern="1200" dirty="0">
                <a:solidFill>
                  <a:schemeClr val="bg1">
                    <a:alpha val="80000"/>
                  </a:schemeClr>
                </a:solidFill>
                <a:effectLst/>
                <a:latin typeface="Comic Sans MS" panose="030F0702030302020204" pitchFamily="66" charset="0"/>
                <a:ea typeface="+mn-ea"/>
                <a:cs typeface="+mn-cs"/>
              </a:rPr>
              <a:t>At Lockwood, we aim to support children to become independent and collaborative leaners. We will provide a broad and balanced curriculum that caters for all children’s needs and respects children’s interests and stages of development. </a:t>
            </a:r>
          </a:p>
          <a:p>
            <a:pPr marL="342900" lvl="0" indent="-228600" algn="just" rtl="0">
              <a:lnSpc>
                <a:spcPct val="90000"/>
              </a:lnSpc>
              <a:spcAft>
                <a:spcPts val="600"/>
              </a:spcAft>
              <a:buFont typeface="Arial" panose="020B0604020202020204" pitchFamily="34" charset="0"/>
              <a:buChar char="•"/>
            </a:pPr>
            <a:r>
              <a:rPr lang="en-US" sz="1400" kern="1200" dirty="0">
                <a:solidFill>
                  <a:schemeClr val="bg1">
                    <a:alpha val="80000"/>
                  </a:schemeClr>
                </a:solidFill>
                <a:effectLst/>
                <a:latin typeface="Comic Sans MS" panose="030F0702030302020204" pitchFamily="66" charset="0"/>
                <a:ea typeface="+mn-ea"/>
                <a:cs typeface="+mn-cs"/>
              </a:rPr>
              <a:t>At Lockwood, children within EYFS are provided with a stimulating learning environment which encourages independent learning through play – a fundamental part of early learning. (Continuous Provision – this is necessary</a:t>
            </a:r>
            <a:r>
              <a:rPr lang="en-US" sz="1200" kern="1200" dirty="0">
                <a:solidFill>
                  <a:schemeClr val="bg1">
                    <a:alpha val="80000"/>
                  </a:schemeClr>
                </a:solidFill>
                <a:effectLst/>
                <a:latin typeface="Comic Sans MS" panose="030F0702030302020204" pitchFamily="66" charset="0"/>
                <a:ea typeface="+mn-ea"/>
                <a:cs typeface="+mn-cs"/>
              </a:rPr>
              <a:t>.) </a:t>
            </a:r>
          </a:p>
        </p:txBody>
      </p:sp>
      <p:sp>
        <p:nvSpPr>
          <p:cNvPr id="2" name="TextBox 1">
            <a:extLst>
              <a:ext uri="{FF2B5EF4-FFF2-40B4-BE49-F238E27FC236}">
                <a16:creationId xmlns:a16="http://schemas.microsoft.com/office/drawing/2014/main" id="{7F7BF5D9-4DF4-873F-E257-57471D014F9F}"/>
              </a:ext>
            </a:extLst>
          </p:cNvPr>
          <p:cNvSpPr txBox="1"/>
          <p:nvPr/>
        </p:nvSpPr>
        <p:spPr>
          <a:xfrm>
            <a:off x="546100" y="4848225"/>
            <a:ext cx="9567313" cy="1748453"/>
          </a:xfrm>
          <a:prstGeom prst="rect">
            <a:avLst/>
          </a:prstGeom>
          <a:ln w="38100">
            <a:solidFill>
              <a:schemeClr val="tx1"/>
            </a:solidFill>
          </a:ln>
        </p:spPr>
        <p:txBody>
          <a:bodyPr vert="horz" lIns="91440" tIns="45720" rIns="91440" bIns="45720" rtlCol="0">
            <a:noAutofit/>
          </a:bodyPr>
          <a:lstStyle/>
          <a:p>
            <a:pPr marL="342900" lvl="0" indent="-228600" algn="just" rtl="0">
              <a:lnSpc>
                <a:spcPct val="90000"/>
              </a:lnSpc>
              <a:spcAft>
                <a:spcPts val="600"/>
              </a:spcAft>
              <a:buFont typeface="Arial" panose="020B0604020202020204" pitchFamily="34" charset="0"/>
              <a:buChar char="•"/>
            </a:pPr>
            <a:r>
              <a:rPr lang="en-US" sz="1400" kern="1200" dirty="0">
                <a:effectLst/>
                <a:latin typeface="Comic Sans MS" panose="030F0702030302020204" pitchFamily="66" charset="0"/>
                <a:ea typeface="+mn-ea"/>
                <a:cs typeface="+mn-cs"/>
              </a:rPr>
              <a:t>At Lockwood, we aim to support children to become independent and collaborative leaners. We will provide a broad and balanced curriculum that caters for all children’s needs and respects children’s interests and stages of development. </a:t>
            </a:r>
          </a:p>
          <a:p>
            <a:pPr marL="342900" lvl="0" indent="-228600" algn="just" rtl="0">
              <a:lnSpc>
                <a:spcPct val="90000"/>
              </a:lnSpc>
              <a:spcAft>
                <a:spcPts val="600"/>
              </a:spcAft>
              <a:buFont typeface="Arial" panose="020B0604020202020204" pitchFamily="34" charset="0"/>
              <a:buChar char="•"/>
            </a:pPr>
            <a:r>
              <a:rPr lang="en-US" sz="1400" kern="1200" dirty="0">
                <a:effectLst/>
                <a:latin typeface="Comic Sans MS" panose="030F0702030302020204" pitchFamily="66" charset="0"/>
                <a:ea typeface="+mn-ea"/>
                <a:cs typeface="+mn-cs"/>
              </a:rPr>
              <a:t>At Lockwood, children within EYFS are provided with a stimulating learning environment which encourages independent learning through play – a fundamental part of early learning. (Continuous Provision – this is enhanced as necessary</a:t>
            </a:r>
            <a:r>
              <a:rPr lang="en-US" sz="1200" kern="1200" dirty="0">
                <a:effectLst/>
                <a:latin typeface="Comic Sans MS" panose="030F0702030302020204" pitchFamily="66" charset="0"/>
                <a:ea typeface="+mn-ea"/>
                <a:cs typeface="+mn-cs"/>
              </a:rPr>
              <a:t>.) </a:t>
            </a:r>
          </a:p>
        </p:txBody>
      </p:sp>
    </p:spTree>
    <p:extLst>
      <p:ext uri="{BB962C8B-B14F-4D97-AF65-F5344CB8AC3E}">
        <p14:creationId xmlns:p14="http://schemas.microsoft.com/office/powerpoint/2010/main" val="4127290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6B92FAF7-0AD3-4B47-9111-D0E9CD79E2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693132" cy="75628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D6A77139-BADB-4B2C-BD41-B67A4D37D7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89950" y="2456070"/>
            <a:ext cx="3803181" cy="5106781"/>
            <a:chOff x="7855526" y="2145638"/>
            <a:chExt cx="4336168" cy="4630834"/>
          </a:xfr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p:grpSpPr>
        <p:sp useBgFill="1">
          <p:nvSpPr>
            <p:cNvPr id="18" name="Freeform: Shape 17">
              <a:extLst>
                <a:ext uri="{FF2B5EF4-FFF2-40B4-BE49-F238E27FC236}">
                  <a16:creationId xmlns:a16="http://schemas.microsoft.com/office/drawing/2014/main" id="{DAC7B25D-E1A6-459A-B45A-1912B0CD95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208150 h 4312749"/>
                <a:gd name="connsiteX4" fmla="*/ 4145996 w 4315791"/>
                <a:gd name="connsiteY4" fmla="*/ 1085198 h 4312749"/>
                <a:gd name="connsiteX5" fmla="*/ 3631470 w 4315791"/>
                <a:gd name="connsiteY5" fmla="*/ 767158 h 4312749"/>
                <a:gd name="connsiteX6" fmla="*/ 2987009 w 4315791"/>
                <a:gd name="connsiteY6" fmla="*/ 611504 h 4312749"/>
                <a:gd name="connsiteX7" fmla="*/ 1985110 w 4315791"/>
                <a:gd name="connsiteY7" fmla="*/ 855943 h 4312749"/>
                <a:gd name="connsiteX8" fmla="*/ 1223061 w 4315791"/>
                <a:gd name="connsiteY8" fmla="*/ 1585590 h 4312749"/>
                <a:gd name="connsiteX9" fmla="*/ 1023311 w 4315791"/>
                <a:gd name="connsiteY9" fmla="*/ 1849089 h 4312749"/>
                <a:gd name="connsiteX10" fmla="*/ 652067 w 4315791"/>
                <a:gd name="connsiteY10" fmla="*/ 2610233 h 4312749"/>
                <a:gd name="connsiteX11" fmla="*/ 876921 w 4315791"/>
                <a:gd name="connsiteY11" fmla="*/ 3447930 h 4312749"/>
                <a:gd name="connsiteX12" fmla="*/ 1504428 w 4315791"/>
                <a:gd name="connsiteY12" fmla="*/ 4177169 h 4312749"/>
                <a:gd name="connsiteX13" fmla="*/ 1689053 w 4315791"/>
                <a:gd name="connsiteY13" fmla="*/ 4312749 h 4312749"/>
                <a:gd name="connsiteX14" fmla="*/ 729636 w 4315791"/>
                <a:gd name="connsiteY14" fmla="*/ 4312749 h 4312749"/>
                <a:gd name="connsiteX15" fmla="*/ 638463 w 4315791"/>
                <a:gd name="connsiteY15" fmla="*/ 4216521 h 4312749"/>
                <a:gd name="connsiteX16" fmla="*/ 0 w 4315791"/>
                <a:gd name="connsiteY16" fmla="*/ 2610335 h 4312749"/>
                <a:gd name="connsiteX17" fmla="*/ 683474 w 4315791"/>
                <a:gd name="connsiteY17" fmla="*/ 1242376 h 4312749"/>
                <a:gd name="connsiteX18" fmla="*/ 2987009 w 4315791"/>
                <a:gd name="connsiteY18"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315791" h="4312749">
                  <a:moveTo>
                    <a:pt x="2987009" y="0"/>
                  </a:moveTo>
                  <a:cubicBezTo>
                    <a:pt x="3434423" y="0"/>
                    <a:pt x="3798884" y="137413"/>
                    <a:pt x="4136908" y="333995"/>
                  </a:cubicBezTo>
                  <a:lnTo>
                    <a:pt x="4315791" y="445229"/>
                  </a:lnTo>
                  <a:lnTo>
                    <a:pt x="4315791" y="1208150"/>
                  </a:lnTo>
                  <a:lnTo>
                    <a:pt x="4145996" y="1085198"/>
                  </a:lnTo>
                  <a:cubicBezTo>
                    <a:pt x="3968282" y="958859"/>
                    <a:pt x="3800518" y="848961"/>
                    <a:pt x="3631470" y="767158"/>
                  </a:cubicBezTo>
                  <a:cubicBezTo>
                    <a:pt x="3411941" y="660943"/>
                    <a:pt x="3207191" y="611504"/>
                    <a:pt x="2987009" y="611504"/>
                  </a:cubicBezTo>
                  <a:cubicBezTo>
                    <a:pt x="2599030" y="611504"/>
                    <a:pt x="2271258" y="691421"/>
                    <a:pt x="1985110" y="855943"/>
                  </a:cubicBezTo>
                  <a:cubicBezTo>
                    <a:pt x="1715153" y="1011087"/>
                    <a:pt x="1465955" y="1249819"/>
                    <a:pt x="1223061" y="1585590"/>
                  </a:cubicBezTo>
                  <a:cubicBezTo>
                    <a:pt x="1154375" y="1680490"/>
                    <a:pt x="1087756" y="1766217"/>
                    <a:pt x="1023311" y="1849089"/>
                  </a:cubicBezTo>
                  <a:cubicBezTo>
                    <a:pt x="765853" y="2180172"/>
                    <a:pt x="652067" y="2338069"/>
                    <a:pt x="652067" y="2610233"/>
                  </a:cubicBezTo>
                  <a:cubicBezTo>
                    <a:pt x="652067" y="2895038"/>
                    <a:pt x="727707" y="3176887"/>
                    <a:pt x="876921" y="3447930"/>
                  </a:cubicBezTo>
                  <a:cubicBezTo>
                    <a:pt x="1022224" y="3711838"/>
                    <a:pt x="1239145" y="3964023"/>
                    <a:pt x="1504428" y="4177169"/>
                  </a:cubicBezTo>
                  <a:lnTo>
                    <a:pt x="1689053"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9" name="Freeform: Shape 18">
              <a:extLst>
                <a:ext uri="{FF2B5EF4-FFF2-40B4-BE49-F238E27FC236}">
                  <a16:creationId xmlns:a16="http://schemas.microsoft.com/office/drawing/2014/main" id="{920A7C7E-00F6-490C-A8E7-5167EA6A4B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079495 h 4312749"/>
                <a:gd name="connsiteX4" fmla="*/ 4206793 w 4315791"/>
                <a:gd name="connsiteY4" fmla="*/ 1000737 h 4312749"/>
                <a:gd name="connsiteX5" fmla="*/ 2987119 w 4315791"/>
                <a:gd name="connsiteY5" fmla="*/ 509571 h 4312749"/>
                <a:gd name="connsiteX6" fmla="*/ 1133184 w 4315791"/>
                <a:gd name="connsiteY6" fmla="*/ 1528405 h 4312749"/>
                <a:gd name="connsiteX7" fmla="*/ 935607 w 4315791"/>
                <a:gd name="connsiteY7" fmla="*/ 1789050 h 4312749"/>
                <a:gd name="connsiteX8" fmla="*/ 543498 w 4315791"/>
                <a:gd name="connsiteY8" fmla="*/ 2610233 h 4312749"/>
                <a:gd name="connsiteX9" fmla="*/ 780416 w 4315791"/>
                <a:gd name="connsiteY9" fmla="*/ 3494616 h 4312749"/>
                <a:gd name="connsiteX10" fmla="*/ 1433786 w 4315791"/>
                <a:gd name="connsiteY10" fmla="*/ 4254537 h 4312749"/>
                <a:gd name="connsiteX11" fmla="*/ 1513041 w 4315791"/>
                <a:gd name="connsiteY11" fmla="*/ 4312749 h 4312749"/>
                <a:gd name="connsiteX12" fmla="*/ 729636 w 4315791"/>
                <a:gd name="connsiteY12" fmla="*/ 4312749 h 4312749"/>
                <a:gd name="connsiteX13" fmla="*/ 638463 w 4315791"/>
                <a:gd name="connsiteY13" fmla="*/ 4216521 h 4312749"/>
                <a:gd name="connsiteX14" fmla="*/ 0 w 4315791"/>
                <a:gd name="connsiteY14" fmla="*/ 2610335 h 4312749"/>
                <a:gd name="connsiteX15" fmla="*/ 683474 w 4315791"/>
                <a:gd name="connsiteY15" fmla="*/ 1242376 h 4312749"/>
                <a:gd name="connsiteX16" fmla="*/ 2987009 w 4315791"/>
                <a:gd name="connsiteY16"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15791" h="4312749">
                  <a:moveTo>
                    <a:pt x="2987009" y="0"/>
                  </a:moveTo>
                  <a:cubicBezTo>
                    <a:pt x="3434423" y="0"/>
                    <a:pt x="3798884" y="137413"/>
                    <a:pt x="4136908" y="333995"/>
                  </a:cubicBezTo>
                  <a:lnTo>
                    <a:pt x="4315791" y="445229"/>
                  </a:lnTo>
                  <a:lnTo>
                    <a:pt x="4315791" y="1079495"/>
                  </a:lnTo>
                  <a:lnTo>
                    <a:pt x="4206793" y="1000737"/>
                  </a:lnTo>
                  <a:cubicBezTo>
                    <a:pt x="3781561" y="699607"/>
                    <a:pt x="3436718" y="509571"/>
                    <a:pt x="2987119" y="509571"/>
                  </a:cubicBezTo>
                  <a:cubicBezTo>
                    <a:pt x="2204204" y="509571"/>
                    <a:pt x="1649730" y="814251"/>
                    <a:pt x="1133184" y="1528405"/>
                  </a:cubicBezTo>
                  <a:cubicBezTo>
                    <a:pt x="1065585" y="1621878"/>
                    <a:pt x="999510" y="1706892"/>
                    <a:pt x="935607" y="1789050"/>
                  </a:cubicBezTo>
                  <a:cubicBezTo>
                    <a:pt x="670760" y="2129716"/>
                    <a:pt x="543498" y="2306877"/>
                    <a:pt x="543498" y="2610233"/>
                  </a:cubicBezTo>
                  <a:cubicBezTo>
                    <a:pt x="543498" y="2911449"/>
                    <a:pt x="623267" y="3208997"/>
                    <a:pt x="780416" y="3494616"/>
                  </a:cubicBezTo>
                  <a:cubicBezTo>
                    <a:pt x="934194" y="3774018"/>
                    <a:pt x="1154050" y="4029772"/>
                    <a:pt x="1433786" y="4254537"/>
                  </a:cubicBezTo>
                  <a:lnTo>
                    <a:pt x="1513041"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20" name="Freeform: Shape 19">
              <a:extLst>
                <a:ext uri="{FF2B5EF4-FFF2-40B4-BE49-F238E27FC236}">
                  <a16:creationId xmlns:a16="http://schemas.microsoft.com/office/drawing/2014/main" id="{2E166FC5-8F23-41C3-879A-BFF8D5B705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7037" y="2411531"/>
              <a:ext cx="4314657" cy="4364939"/>
            </a:xfrm>
            <a:custGeom>
              <a:avLst/>
              <a:gdLst>
                <a:gd name="connsiteX0" fmla="*/ 3028307 w 4314657"/>
                <a:gd name="connsiteY0" fmla="*/ 21 h 4364939"/>
                <a:gd name="connsiteX1" fmla="*/ 3066670 w 4314657"/>
                <a:gd name="connsiteY1" fmla="*/ 836 h 4364939"/>
                <a:gd name="connsiteX2" fmla="*/ 3220125 w 4314657"/>
                <a:gd name="connsiteY2" fmla="*/ 9909 h 4364939"/>
                <a:gd name="connsiteX3" fmla="*/ 3816113 w 4314657"/>
                <a:gd name="connsiteY3" fmla="*/ 150272 h 4364939"/>
                <a:gd name="connsiteX4" fmla="*/ 4089981 w 4314657"/>
                <a:gd name="connsiteY4" fmla="*/ 272287 h 4364939"/>
                <a:gd name="connsiteX5" fmla="*/ 4314657 w 4314657"/>
                <a:gd name="connsiteY5" fmla="*/ 398926 h 4364939"/>
                <a:gd name="connsiteX6" fmla="*/ 4314657 w 4314657"/>
                <a:gd name="connsiteY6" fmla="*/ 911199 h 4364939"/>
                <a:gd name="connsiteX7" fmla="*/ 4310597 w 4314657"/>
                <a:gd name="connsiteY7" fmla="*/ 908154 h 4364939"/>
                <a:gd name="connsiteX8" fmla="*/ 4203223 w 4314657"/>
                <a:gd name="connsiteY8" fmla="*/ 829562 h 4364939"/>
                <a:gd name="connsiteX9" fmla="*/ 4095850 w 4314657"/>
                <a:gd name="connsiteY9" fmla="*/ 753520 h 4364939"/>
                <a:gd name="connsiteX10" fmla="*/ 3652987 w 4314657"/>
                <a:gd name="connsiteY10" fmla="*/ 494811 h 4364939"/>
                <a:gd name="connsiteX11" fmla="*/ 3173610 w 4314657"/>
                <a:gd name="connsiteY11" fmla="*/ 347209 h 4364939"/>
                <a:gd name="connsiteX12" fmla="*/ 3047760 w 4314657"/>
                <a:gd name="connsiteY12" fmla="*/ 332632 h 4364939"/>
                <a:gd name="connsiteX13" fmla="*/ 3016027 w 4314657"/>
                <a:gd name="connsiteY13" fmla="*/ 330186 h 4364939"/>
                <a:gd name="connsiteX14" fmla="*/ 2984184 w 4314657"/>
                <a:gd name="connsiteY14" fmla="*/ 328658 h 4364939"/>
                <a:gd name="connsiteX15" fmla="*/ 2952233 w 4314657"/>
                <a:gd name="connsiteY15" fmla="*/ 327332 h 4364939"/>
                <a:gd name="connsiteX16" fmla="*/ 2919085 w 4314657"/>
                <a:gd name="connsiteY16" fmla="*/ 327026 h 4364939"/>
                <a:gd name="connsiteX17" fmla="*/ 2852901 w 4314657"/>
                <a:gd name="connsiteY17" fmla="*/ 326720 h 4364939"/>
                <a:gd name="connsiteX18" fmla="*/ 2786826 w 4314657"/>
                <a:gd name="connsiteY18" fmla="*/ 328148 h 4364939"/>
                <a:gd name="connsiteX19" fmla="*/ 2720965 w 4314657"/>
                <a:gd name="connsiteY19" fmla="*/ 331409 h 4364939"/>
                <a:gd name="connsiteX20" fmla="*/ 2655325 w 4314657"/>
                <a:gd name="connsiteY20" fmla="*/ 336098 h 4364939"/>
                <a:gd name="connsiteX21" fmla="*/ 2524803 w 4314657"/>
                <a:gd name="connsiteY21" fmla="*/ 350573 h 4364939"/>
                <a:gd name="connsiteX22" fmla="*/ 2460139 w 4314657"/>
                <a:gd name="connsiteY22" fmla="*/ 360664 h 4364939"/>
                <a:gd name="connsiteX23" fmla="*/ 2396019 w 4314657"/>
                <a:gd name="connsiteY23" fmla="*/ 372693 h 4364939"/>
                <a:gd name="connsiteX24" fmla="*/ 2145843 w 4314657"/>
                <a:gd name="connsiteY24" fmla="*/ 440989 h 4364939"/>
                <a:gd name="connsiteX25" fmla="*/ 1698635 w 4314657"/>
                <a:gd name="connsiteY25" fmla="*/ 682676 h 4364939"/>
                <a:gd name="connsiteX26" fmla="*/ 1498450 w 4314657"/>
                <a:gd name="connsiteY26" fmla="*/ 835474 h 4364939"/>
                <a:gd name="connsiteX27" fmla="*/ 1307285 w 4314657"/>
                <a:gd name="connsiteY27" fmla="*/ 1001220 h 4364939"/>
                <a:gd name="connsiteX28" fmla="*/ 947780 w 4314657"/>
                <a:gd name="connsiteY28" fmla="*/ 1369612 h 4364939"/>
                <a:gd name="connsiteX29" fmla="*/ 905939 w 4314657"/>
                <a:gd name="connsiteY29" fmla="*/ 1419458 h 4364939"/>
                <a:gd name="connsiteX30" fmla="*/ 863228 w 4314657"/>
                <a:gd name="connsiteY30" fmla="*/ 1471545 h 4364939"/>
                <a:gd name="connsiteX31" fmla="*/ 774330 w 4314657"/>
                <a:gd name="connsiteY31" fmla="*/ 1577659 h 4364939"/>
                <a:gd name="connsiteX32" fmla="*/ 595554 w 4314657"/>
                <a:gd name="connsiteY32" fmla="*/ 1780916 h 4364939"/>
                <a:gd name="connsiteX33" fmla="*/ 430365 w 4314657"/>
                <a:gd name="connsiteY33" fmla="*/ 1982644 h 4364939"/>
                <a:gd name="connsiteX34" fmla="*/ 358855 w 4314657"/>
                <a:gd name="connsiteY34" fmla="*/ 2087025 h 4364939"/>
                <a:gd name="connsiteX35" fmla="*/ 296583 w 4314657"/>
                <a:gd name="connsiteY35" fmla="*/ 2194872 h 4364939"/>
                <a:gd name="connsiteX36" fmla="*/ 207358 w 4314657"/>
                <a:gd name="connsiteY36" fmla="*/ 2423918 h 4364939"/>
                <a:gd name="connsiteX37" fmla="*/ 177146 w 4314657"/>
                <a:gd name="connsiteY37" fmla="*/ 2668765 h 4364939"/>
                <a:gd name="connsiteX38" fmla="*/ 248763 w 4314657"/>
                <a:gd name="connsiteY38" fmla="*/ 3168854 h 4364939"/>
                <a:gd name="connsiteX39" fmla="*/ 445688 w 4314657"/>
                <a:gd name="connsiteY39" fmla="*/ 3637956 h 4364939"/>
                <a:gd name="connsiteX40" fmla="*/ 735859 w 4314657"/>
                <a:gd name="connsiteY40" fmla="*/ 4062310 h 4364939"/>
                <a:gd name="connsiteX41" fmla="*/ 910884 w 4314657"/>
                <a:gd name="connsiteY41" fmla="*/ 4254366 h 4364939"/>
                <a:gd name="connsiteX42" fmla="*/ 1030507 w 4314657"/>
                <a:gd name="connsiteY42" fmla="*/ 4364939 h 4364939"/>
                <a:gd name="connsiteX43" fmla="*/ 676755 w 4314657"/>
                <a:gd name="connsiteY43" fmla="*/ 4364939 h 4364939"/>
                <a:gd name="connsiteX44" fmla="*/ 538105 w 4314657"/>
                <a:gd name="connsiteY44" fmla="*/ 4202315 h 4364939"/>
                <a:gd name="connsiteX45" fmla="*/ 241592 w 4314657"/>
                <a:gd name="connsiteY45" fmla="*/ 3731226 h 4364939"/>
                <a:gd name="connsiteX46" fmla="*/ 60317 w 4314657"/>
                <a:gd name="connsiteY46" fmla="*/ 3211362 h 4364939"/>
                <a:gd name="connsiteX47" fmla="*/ 0 w 4314657"/>
                <a:gd name="connsiteY47" fmla="*/ 2668765 h 4364939"/>
                <a:gd name="connsiteX48" fmla="*/ 21736 w 4314657"/>
                <a:gd name="connsiteY48" fmla="*/ 2390280 h 4364939"/>
                <a:gd name="connsiteX49" fmla="*/ 27605 w 4314657"/>
                <a:gd name="connsiteY49" fmla="*/ 2355521 h 4364939"/>
                <a:gd name="connsiteX50" fmla="*/ 34669 w 4314657"/>
                <a:gd name="connsiteY50" fmla="*/ 2320862 h 4364939"/>
                <a:gd name="connsiteX51" fmla="*/ 50753 w 4314657"/>
                <a:gd name="connsiteY51" fmla="*/ 2251750 h 4364939"/>
                <a:gd name="connsiteX52" fmla="*/ 93899 w 4314657"/>
                <a:gd name="connsiteY52" fmla="*/ 2116179 h 4364939"/>
                <a:gd name="connsiteX53" fmla="*/ 150194 w 4314657"/>
                <a:gd name="connsiteY53" fmla="*/ 1985498 h 4364939"/>
                <a:gd name="connsiteX54" fmla="*/ 216486 w 4314657"/>
                <a:gd name="connsiteY54" fmla="*/ 1860628 h 4364939"/>
                <a:gd name="connsiteX55" fmla="*/ 363527 w 4314657"/>
                <a:gd name="connsiteY55" fmla="*/ 1625058 h 4364939"/>
                <a:gd name="connsiteX56" fmla="*/ 514155 w 4314657"/>
                <a:gd name="connsiteY56" fmla="*/ 1402231 h 4364939"/>
                <a:gd name="connsiteX57" fmla="*/ 586861 w 4314657"/>
                <a:gd name="connsiteY57" fmla="*/ 1293160 h 4364939"/>
                <a:gd name="connsiteX58" fmla="*/ 623702 w 4314657"/>
                <a:gd name="connsiteY58" fmla="*/ 1236892 h 4364939"/>
                <a:gd name="connsiteX59" fmla="*/ 662283 w 4314657"/>
                <a:gd name="connsiteY59" fmla="*/ 1178892 h 4364939"/>
                <a:gd name="connsiteX60" fmla="*/ 827364 w 4314657"/>
                <a:gd name="connsiteY60" fmla="*/ 951170 h 4364939"/>
                <a:gd name="connsiteX61" fmla="*/ 1016355 w 4314657"/>
                <a:gd name="connsiteY61" fmla="*/ 736089 h 4364939"/>
                <a:gd name="connsiteX62" fmla="*/ 1482474 w 4314657"/>
                <a:gd name="connsiteY62" fmla="*/ 378707 h 4364939"/>
                <a:gd name="connsiteX63" fmla="*/ 2035644 w 4314657"/>
                <a:gd name="connsiteY63" fmla="*/ 149151 h 4364939"/>
                <a:gd name="connsiteX64" fmla="*/ 2324619 w 4314657"/>
                <a:gd name="connsiteY64" fmla="*/ 72802 h 4364939"/>
                <a:gd name="connsiteX65" fmla="*/ 2618809 w 4314657"/>
                <a:gd name="connsiteY65" fmla="*/ 24078 h 4364939"/>
                <a:gd name="connsiteX66" fmla="*/ 2914849 w 4314657"/>
                <a:gd name="connsiteY66" fmla="*/ 1957 h 4364939"/>
                <a:gd name="connsiteX67" fmla="*/ 2951907 w 4314657"/>
                <a:gd name="connsiteY67" fmla="*/ 633 h 4364939"/>
                <a:gd name="connsiteX68" fmla="*/ 2990052 w 4314657"/>
                <a:gd name="connsiteY68" fmla="*/ 224 h 4364939"/>
                <a:gd name="connsiteX69" fmla="*/ 3028307 w 4314657"/>
                <a:gd name="connsiteY69" fmla="*/ 21 h 4364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14657" h="4364939">
                  <a:moveTo>
                    <a:pt x="3028307" y="21"/>
                  </a:moveTo>
                  <a:lnTo>
                    <a:pt x="3066670" y="836"/>
                  </a:lnTo>
                  <a:cubicBezTo>
                    <a:pt x="3117749" y="1856"/>
                    <a:pt x="3168937" y="5320"/>
                    <a:pt x="3220125" y="9909"/>
                  </a:cubicBezTo>
                  <a:cubicBezTo>
                    <a:pt x="3424763" y="29073"/>
                    <a:pt x="3627448" y="77898"/>
                    <a:pt x="3816113" y="150272"/>
                  </a:cubicBezTo>
                  <a:cubicBezTo>
                    <a:pt x="3910880" y="185950"/>
                    <a:pt x="4001951" y="227538"/>
                    <a:pt x="4089981" y="272287"/>
                  </a:cubicBezTo>
                  <a:lnTo>
                    <a:pt x="4314657" y="398926"/>
                  </a:lnTo>
                  <a:lnTo>
                    <a:pt x="4314657" y="911199"/>
                  </a:lnTo>
                  <a:lnTo>
                    <a:pt x="4310597" y="908154"/>
                  </a:lnTo>
                  <a:cubicBezTo>
                    <a:pt x="4274842" y="881549"/>
                    <a:pt x="4239087" y="855352"/>
                    <a:pt x="4203223" y="829562"/>
                  </a:cubicBezTo>
                  <a:cubicBezTo>
                    <a:pt x="4167576" y="803773"/>
                    <a:pt x="4131821" y="778086"/>
                    <a:pt x="4095850" y="753520"/>
                  </a:cubicBezTo>
                  <a:cubicBezTo>
                    <a:pt x="3951852" y="654949"/>
                    <a:pt x="3806115" y="565043"/>
                    <a:pt x="3652987" y="494811"/>
                  </a:cubicBezTo>
                  <a:cubicBezTo>
                    <a:pt x="3500404" y="423761"/>
                    <a:pt x="3340213" y="373101"/>
                    <a:pt x="3173610" y="347209"/>
                  </a:cubicBezTo>
                  <a:cubicBezTo>
                    <a:pt x="3131987" y="341093"/>
                    <a:pt x="3090036" y="335792"/>
                    <a:pt x="3047760" y="332632"/>
                  </a:cubicBezTo>
                  <a:lnTo>
                    <a:pt x="3016027" y="330186"/>
                  </a:lnTo>
                  <a:cubicBezTo>
                    <a:pt x="3005485" y="329472"/>
                    <a:pt x="2994834" y="329168"/>
                    <a:pt x="2984184" y="328658"/>
                  </a:cubicBezTo>
                  <a:cubicBezTo>
                    <a:pt x="2973533" y="328249"/>
                    <a:pt x="2962992" y="327638"/>
                    <a:pt x="2952233" y="327332"/>
                  </a:cubicBezTo>
                  <a:lnTo>
                    <a:pt x="2919085" y="327026"/>
                  </a:lnTo>
                  <a:cubicBezTo>
                    <a:pt x="2897025" y="326925"/>
                    <a:pt x="2874854" y="326212"/>
                    <a:pt x="2852901" y="326720"/>
                  </a:cubicBezTo>
                  <a:lnTo>
                    <a:pt x="2786826" y="328148"/>
                  </a:lnTo>
                  <a:cubicBezTo>
                    <a:pt x="2764763" y="328759"/>
                    <a:pt x="2742919" y="330391"/>
                    <a:pt x="2720965" y="331409"/>
                  </a:cubicBezTo>
                  <a:cubicBezTo>
                    <a:pt x="2699013" y="332326"/>
                    <a:pt x="2677170" y="334162"/>
                    <a:pt x="2655325" y="336098"/>
                  </a:cubicBezTo>
                  <a:cubicBezTo>
                    <a:pt x="2611528" y="339463"/>
                    <a:pt x="2568165" y="345170"/>
                    <a:pt x="2524803" y="350573"/>
                  </a:cubicBezTo>
                  <a:lnTo>
                    <a:pt x="2460139" y="360664"/>
                  </a:lnTo>
                  <a:cubicBezTo>
                    <a:pt x="2438622" y="364130"/>
                    <a:pt x="2417430" y="368717"/>
                    <a:pt x="2396019" y="372693"/>
                  </a:cubicBezTo>
                  <a:cubicBezTo>
                    <a:pt x="2310709" y="389513"/>
                    <a:pt x="2226809" y="411836"/>
                    <a:pt x="2145843" y="440989"/>
                  </a:cubicBezTo>
                  <a:cubicBezTo>
                    <a:pt x="1983479" y="499295"/>
                    <a:pt x="1835678" y="585838"/>
                    <a:pt x="1698635" y="682676"/>
                  </a:cubicBezTo>
                  <a:cubicBezTo>
                    <a:pt x="1629841" y="730992"/>
                    <a:pt x="1563549" y="782367"/>
                    <a:pt x="1498450" y="835474"/>
                  </a:cubicBezTo>
                  <a:cubicBezTo>
                    <a:pt x="1433352" y="888583"/>
                    <a:pt x="1369775" y="943932"/>
                    <a:pt x="1307285" y="1001220"/>
                  </a:cubicBezTo>
                  <a:cubicBezTo>
                    <a:pt x="1182958" y="1116304"/>
                    <a:pt x="1060588" y="1237708"/>
                    <a:pt x="947780" y="1369612"/>
                  </a:cubicBezTo>
                  <a:cubicBezTo>
                    <a:pt x="933325" y="1385818"/>
                    <a:pt x="919958" y="1402841"/>
                    <a:pt x="905939" y="1419458"/>
                  </a:cubicBezTo>
                  <a:lnTo>
                    <a:pt x="863228" y="1471545"/>
                  </a:lnTo>
                  <a:cubicBezTo>
                    <a:pt x="833776" y="1507529"/>
                    <a:pt x="804215" y="1543001"/>
                    <a:pt x="774330" y="1577659"/>
                  </a:cubicBezTo>
                  <a:cubicBezTo>
                    <a:pt x="714665" y="1647178"/>
                    <a:pt x="653806" y="1714046"/>
                    <a:pt x="595554" y="1780916"/>
                  </a:cubicBezTo>
                  <a:cubicBezTo>
                    <a:pt x="537303" y="1847683"/>
                    <a:pt x="481009" y="1914144"/>
                    <a:pt x="430365" y="1982644"/>
                  </a:cubicBezTo>
                  <a:cubicBezTo>
                    <a:pt x="405369" y="2016995"/>
                    <a:pt x="381351" y="2051756"/>
                    <a:pt x="358855" y="2087025"/>
                  </a:cubicBezTo>
                  <a:cubicBezTo>
                    <a:pt x="336685" y="2122396"/>
                    <a:pt x="315601" y="2158277"/>
                    <a:pt x="296583" y="2194872"/>
                  </a:cubicBezTo>
                  <a:cubicBezTo>
                    <a:pt x="258980" y="2268161"/>
                    <a:pt x="227572" y="2344307"/>
                    <a:pt x="207358" y="2423918"/>
                  </a:cubicBezTo>
                  <a:cubicBezTo>
                    <a:pt x="186817" y="2503426"/>
                    <a:pt x="178124" y="2585790"/>
                    <a:pt x="177146" y="2668765"/>
                  </a:cubicBezTo>
                  <a:cubicBezTo>
                    <a:pt x="177037" y="2837670"/>
                    <a:pt x="201490" y="3006472"/>
                    <a:pt x="248763" y="3168854"/>
                  </a:cubicBezTo>
                  <a:cubicBezTo>
                    <a:pt x="295931" y="3331644"/>
                    <a:pt x="363962" y="3488316"/>
                    <a:pt x="445688" y="3637956"/>
                  </a:cubicBezTo>
                  <a:cubicBezTo>
                    <a:pt x="527413" y="3787697"/>
                    <a:pt x="625115" y="3929794"/>
                    <a:pt x="735859" y="4062310"/>
                  </a:cubicBezTo>
                  <a:cubicBezTo>
                    <a:pt x="791121" y="4128668"/>
                    <a:pt x="849589" y="4192733"/>
                    <a:pt x="910884" y="4254366"/>
                  </a:cubicBezTo>
                  <a:lnTo>
                    <a:pt x="1030507" y="4364939"/>
                  </a:lnTo>
                  <a:lnTo>
                    <a:pt x="676755" y="4364939"/>
                  </a:lnTo>
                  <a:lnTo>
                    <a:pt x="538105" y="4202315"/>
                  </a:lnTo>
                  <a:cubicBezTo>
                    <a:pt x="423518" y="4054791"/>
                    <a:pt x="323372" y="3897379"/>
                    <a:pt x="241592" y="3731226"/>
                  </a:cubicBezTo>
                  <a:cubicBezTo>
                    <a:pt x="160193" y="3565073"/>
                    <a:pt x="99768" y="3389950"/>
                    <a:pt x="60317" y="3211362"/>
                  </a:cubicBezTo>
                  <a:cubicBezTo>
                    <a:pt x="20759" y="3032669"/>
                    <a:pt x="435" y="2850716"/>
                    <a:pt x="0" y="2668765"/>
                  </a:cubicBezTo>
                  <a:cubicBezTo>
                    <a:pt x="0" y="2576309"/>
                    <a:pt x="6413" y="2483039"/>
                    <a:pt x="21736" y="2390280"/>
                  </a:cubicBezTo>
                  <a:lnTo>
                    <a:pt x="27605" y="2355521"/>
                  </a:lnTo>
                  <a:lnTo>
                    <a:pt x="34669" y="2320862"/>
                  </a:lnTo>
                  <a:cubicBezTo>
                    <a:pt x="39343" y="2297723"/>
                    <a:pt x="45102" y="2274686"/>
                    <a:pt x="50753" y="2251750"/>
                  </a:cubicBezTo>
                  <a:cubicBezTo>
                    <a:pt x="62708" y="2205881"/>
                    <a:pt x="77379" y="2160723"/>
                    <a:pt x="93899" y="2116179"/>
                  </a:cubicBezTo>
                  <a:cubicBezTo>
                    <a:pt x="110744" y="2071734"/>
                    <a:pt x="129762" y="2028209"/>
                    <a:pt x="150194" y="1985498"/>
                  </a:cubicBezTo>
                  <a:cubicBezTo>
                    <a:pt x="170734" y="1942890"/>
                    <a:pt x="193229" y="1901402"/>
                    <a:pt x="216486" y="1860628"/>
                  </a:cubicBezTo>
                  <a:cubicBezTo>
                    <a:pt x="263109" y="1779183"/>
                    <a:pt x="312993" y="1701000"/>
                    <a:pt x="363527" y="1625058"/>
                  </a:cubicBezTo>
                  <a:lnTo>
                    <a:pt x="514155" y="1402231"/>
                  </a:lnTo>
                  <a:cubicBezTo>
                    <a:pt x="538825" y="1365636"/>
                    <a:pt x="563277" y="1329551"/>
                    <a:pt x="586861" y="1293160"/>
                  </a:cubicBezTo>
                  <a:lnTo>
                    <a:pt x="623702" y="1236892"/>
                  </a:lnTo>
                  <a:cubicBezTo>
                    <a:pt x="636526" y="1217525"/>
                    <a:pt x="649025" y="1198055"/>
                    <a:pt x="662283" y="1178892"/>
                  </a:cubicBezTo>
                  <a:cubicBezTo>
                    <a:pt x="713905" y="1101523"/>
                    <a:pt x="769222" y="1025786"/>
                    <a:pt x="827364" y="951170"/>
                  </a:cubicBezTo>
                  <a:cubicBezTo>
                    <a:pt x="885834" y="876861"/>
                    <a:pt x="947997" y="804283"/>
                    <a:pt x="1016355" y="736089"/>
                  </a:cubicBezTo>
                  <a:cubicBezTo>
                    <a:pt x="1152311" y="599497"/>
                    <a:pt x="1308047" y="476054"/>
                    <a:pt x="1482474" y="378707"/>
                  </a:cubicBezTo>
                  <a:cubicBezTo>
                    <a:pt x="1656793" y="281156"/>
                    <a:pt x="1845132" y="207966"/>
                    <a:pt x="2035644" y="149151"/>
                  </a:cubicBezTo>
                  <a:cubicBezTo>
                    <a:pt x="2131063" y="119997"/>
                    <a:pt x="2227460" y="94412"/>
                    <a:pt x="2324619" y="72802"/>
                  </a:cubicBezTo>
                  <a:cubicBezTo>
                    <a:pt x="2421885" y="51396"/>
                    <a:pt x="2520239" y="35291"/>
                    <a:pt x="2618809" y="24078"/>
                  </a:cubicBezTo>
                  <a:cubicBezTo>
                    <a:pt x="2717272" y="12252"/>
                    <a:pt x="2816168" y="4914"/>
                    <a:pt x="2914849" y="1957"/>
                  </a:cubicBezTo>
                  <a:lnTo>
                    <a:pt x="2951907" y="633"/>
                  </a:lnTo>
                  <a:lnTo>
                    <a:pt x="2990052" y="224"/>
                  </a:lnTo>
                  <a:cubicBezTo>
                    <a:pt x="3002768" y="224"/>
                    <a:pt x="3015592" y="-81"/>
                    <a:pt x="3028307" y="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21" name="Freeform: Shape 20">
              <a:extLst>
                <a:ext uri="{FF2B5EF4-FFF2-40B4-BE49-F238E27FC236}">
                  <a16:creationId xmlns:a16="http://schemas.microsoft.com/office/drawing/2014/main" id="{5C727C6A-DB0B-482E-B0E4-4F035FC023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55526" y="2145638"/>
              <a:ext cx="4336168" cy="4630833"/>
            </a:xfrm>
            <a:custGeom>
              <a:avLst/>
              <a:gdLst>
                <a:gd name="connsiteX0" fmla="*/ 3053738 w 4336168"/>
                <a:gd name="connsiteY0" fmla="*/ 111 h 4630833"/>
                <a:gd name="connsiteX1" fmla="*/ 3093948 w 4336168"/>
                <a:gd name="connsiteY1" fmla="*/ 316 h 4630833"/>
                <a:gd name="connsiteX2" fmla="*/ 3134268 w 4336168"/>
                <a:gd name="connsiteY2" fmla="*/ 1743 h 4630833"/>
                <a:gd name="connsiteX3" fmla="*/ 3295438 w 4336168"/>
                <a:gd name="connsiteY3" fmla="*/ 13058 h 4630833"/>
                <a:gd name="connsiteX4" fmla="*/ 3918813 w 4336168"/>
                <a:gd name="connsiteY4" fmla="*/ 169935 h 4630833"/>
                <a:gd name="connsiteX5" fmla="*/ 4203331 w 4336168"/>
                <a:gd name="connsiteY5" fmla="*/ 305405 h 4630833"/>
                <a:gd name="connsiteX6" fmla="*/ 4336168 w 4336168"/>
                <a:gd name="connsiteY6" fmla="*/ 386579 h 4630833"/>
                <a:gd name="connsiteX7" fmla="*/ 4336168 w 4336168"/>
                <a:gd name="connsiteY7" fmla="*/ 772673 h 4630833"/>
                <a:gd name="connsiteX8" fmla="*/ 4270820 w 4336168"/>
                <a:gd name="connsiteY8" fmla="*/ 728127 h 4630833"/>
                <a:gd name="connsiteX9" fmla="*/ 4030208 w 4336168"/>
                <a:gd name="connsiteY9" fmla="*/ 587253 h 4630833"/>
                <a:gd name="connsiteX10" fmla="*/ 3781010 w 4336168"/>
                <a:gd name="connsiteY10" fmla="*/ 471455 h 4630833"/>
                <a:gd name="connsiteX11" fmla="*/ 3254466 w 4336168"/>
                <a:gd name="connsiteY11" fmla="*/ 338024 h 4630833"/>
                <a:gd name="connsiteX12" fmla="*/ 3117966 w 4336168"/>
                <a:gd name="connsiteY12" fmla="*/ 326812 h 4630833"/>
                <a:gd name="connsiteX13" fmla="*/ 3083625 w 4336168"/>
                <a:gd name="connsiteY13" fmla="*/ 325179 h 4630833"/>
                <a:gd name="connsiteX14" fmla="*/ 3049173 w 4336168"/>
                <a:gd name="connsiteY14" fmla="*/ 324366 h 4630833"/>
                <a:gd name="connsiteX15" fmla="*/ 2978858 w 4336168"/>
                <a:gd name="connsiteY15" fmla="*/ 323855 h 4630833"/>
                <a:gd name="connsiteX16" fmla="*/ 2695862 w 4336168"/>
                <a:gd name="connsiteY16" fmla="*/ 335373 h 4630833"/>
                <a:gd name="connsiteX17" fmla="*/ 2417972 w 4336168"/>
                <a:gd name="connsiteY17" fmla="*/ 372070 h 4630833"/>
                <a:gd name="connsiteX18" fmla="*/ 2148451 w 4336168"/>
                <a:gd name="connsiteY18" fmla="*/ 437613 h 4630833"/>
                <a:gd name="connsiteX19" fmla="*/ 1889690 w 4336168"/>
                <a:gd name="connsiteY19" fmla="*/ 532515 h 4630833"/>
                <a:gd name="connsiteX20" fmla="*/ 1644512 w 4336168"/>
                <a:gd name="connsiteY20" fmla="*/ 658098 h 4630833"/>
                <a:gd name="connsiteX21" fmla="*/ 1200999 w 4336168"/>
                <a:gd name="connsiteY21" fmla="*/ 992137 h 4630833"/>
                <a:gd name="connsiteX22" fmla="*/ 1003531 w 4336168"/>
                <a:gd name="connsiteY22" fmla="*/ 1192234 h 4630833"/>
                <a:gd name="connsiteX23" fmla="*/ 910394 w 4336168"/>
                <a:gd name="connsiteY23" fmla="*/ 1298347 h 4630833"/>
                <a:gd name="connsiteX24" fmla="*/ 821278 w 4336168"/>
                <a:gd name="connsiteY24" fmla="*/ 1408233 h 4630833"/>
                <a:gd name="connsiteX25" fmla="*/ 732162 w 4336168"/>
                <a:gd name="connsiteY25" fmla="*/ 1521993 h 4630833"/>
                <a:gd name="connsiteX26" fmla="*/ 640548 w 4336168"/>
                <a:gd name="connsiteY26" fmla="*/ 1634323 h 4630833"/>
                <a:gd name="connsiteX27" fmla="*/ 457317 w 4336168"/>
                <a:gd name="connsiteY27" fmla="*/ 1855930 h 4630833"/>
                <a:gd name="connsiteX28" fmla="*/ 369288 w 4336168"/>
                <a:gd name="connsiteY28" fmla="*/ 1967955 h 4630833"/>
                <a:gd name="connsiteX29" fmla="*/ 287128 w 4336168"/>
                <a:gd name="connsiteY29" fmla="*/ 2083243 h 4630833"/>
                <a:gd name="connsiteX30" fmla="*/ 212683 w 4336168"/>
                <a:gd name="connsiteY30" fmla="*/ 2202607 h 4630833"/>
                <a:gd name="connsiteX31" fmla="*/ 179101 w 4336168"/>
                <a:gd name="connsiteY31" fmla="*/ 2264177 h 4630833"/>
                <a:gd name="connsiteX32" fmla="*/ 148890 w 4336168"/>
                <a:gd name="connsiteY32" fmla="*/ 2327172 h 4630833"/>
                <a:gd name="connsiteX33" fmla="*/ 61295 w 4336168"/>
                <a:gd name="connsiteY33" fmla="*/ 2590672 h 4630833"/>
                <a:gd name="connsiteX34" fmla="*/ 32604 w 4336168"/>
                <a:gd name="connsiteY34" fmla="*/ 2866202 h 4630833"/>
                <a:gd name="connsiteX35" fmla="*/ 100853 w 4336168"/>
                <a:gd name="connsiteY35" fmla="*/ 3418074 h 4630833"/>
                <a:gd name="connsiteX36" fmla="*/ 184971 w 4336168"/>
                <a:gd name="connsiteY36" fmla="*/ 3684428 h 4630833"/>
                <a:gd name="connsiteX37" fmla="*/ 210836 w 4336168"/>
                <a:gd name="connsiteY37" fmla="*/ 3749462 h 4630833"/>
                <a:gd name="connsiteX38" fmla="*/ 238440 w 4336168"/>
                <a:gd name="connsiteY38" fmla="*/ 3813783 h 4630833"/>
                <a:gd name="connsiteX39" fmla="*/ 252894 w 4336168"/>
                <a:gd name="connsiteY39" fmla="*/ 3845688 h 4630833"/>
                <a:gd name="connsiteX40" fmla="*/ 268109 w 4336168"/>
                <a:gd name="connsiteY40" fmla="*/ 3877287 h 4630833"/>
                <a:gd name="connsiteX41" fmla="*/ 299409 w 4336168"/>
                <a:gd name="connsiteY41" fmla="*/ 3939978 h 4630833"/>
                <a:gd name="connsiteX42" fmla="*/ 440689 w 4336168"/>
                <a:gd name="connsiteY42" fmla="*/ 4182378 h 4630833"/>
                <a:gd name="connsiteX43" fmla="*/ 606640 w 4336168"/>
                <a:gd name="connsiteY43" fmla="*/ 4409488 h 4630833"/>
                <a:gd name="connsiteX44" fmla="*/ 792425 w 4336168"/>
                <a:gd name="connsiteY44" fmla="*/ 4621205 h 4630833"/>
                <a:gd name="connsiteX45" fmla="*/ 802442 w 4336168"/>
                <a:gd name="connsiteY45" fmla="*/ 4630833 h 4630833"/>
                <a:gd name="connsiteX46" fmla="*/ 592561 w 4336168"/>
                <a:gd name="connsiteY46" fmla="*/ 4630833 h 4630833"/>
                <a:gd name="connsiteX47" fmla="*/ 489377 w 4336168"/>
                <a:gd name="connsiteY47" fmla="*/ 4483185 h 4630833"/>
                <a:gd name="connsiteX48" fmla="*/ 344944 w 4336168"/>
                <a:gd name="connsiteY48" fmla="*/ 4231611 h 4630833"/>
                <a:gd name="connsiteX49" fmla="*/ 224311 w 4336168"/>
                <a:gd name="connsiteY49" fmla="*/ 3970456 h 4630833"/>
                <a:gd name="connsiteX50" fmla="*/ 0 w 4336168"/>
                <a:gd name="connsiteY50" fmla="*/ 2866202 h 4630833"/>
                <a:gd name="connsiteX51" fmla="*/ 25105 w 4336168"/>
                <a:gd name="connsiteY51" fmla="*/ 2584351 h 4630833"/>
                <a:gd name="connsiteX52" fmla="*/ 105200 w 4336168"/>
                <a:gd name="connsiteY52" fmla="*/ 2310863 h 4630833"/>
                <a:gd name="connsiteX53" fmla="*/ 232245 w 4336168"/>
                <a:gd name="connsiteY53" fmla="*/ 2053172 h 4630833"/>
                <a:gd name="connsiteX54" fmla="*/ 307667 w 4336168"/>
                <a:gd name="connsiteY54" fmla="*/ 1930341 h 4630833"/>
                <a:gd name="connsiteX55" fmla="*/ 386893 w 4336168"/>
                <a:gd name="connsiteY55" fmla="*/ 1810161 h 4630833"/>
                <a:gd name="connsiteX56" fmla="*/ 548823 w 4336168"/>
                <a:gd name="connsiteY56" fmla="*/ 1573876 h 4630833"/>
                <a:gd name="connsiteX57" fmla="*/ 626419 w 4336168"/>
                <a:gd name="connsiteY57" fmla="*/ 1455224 h 4630833"/>
                <a:gd name="connsiteX58" fmla="*/ 701081 w 4336168"/>
                <a:gd name="connsiteY58" fmla="*/ 1334534 h 4630833"/>
                <a:gd name="connsiteX59" fmla="*/ 861162 w 4336168"/>
                <a:gd name="connsiteY59" fmla="*/ 1091320 h 4630833"/>
                <a:gd name="connsiteX60" fmla="*/ 1042329 w 4336168"/>
                <a:gd name="connsiteY60" fmla="*/ 858093 h 4630833"/>
                <a:gd name="connsiteX61" fmla="*/ 1487799 w 4336168"/>
                <a:gd name="connsiteY61" fmla="*/ 446686 h 4630833"/>
                <a:gd name="connsiteX62" fmla="*/ 1754060 w 4336168"/>
                <a:gd name="connsiteY62" fmla="*/ 283388 h 4630833"/>
                <a:gd name="connsiteX63" fmla="*/ 2044121 w 4336168"/>
                <a:gd name="connsiteY63" fmla="*/ 157906 h 4630833"/>
                <a:gd name="connsiteX64" fmla="*/ 2349287 w 4336168"/>
                <a:gd name="connsiteY64" fmla="*/ 71364 h 4630833"/>
                <a:gd name="connsiteX65" fmla="*/ 2661411 w 4336168"/>
                <a:gd name="connsiteY65" fmla="*/ 21213 h 4630833"/>
                <a:gd name="connsiteX66" fmla="*/ 2818124 w 4336168"/>
                <a:gd name="connsiteY66" fmla="*/ 7146 h 4630833"/>
                <a:gd name="connsiteX67" fmla="*/ 2974728 w 4336168"/>
                <a:gd name="connsiteY67" fmla="*/ 1029 h 4630833"/>
                <a:gd name="connsiteX68" fmla="*/ 3053738 w 4336168"/>
                <a:gd name="connsiteY68" fmla="*/ 111 h 463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336168" h="4630833">
                  <a:moveTo>
                    <a:pt x="3053738" y="111"/>
                  </a:moveTo>
                  <a:lnTo>
                    <a:pt x="3093948" y="316"/>
                  </a:lnTo>
                  <a:lnTo>
                    <a:pt x="3134268" y="1743"/>
                  </a:lnTo>
                  <a:cubicBezTo>
                    <a:pt x="3187955" y="3475"/>
                    <a:pt x="3241749" y="7756"/>
                    <a:pt x="3295438" y="13058"/>
                  </a:cubicBezTo>
                  <a:cubicBezTo>
                    <a:pt x="3510076" y="35585"/>
                    <a:pt x="3722324" y="89406"/>
                    <a:pt x="3918813" y="169935"/>
                  </a:cubicBezTo>
                  <a:cubicBezTo>
                    <a:pt x="4017384" y="209689"/>
                    <a:pt x="4111933" y="255763"/>
                    <a:pt x="4203331" y="305405"/>
                  </a:cubicBezTo>
                  <a:lnTo>
                    <a:pt x="4336168" y="386579"/>
                  </a:lnTo>
                  <a:lnTo>
                    <a:pt x="4336168" y="772673"/>
                  </a:lnTo>
                  <a:lnTo>
                    <a:pt x="4270820" y="728127"/>
                  </a:lnTo>
                  <a:cubicBezTo>
                    <a:pt x="4191920" y="677771"/>
                    <a:pt x="4111825" y="630168"/>
                    <a:pt x="4030208" y="587253"/>
                  </a:cubicBezTo>
                  <a:cubicBezTo>
                    <a:pt x="3948699" y="544136"/>
                    <a:pt x="3865886" y="504687"/>
                    <a:pt x="3781010" y="471455"/>
                  </a:cubicBezTo>
                  <a:cubicBezTo>
                    <a:pt x="3611688" y="404384"/>
                    <a:pt x="3435522" y="358818"/>
                    <a:pt x="3254466" y="338024"/>
                  </a:cubicBezTo>
                  <a:cubicBezTo>
                    <a:pt x="3209255" y="333029"/>
                    <a:pt x="3163720" y="328748"/>
                    <a:pt x="3117966" y="326812"/>
                  </a:cubicBezTo>
                  <a:lnTo>
                    <a:pt x="3083625" y="325179"/>
                  </a:lnTo>
                  <a:lnTo>
                    <a:pt x="3049173" y="324366"/>
                  </a:lnTo>
                  <a:cubicBezTo>
                    <a:pt x="3026568" y="323447"/>
                    <a:pt x="3002550" y="323855"/>
                    <a:pt x="2978858" y="323855"/>
                  </a:cubicBezTo>
                  <a:cubicBezTo>
                    <a:pt x="2883983" y="323956"/>
                    <a:pt x="2789434" y="327423"/>
                    <a:pt x="2695862" y="335373"/>
                  </a:cubicBezTo>
                  <a:cubicBezTo>
                    <a:pt x="2602290" y="343223"/>
                    <a:pt x="2509371" y="354945"/>
                    <a:pt x="2417972" y="372070"/>
                  </a:cubicBezTo>
                  <a:cubicBezTo>
                    <a:pt x="2326683" y="389500"/>
                    <a:pt x="2236697" y="411009"/>
                    <a:pt x="2148451" y="437613"/>
                  </a:cubicBezTo>
                  <a:cubicBezTo>
                    <a:pt x="2060204" y="464116"/>
                    <a:pt x="1973588" y="495411"/>
                    <a:pt x="1889690" y="532515"/>
                  </a:cubicBezTo>
                  <a:cubicBezTo>
                    <a:pt x="1805247" y="568599"/>
                    <a:pt x="1723848" y="611411"/>
                    <a:pt x="1644512" y="658098"/>
                  </a:cubicBezTo>
                  <a:cubicBezTo>
                    <a:pt x="1486169" y="751979"/>
                    <a:pt x="1338149" y="865229"/>
                    <a:pt x="1200999" y="992137"/>
                  </a:cubicBezTo>
                  <a:cubicBezTo>
                    <a:pt x="1132531" y="1055744"/>
                    <a:pt x="1066782" y="1122715"/>
                    <a:pt x="1003531" y="1192234"/>
                  </a:cubicBezTo>
                  <a:cubicBezTo>
                    <a:pt x="971688" y="1226790"/>
                    <a:pt x="941150" y="1262568"/>
                    <a:pt x="910394" y="1298347"/>
                  </a:cubicBezTo>
                  <a:cubicBezTo>
                    <a:pt x="880507" y="1334738"/>
                    <a:pt x="850187" y="1370925"/>
                    <a:pt x="821278" y="1408233"/>
                  </a:cubicBezTo>
                  <a:cubicBezTo>
                    <a:pt x="792152" y="1444624"/>
                    <a:pt x="762266" y="1484480"/>
                    <a:pt x="732162" y="1521993"/>
                  </a:cubicBezTo>
                  <a:cubicBezTo>
                    <a:pt x="701950" y="1559810"/>
                    <a:pt x="671302" y="1597219"/>
                    <a:pt x="640548" y="1634323"/>
                  </a:cubicBezTo>
                  <a:cubicBezTo>
                    <a:pt x="579362" y="1708838"/>
                    <a:pt x="516980" y="1781618"/>
                    <a:pt x="457317" y="1855930"/>
                  </a:cubicBezTo>
                  <a:cubicBezTo>
                    <a:pt x="427540" y="1893033"/>
                    <a:pt x="397870" y="1930239"/>
                    <a:pt x="369288" y="1967955"/>
                  </a:cubicBezTo>
                  <a:cubicBezTo>
                    <a:pt x="341141" y="2005976"/>
                    <a:pt x="313211" y="2044100"/>
                    <a:pt x="287128" y="2083243"/>
                  </a:cubicBezTo>
                  <a:cubicBezTo>
                    <a:pt x="260936" y="2122284"/>
                    <a:pt x="235506" y="2161835"/>
                    <a:pt x="212683" y="2202607"/>
                  </a:cubicBezTo>
                  <a:cubicBezTo>
                    <a:pt x="200728" y="2222791"/>
                    <a:pt x="190187" y="2243586"/>
                    <a:pt x="179101" y="2264177"/>
                  </a:cubicBezTo>
                  <a:cubicBezTo>
                    <a:pt x="168886" y="2285072"/>
                    <a:pt x="158127" y="2305867"/>
                    <a:pt x="148890" y="2327172"/>
                  </a:cubicBezTo>
                  <a:cubicBezTo>
                    <a:pt x="109982" y="2411777"/>
                    <a:pt x="81183" y="2500256"/>
                    <a:pt x="61295" y="2590672"/>
                  </a:cubicBezTo>
                  <a:cubicBezTo>
                    <a:pt x="42386" y="2681292"/>
                    <a:pt x="33147" y="2773643"/>
                    <a:pt x="32604" y="2866202"/>
                  </a:cubicBezTo>
                  <a:cubicBezTo>
                    <a:pt x="32495" y="3051925"/>
                    <a:pt x="55643" y="3237650"/>
                    <a:pt x="100853" y="3418074"/>
                  </a:cubicBezTo>
                  <a:cubicBezTo>
                    <a:pt x="123133" y="3508490"/>
                    <a:pt x="151498" y="3597377"/>
                    <a:pt x="184971" y="3684428"/>
                  </a:cubicBezTo>
                  <a:cubicBezTo>
                    <a:pt x="192796" y="3706344"/>
                    <a:pt x="202250" y="3727751"/>
                    <a:pt x="210836" y="3749462"/>
                  </a:cubicBezTo>
                  <a:cubicBezTo>
                    <a:pt x="219421" y="3771175"/>
                    <a:pt x="228985" y="3792479"/>
                    <a:pt x="238440" y="3813783"/>
                  </a:cubicBezTo>
                  <a:lnTo>
                    <a:pt x="252894" y="3845688"/>
                  </a:lnTo>
                  <a:lnTo>
                    <a:pt x="268109" y="3877287"/>
                  </a:lnTo>
                  <a:cubicBezTo>
                    <a:pt x="278215" y="3898287"/>
                    <a:pt x="288432" y="3919284"/>
                    <a:pt x="299409" y="3939978"/>
                  </a:cubicBezTo>
                  <a:cubicBezTo>
                    <a:pt x="341792" y="4023258"/>
                    <a:pt x="389828" y="4103787"/>
                    <a:pt x="440689" y="4182378"/>
                  </a:cubicBezTo>
                  <a:cubicBezTo>
                    <a:pt x="492420" y="4260561"/>
                    <a:pt x="547953" y="4336299"/>
                    <a:pt x="606640" y="4409488"/>
                  </a:cubicBezTo>
                  <a:cubicBezTo>
                    <a:pt x="665381" y="4482677"/>
                    <a:pt x="727435" y="4553292"/>
                    <a:pt x="792425" y="4621205"/>
                  </a:cubicBezTo>
                  <a:lnTo>
                    <a:pt x="802442" y="4630833"/>
                  </a:lnTo>
                  <a:lnTo>
                    <a:pt x="592561" y="4630833"/>
                  </a:lnTo>
                  <a:lnTo>
                    <a:pt x="489377" y="4483185"/>
                  </a:lnTo>
                  <a:cubicBezTo>
                    <a:pt x="437212" y="4401230"/>
                    <a:pt x="388850" y="4317339"/>
                    <a:pt x="344944" y="4231611"/>
                  </a:cubicBezTo>
                  <a:cubicBezTo>
                    <a:pt x="300386" y="4146191"/>
                    <a:pt x="260828" y="4058731"/>
                    <a:pt x="224311" y="3970456"/>
                  </a:cubicBezTo>
                  <a:cubicBezTo>
                    <a:pt x="78901" y="3617049"/>
                    <a:pt x="1413" y="3242136"/>
                    <a:pt x="0" y="2866202"/>
                  </a:cubicBezTo>
                  <a:cubicBezTo>
                    <a:pt x="0" y="2771912"/>
                    <a:pt x="8043" y="2677417"/>
                    <a:pt x="25105" y="2584351"/>
                  </a:cubicBezTo>
                  <a:cubicBezTo>
                    <a:pt x="42928" y="2491285"/>
                    <a:pt x="69446" y="2399444"/>
                    <a:pt x="105200" y="2310863"/>
                  </a:cubicBezTo>
                  <a:cubicBezTo>
                    <a:pt x="140304" y="2221974"/>
                    <a:pt x="184318" y="2136351"/>
                    <a:pt x="232245" y="2053172"/>
                  </a:cubicBezTo>
                  <a:cubicBezTo>
                    <a:pt x="256154" y="2011379"/>
                    <a:pt x="281802" y="1970810"/>
                    <a:pt x="307667" y="1930341"/>
                  </a:cubicBezTo>
                  <a:cubicBezTo>
                    <a:pt x="333533" y="1889873"/>
                    <a:pt x="360049" y="1849915"/>
                    <a:pt x="386893" y="1810161"/>
                  </a:cubicBezTo>
                  <a:lnTo>
                    <a:pt x="548823" y="1573876"/>
                  </a:lnTo>
                  <a:cubicBezTo>
                    <a:pt x="575341" y="1534529"/>
                    <a:pt x="601098" y="1494877"/>
                    <a:pt x="626419" y="1455224"/>
                  </a:cubicBezTo>
                  <a:cubicBezTo>
                    <a:pt x="651959" y="1415266"/>
                    <a:pt x="675434" y="1376225"/>
                    <a:pt x="701081" y="1334534"/>
                  </a:cubicBezTo>
                  <a:cubicBezTo>
                    <a:pt x="751290" y="1252070"/>
                    <a:pt x="804324" y="1170828"/>
                    <a:pt x="861162" y="1091320"/>
                  </a:cubicBezTo>
                  <a:cubicBezTo>
                    <a:pt x="917894" y="1011810"/>
                    <a:pt x="977884" y="933729"/>
                    <a:pt x="1042329" y="858093"/>
                  </a:cubicBezTo>
                  <a:cubicBezTo>
                    <a:pt x="1171765" y="707536"/>
                    <a:pt x="1319348" y="566764"/>
                    <a:pt x="1487799" y="446686"/>
                  </a:cubicBezTo>
                  <a:cubicBezTo>
                    <a:pt x="1571699" y="386340"/>
                    <a:pt x="1661031" y="332010"/>
                    <a:pt x="1754060" y="283388"/>
                  </a:cubicBezTo>
                  <a:cubicBezTo>
                    <a:pt x="1847414" y="235478"/>
                    <a:pt x="1944463" y="193278"/>
                    <a:pt x="2044121" y="157906"/>
                  </a:cubicBezTo>
                  <a:cubicBezTo>
                    <a:pt x="2143778" y="122638"/>
                    <a:pt x="2245936" y="93789"/>
                    <a:pt x="2349287" y="71364"/>
                  </a:cubicBezTo>
                  <a:cubicBezTo>
                    <a:pt x="2452641" y="48939"/>
                    <a:pt x="2556971" y="32935"/>
                    <a:pt x="2661411" y="21213"/>
                  </a:cubicBezTo>
                  <a:cubicBezTo>
                    <a:pt x="2713576" y="14994"/>
                    <a:pt x="2765850" y="11222"/>
                    <a:pt x="2818124" y="7146"/>
                  </a:cubicBezTo>
                  <a:cubicBezTo>
                    <a:pt x="2870290" y="4596"/>
                    <a:pt x="2922672" y="1640"/>
                    <a:pt x="2974728" y="1029"/>
                  </a:cubicBezTo>
                  <a:cubicBezTo>
                    <a:pt x="3000811" y="519"/>
                    <a:pt x="3026568" y="-296"/>
                    <a:pt x="3053738" y="1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23" name="Group 22">
            <a:extLst>
              <a:ext uri="{FF2B5EF4-FFF2-40B4-BE49-F238E27FC236}">
                <a16:creationId xmlns:a16="http://schemas.microsoft.com/office/drawing/2014/main" id="{2786ABD8-AB9F-46F2-A7D9-36F1F7338C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83935" y="0"/>
            <a:ext cx="4108207" cy="3811520"/>
            <a:chOff x="4345582" y="0"/>
            <a:chExt cx="5069918" cy="3741104"/>
          </a:xfrm>
          <a:solidFill>
            <a:schemeClr val="accent5">
              <a:alpha val="5000"/>
            </a:schemeClr>
          </a:solidFill>
        </p:grpSpPr>
        <p:sp>
          <p:nvSpPr>
            <p:cNvPr id="24" name="Freeform: Shape 23">
              <a:extLst>
                <a:ext uri="{FF2B5EF4-FFF2-40B4-BE49-F238E27FC236}">
                  <a16:creationId xmlns:a16="http://schemas.microsoft.com/office/drawing/2014/main" id="{DB26E49F-E19A-487B-A8A4-A26128CFDC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45582" y="1"/>
              <a:ext cx="5069918" cy="3741103"/>
            </a:xfrm>
            <a:custGeom>
              <a:avLst/>
              <a:gdLst>
                <a:gd name="connsiteX0" fmla="*/ 475344 w 5069918"/>
                <a:gd name="connsiteY0" fmla="*/ 0 h 3741103"/>
                <a:gd name="connsiteX1" fmla="*/ 643707 w 5069918"/>
                <a:gd name="connsiteY1" fmla="*/ 0 h 3741103"/>
                <a:gd name="connsiteX2" fmla="*/ 635672 w 5069918"/>
                <a:gd name="connsiteY2" fmla="*/ 7778 h 3741103"/>
                <a:gd name="connsiteX3" fmla="*/ 486638 w 5069918"/>
                <a:gd name="connsiteY3" fmla="*/ 178818 h 3741103"/>
                <a:gd name="connsiteX4" fmla="*/ 353514 w 5069918"/>
                <a:gd name="connsiteY4" fmla="*/ 362293 h 3741103"/>
                <a:gd name="connsiteX5" fmla="*/ 240181 w 5069918"/>
                <a:gd name="connsiteY5" fmla="*/ 558120 h 3741103"/>
                <a:gd name="connsiteX6" fmla="*/ 215073 w 5069918"/>
                <a:gd name="connsiteY6" fmla="*/ 608766 h 3741103"/>
                <a:gd name="connsiteX7" fmla="*/ 202868 w 5069918"/>
                <a:gd name="connsiteY7" fmla="*/ 634294 h 3741103"/>
                <a:gd name="connsiteX8" fmla="*/ 191273 w 5069918"/>
                <a:gd name="connsiteY8" fmla="*/ 660069 h 3741103"/>
                <a:gd name="connsiteX9" fmla="*/ 169129 w 5069918"/>
                <a:gd name="connsiteY9" fmla="*/ 712032 h 3741103"/>
                <a:gd name="connsiteX10" fmla="*/ 148381 w 5069918"/>
                <a:gd name="connsiteY10" fmla="*/ 764571 h 3741103"/>
                <a:gd name="connsiteX11" fmla="*/ 80903 w 5069918"/>
                <a:gd name="connsiteY11" fmla="*/ 979750 h 3741103"/>
                <a:gd name="connsiteX12" fmla="*/ 26154 w 5069918"/>
                <a:gd name="connsiteY12" fmla="*/ 1425590 h 3741103"/>
                <a:gd name="connsiteX13" fmla="*/ 49170 w 5069918"/>
                <a:gd name="connsiteY13" fmla="*/ 1648182 h 3741103"/>
                <a:gd name="connsiteX14" fmla="*/ 119437 w 5069918"/>
                <a:gd name="connsiteY14" fmla="*/ 1861055 h 3741103"/>
                <a:gd name="connsiteX15" fmla="*/ 143672 w 5069918"/>
                <a:gd name="connsiteY15" fmla="*/ 1911947 h 3741103"/>
                <a:gd name="connsiteX16" fmla="*/ 170611 w 5069918"/>
                <a:gd name="connsiteY16" fmla="*/ 1961687 h 3741103"/>
                <a:gd name="connsiteX17" fmla="*/ 230330 w 5069918"/>
                <a:gd name="connsiteY17" fmla="*/ 2058118 h 3741103"/>
                <a:gd name="connsiteX18" fmla="*/ 296237 w 5069918"/>
                <a:gd name="connsiteY18" fmla="*/ 2151255 h 3741103"/>
                <a:gd name="connsiteX19" fmla="*/ 366853 w 5069918"/>
                <a:gd name="connsiteY19" fmla="*/ 2241757 h 3741103"/>
                <a:gd name="connsiteX20" fmla="*/ 513838 w 5069918"/>
                <a:gd name="connsiteY20" fmla="*/ 2420786 h 3741103"/>
                <a:gd name="connsiteX21" fmla="*/ 587330 w 5069918"/>
                <a:gd name="connsiteY21" fmla="*/ 2511534 h 3741103"/>
                <a:gd name="connsiteX22" fmla="*/ 658817 w 5069918"/>
                <a:gd name="connsiteY22" fmla="*/ 2603437 h 3741103"/>
                <a:gd name="connsiteX23" fmla="*/ 730305 w 5069918"/>
                <a:gd name="connsiteY23" fmla="*/ 2692210 h 3741103"/>
                <a:gd name="connsiteX24" fmla="*/ 805018 w 5069918"/>
                <a:gd name="connsiteY24" fmla="*/ 2777936 h 3741103"/>
                <a:gd name="connsiteX25" fmla="*/ 963424 w 5069918"/>
                <a:gd name="connsiteY25" fmla="*/ 2939588 h 3741103"/>
                <a:gd name="connsiteX26" fmla="*/ 1319204 w 5069918"/>
                <a:gd name="connsiteY26" fmla="*/ 3209447 h 3741103"/>
                <a:gd name="connsiteX27" fmla="*/ 1515882 w 5069918"/>
                <a:gd name="connsiteY27" fmla="*/ 3310902 h 3741103"/>
                <a:gd name="connsiteX28" fmla="*/ 1723456 w 5069918"/>
                <a:gd name="connsiteY28" fmla="*/ 3387570 h 3741103"/>
                <a:gd name="connsiteX29" fmla="*/ 1939662 w 5069918"/>
                <a:gd name="connsiteY29" fmla="*/ 3440520 h 3741103"/>
                <a:gd name="connsiteX30" fmla="*/ 2162581 w 5069918"/>
                <a:gd name="connsiteY30" fmla="*/ 3470167 h 3741103"/>
                <a:gd name="connsiteX31" fmla="*/ 2389597 w 5069918"/>
                <a:gd name="connsiteY31" fmla="*/ 3479472 h 3741103"/>
                <a:gd name="connsiteX32" fmla="*/ 2446002 w 5069918"/>
                <a:gd name="connsiteY32" fmla="*/ 3479059 h 3741103"/>
                <a:gd name="connsiteX33" fmla="*/ 2473639 w 5069918"/>
                <a:gd name="connsiteY33" fmla="*/ 3478402 h 3741103"/>
                <a:gd name="connsiteX34" fmla="*/ 2501187 w 5069918"/>
                <a:gd name="connsiteY34" fmla="*/ 3477083 h 3741103"/>
                <a:gd name="connsiteX35" fmla="*/ 2610685 w 5069918"/>
                <a:gd name="connsiteY35" fmla="*/ 3468025 h 3741103"/>
                <a:gd name="connsiteX36" fmla="*/ 3033071 w 5069918"/>
                <a:gd name="connsiteY36" fmla="*/ 3360230 h 3741103"/>
                <a:gd name="connsiteX37" fmla="*/ 3232974 w 5069918"/>
                <a:gd name="connsiteY37" fmla="*/ 3266681 h 3741103"/>
                <a:gd name="connsiteX38" fmla="*/ 3425990 w 5069918"/>
                <a:gd name="connsiteY38" fmla="*/ 3152873 h 3741103"/>
                <a:gd name="connsiteX39" fmla="*/ 3613601 w 5069918"/>
                <a:gd name="connsiteY39" fmla="*/ 3024078 h 3741103"/>
                <a:gd name="connsiteX40" fmla="*/ 3706185 w 5069918"/>
                <a:gd name="connsiteY40" fmla="*/ 2955893 h 3741103"/>
                <a:gd name="connsiteX41" fmla="*/ 3799729 w 5069918"/>
                <a:gd name="connsiteY41" fmla="*/ 2885155 h 3741103"/>
                <a:gd name="connsiteX42" fmla="*/ 4175561 w 5069918"/>
                <a:gd name="connsiteY42" fmla="*/ 2606072 h 3741103"/>
                <a:gd name="connsiteX43" fmla="*/ 4517132 w 5069918"/>
                <a:gd name="connsiteY43" fmla="*/ 2312331 h 3741103"/>
                <a:gd name="connsiteX44" fmla="*/ 4659758 w 5069918"/>
                <a:gd name="connsiteY44" fmla="*/ 2148703 h 3741103"/>
                <a:gd name="connsiteX45" fmla="*/ 4773178 w 5069918"/>
                <a:gd name="connsiteY45" fmla="*/ 1969674 h 3741103"/>
                <a:gd name="connsiteX46" fmla="*/ 4892092 w 5069918"/>
                <a:gd name="connsiteY46" fmla="*/ 1567562 h 3741103"/>
                <a:gd name="connsiteX47" fmla="*/ 4898804 w 5069918"/>
                <a:gd name="connsiteY47" fmla="*/ 1460754 h 3741103"/>
                <a:gd name="connsiteX48" fmla="*/ 4899153 w 5069918"/>
                <a:gd name="connsiteY48" fmla="*/ 1406239 h 3741103"/>
                <a:gd name="connsiteX49" fmla="*/ 4898456 w 5069918"/>
                <a:gd name="connsiteY49" fmla="*/ 1350735 h 3741103"/>
                <a:gd name="connsiteX50" fmla="*/ 4886774 w 5069918"/>
                <a:gd name="connsiteY50" fmla="*/ 1128886 h 3741103"/>
                <a:gd name="connsiteX51" fmla="*/ 4815896 w 5069918"/>
                <a:gd name="connsiteY51" fmla="*/ 689221 h 3741103"/>
                <a:gd name="connsiteX52" fmla="*/ 4673183 w 5069918"/>
                <a:gd name="connsiteY52" fmla="*/ 264874 h 3741103"/>
                <a:gd name="connsiteX53" fmla="*/ 4625496 w 5069918"/>
                <a:gd name="connsiteY53" fmla="*/ 162925 h 3741103"/>
                <a:gd name="connsiteX54" fmla="*/ 4572490 w 5069918"/>
                <a:gd name="connsiteY54" fmla="*/ 63364 h 3741103"/>
                <a:gd name="connsiteX55" fmla="*/ 4532299 w 5069918"/>
                <a:gd name="connsiteY55" fmla="*/ 0 h 3741103"/>
                <a:gd name="connsiteX56" fmla="*/ 4626680 w 5069918"/>
                <a:gd name="connsiteY56" fmla="*/ 0 h 3741103"/>
                <a:gd name="connsiteX57" fmla="*/ 4643978 w 5069918"/>
                <a:gd name="connsiteY57" fmla="*/ 26636 h 3741103"/>
                <a:gd name="connsiteX58" fmla="*/ 4700644 w 5069918"/>
                <a:gd name="connsiteY58" fmla="*/ 128338 h 3741103"/>
                <a:gd name="connsiteX59" fmla="*/ 4753214 w 5069918"/>
                <a:gd name="connsiteY59" fmla="*/ 232016 h 3741103"/>
                <a:gd name="connsiteX60" fmla="*/ 4921297 w 5069918"/>
                <a:gd name="connsiteY60" fmla="*/ 663363 h 3741103"/>
                <a:gd name="connsiteX61" fmla="*/ 5027482 w 5069918"/>
                <a:gd name="connsiteY61" fmla="*/ 1112991 h 3741103"/>
                <a:gd name="connsiteX62" fmla="*/ 5058082 w 5069918"/>
                <a:gd name="connsiteY62" fmla="*/ 1342088 h 3741103"/>
                <a:gd name="connsiteX63" fmla="*/ 5063486 w 5069918"/>
                <a:gd name="connsiteY63" fmla="*/ 1399651 h 3741103"/>
                <a:gd name="connsiteX64" fmla="*/ 5067846 w 5069918"/>
                <a:gd name="connsiteY64" fmla="*/ 1458284 h 3741103"/>
                <a:gd name="connsiteX65" fmla="*/ 5069414 w 5069918"/>
                <a:gd name="connsiteY65" fmla="*/ 1577772 h 3741103"/>
                <a:gd name="connsiteX66" fmla="*/ 5040732 w 5069918"/>
                <a:gd name="connsiteY66" fmla="*/ 1817822 h 3741103"/>
                <a:gd name="connsiteX67" fmla="*/ 4964102 w 5069918"/>
                <a:gd name="connsiteY67" fmla="*/ 2050871 h 3741103"/>
                <a:gd name="connsiteX68" fmla="*/ 4689486 w 5069918"/>
                <a:gd name="connsiteY68" fmla="*/ 2458008 h 3741103"/>
                <a:gd name="connsiteX69" fmla="*/ 4333792 w 5069918"/>
                <a:gd name="connsiteY69" fmla="*/ 2784606 h 3741103"/>
                <a:gd name="connsiteX70" fmla="*/ 3965197 w 5069918"/>
                <a:gd name="connsiteY70" fmla="*/ 3076041 h 3741103"/>
                <a:gd name="connsiteX71" fmla="*/ 3873745 w 5069918"/>
                <a:gd name="connsiteY71" fmla="*/ 3149167 h 3741103"/>
                <a:gd name="connsiteX72" fmla="*/ 3779416 w 5069918"/>
                <a:gd name="connsiteY72" fmla="*/ 3222705 h 3741103"/>
                <a:gd name="connsiteX73" fmla="*/ 3582739 w 5069918"/>
                <a:gd name="connsiteY73" fmla="*/ 3364594 h 3741103"/>
                <a:gd name="connsiteX74" fmla="*/ 3371851 w 5069918"/>
                <a:gd name="connsiteY74" fmla="*/ 3494377 h 3741103"/>
                <a:gd name="connsiteX75" fmla="*/ 3143615 w 5069918"/>
                <a:gd name="connsiteY75" fmla="*/ 3603819 h 3741103"/>
                <a:gd name="connsiteX76" fmla="*/ 2643552 w 5069918"/>
                <a:gd name="connsiteY76" fmla="*/ 3730555 h 3741103"/>
                <a:gd name="connsiteX77" fmla="*/ 2514264 w 5069918"/>
                <a:gd name="connsiteY77" fmla="*/ 3739696 h 3741103"/>
                <a:gd name="connsiteX78" fmla="*/ 2481920 w 5069918"/>
                <a:gd name="connsiteY78" fmla="*/ 3740849 h 3741103"/>
                <a:gd name="connsiteX79" fmla="*/ 2449664 w 5069918"/>
                <a:gd name="connsiteY79" fmla="*/ 3741014 h 3741103"/>
                <a:gd name="connsiteX80" fmla="*/ 2386284 w 5069918"/>
                <a:gd name="connsiteY80" fmla="*/ 3740273 h 3741103"/>
                <a:gd name="connsiteX81" fmla="*/ 2260658 w 5069918"/>
                <a:gd name="connsiteY81" fmla="*/ 3735331 h 3741103"/>
                <a:gd name="connsiteX82" fmla="*/ 2134945 w 5069918"/>
                <a:gd name="connsiteY82" fmla="*/ 3723967 h 3741103"/>
                <a:gd name="connsiteX83" fmla="*/ 1884564 w 5069918"/>
                <a:gd name="connsiteY83" fmla="*/ 3683451 h 3741103"/>
                <a:gd name="connsiteX84" fmla="*/ 1639764 w 5069918"/>
                <a:gd name="connsiteY84" fmla="*/ 3613537 h 3741103"/>
                <a:gd name="connsiteX85" fmla="*/ 1407081 w 5069918"/>
                <a:gd name="connsiteY85" fmla="*/ 3512164 h 3741103"/>
                <a:gd name="connsiteX86" fmla="*/ 1193491 w 5069918"/>
                <a:gd name="connsiteY86" fmla="*/ 3380240 h 3741103"/>
                <a:gd name="connsiteX87" fmla="*/ 836141 w 5069918"/>
                <a:gd name="connsiteY87" fmla="*/ 3047878 h 3741103"/>
                <a:gd name="connsiteX88" fmla="*/ 690812 w 5069918"/>
                <a:gd name="connsiteY88" fmla="*/ 2859461 h 3741103"/>
                <a:gd name="connsiteX89" fmla="*/ 562397 w 5069918"/>
                <a:gd name="connsiteY89" fmla="*/ 2662976 h 3741103"/>
                <a:gd name="connsiteX90" fmla="*/ 502504 w 5069918"/>
                <a:gd name="connsiteY90" fmla="*/ 2565474 h 3741103"/>
                <a:gd name="connsiteX91" fmla="*/ 440258 w 5069918"/>
                <a:gd name="connsiteY91" fmla="*/ 2469619 h 3741103"/>
                <a:gd name="connsiteX92" fmla="*/ 310360 w 5069918"/>
                <a:gd name="connsiteY92" fmla="*/ 2278732 h 3741103"/>
                <a:gd name="connsiteX93" fmla="*/ 246806 w 5069918"/>
                <a:gd name="connsiteY93" fmla="*/ 2181642 h 3741103"/>
                <a:gd name="connsiteX94" fmla="*/ 186303 w 5069918"/>
                <a:gd name="connsiteY94" fmla="*/ 2082411 h 3741103"/>
                <a:gd name="connsiteX95" fmla="*/ 84390 w 5069918"/>
                <a:gd name="connsiteY95" fmla="*/ 1874231 h 3741103"/>
                <a:gd name="connsiteX96" fmla="*/ 20139 w 5069918"/>
                <a:gd name="connsiteY96" fmla="*/ 1653288 h 3741103"/>
                <a:gd name="connsiteX97" fmla="*/ 0 w 5069918"/>
                <a:gd name="connsiteY97" fmla="*/ 1425590 h 3741103"/>
                <a:gd name="connsiteX98" fmla="*/ 179939 w 5069918"/>
                <a:gd name="connsiteY98" fmla="*/ 533498 h 3741103"/>
                <a:gd name="connsiteX99" fmla="*/ 276709 w 5069918"/>
                <a:gd name="connsiteY99" fmla="*/ 322519 h 3741103"/>
                <a:gd name="connsiteX100" fmla="*/ 392571 w 5069918"/>
                <a:gd name="connsiteY100" fmla="*/ 119280 h 3741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5069918" h="3741103">
                  <a:moveTo>
                    <a:pt x="475344" y="0"/>
                  </a:moveTo>
                  <a:lnTo>
                    <a:pt x="643707" y="0"/>
                  </a:lnTo>
                  <a:lnTo>
                    <a:pt x="635672" y="7778"/>
                  </a:lnTo>
                  <a:cubicBezTo>
                    <a:pt x="583538" y="62643"/>
                    <a:pt x="533759" y="119691"/>
                    <a:pt x="486638" y="178818"/>
                  </a:cubicBezTo>
                  <a:cubicBezTo>
                    <a:pt x="439560" y="237945"/>
                    <a:pt x="395012" y="299131"/>
                    <a:pt x="353514" y="362293"/>
                  </a:cubicBezTo>
                  <a:cubicBezTo>
                    <a:pt x="312714" y="425784"/>
                    <a:pt x="274180" y="490841"/>
                    <a:pt x="240181" y="558120"/>
                  </a:cubicBezTo>
                  <a:cubicBezTo>
                    <a:pt x="231376" y="574838"/>
                    <a:pt x="223180" y="591801"/>
                    <a:pt x="215073" y="608766"/>
                  </a:cubicBezTo>
                  <a:lnTo>
                    <a:pt x="202868" y="634294"/>
                  </a:lnTo>
                  <a:lnTo>
                    <a:pt x="191273" y="660069"/>
                  </a:lnTo>
                  <a:cubicBezTo>
                    <a:pt x="183688" y="677280"/>
                    <a:pt x="176016" y="694491"/>
                    <a:pt x="169129" y="712032"/>
                  </a:cubicBezTo>
                  <a:cubicBezTo>
                    <a:pt x="162242" y="729572"/>
                    <a:pt x="154658" y="746866"/>
                    <a:pt x="148381" y="764571"/>
                  </a:cubicBezTo>
                  <a:cubicBezTo>
                    <a:pt x="121529" y="834897"/>
                    <a:pt x="98775" y="906706"/>
                    <a:pt x="80903" y="979750"/>
                  </a:cubicBezTo>
                  <a:cubicBezTo>
                    <a:pt x="44636" y="1125509"/>
                    <a:pt x="26067" y="1275550"/>
                    <a:pt x="26154" y="1425590"/>
                  </a:cubicBezTo>
                  <a:cubicBezTo>
                    <a:pt x="26590" y="1500365"/>
                    <a:pt x="34001" y="1574973"/>
                    <a:pt x="49170" y="1648182"/>
                  </a:cubicBezTo>
                  <a:cubicBezTo>
                    <a:pt x="65124" y="1721226"/>
                    <a:pt x="88226" y="1792705"/>
                    <a:pt x="119437" y="1861055"/>
                  </a:cubicBezTo>
                  <a:cubicBezTo>
                    <a:pt x="126847" y="1878267"/>
                    <a:pt x="135478" y="1895066"/>
                    <a:pt x="143672" y="1911947"/>
                  </a:cubicBezTo>
                  <a:cubicBezTo>
                    <a:pt x="152565" y="1928582"/>
                    <a:pt x="161021" y="1945381"/>
                    <a:pt x="170611" y="1961687"/>
                  </a:cubicBezTo>
                  <a:cubicBezTo>
                    <a:pt x="188919" y="1994626"/>
                    <a:pt x="209319" y="2026578"/>
                    <a:pt x="230330" y="2058118"/>
                  </a:cubicBezTo>
                  <a:cubicBezTo>
                    <a:pt x="251253" y="2089740"/>
                    <a:pt x="273658" y="2120539"/>
                    <a:pt x="296237" y="2151255"/>
                  </a:cubicBezTo>
                  <a:cubicBezTo>
                    <a:pt x="319165" y="2181725"/>
                    <a:pt x="342966" y="2211782"/>
                    <a:pt x="366853" y="2241757"/>
                  </a:cubicBezTo>
                  <a:cubicBezTo>
                    <a:pt x="414714" y="2301791"/>
                    <a:pt x="464756" y="2360588"/>
                    <a:pt x="513838" y="2420786"/>
                  </a:cubicBezTo>
                  <a:cubicBezTo>
                    <a:pt x="538509" y="2450761"/>
                    <a:pt x="563094" y="2480983"/>
                    <a:pt x="587330" y="2511534"/>
                  </a:cubicBezTo>
                  <a:cubicBezTo>
                    <a:pt x="611479" y="2541839"/>
                    <a:pt x="635453" y="2574038"/>
                    <a:pt x="658817" y="2603437"/>
                  </a:cubicBezTo>
                  <a:cubicBezTo>
                    <a:pt x="682008" y="2633577"/>
                    <a:pt x="706330" y="2662811"/>
                    <a:pt x="730305" y="2692210"/>
                  </a:cubicBezTo>
                  <a:cubicBezTo>
                    <a:pt x="754977" y="2721115"/>
                    <a:pt x="779474" y="2750019"/>
                    <a:pt x="805018" y="2777936"/>
                  </a:cubicBezTo>
                  <a:cubicBezTo>
                    <a:pt x="855757" y="2834098"/>
                    <a:pt x="908500" y="2888202"/>
                    <a:pt x="963424" y="2939588"/>
                  </a:cubicBezTo>
                  <a:cubicBezTo>
                    <a:pt x="1073444" y="3042113"/>
                    <a:pt x="1192183" y="3133604"/>
                    <a:pt x="1319204" y="3209447"/>
                  </a:cubicBezTo>
                  <a:cubicBezTo>
                    <a:pt x="1382846" y="3247164"/>
                    <a:pt x="1448143" y="3281751"/>
                    <a:pt x="1515882" y="3310902"/>
                  </a:cubicBezTo>
                  <a:cubicBezTo>
                    <a:pt x="1583184" y="3340877"/>
                    <a:pt x="1652666" y="3366159"/>
                    <a:pt x="1723456" y="3387570"/>
                  </a:cubicBezTo>
                  <a:cubicBezTo>
                    <a:pt x="1794246" y="3409063"/>
                    <a:pt x="1866431" y="3426439"/>
                    <a:pt x="1939662" y="3440520"/>
                  </a:cubicBezTo>
                  <a:cubicBezTo>
                    <a:pt x="2012981" y="3454355"/>
                    <a:pt x="2087519" y="3463825"/>
                    <a:pt x="2162581" y="3470167"/>
                  </a:cubicBezTo>
                  <a:cubicBezTo>
                    <a:pt x="2237643" y="3476589"/>
                    <a:pt x="2313489" y="3479390"/>
                    <a:pt x="2389597" y="3479472"/>
                  </a:cubicBezTo>
                  <a:cubicBezTo>
                    <a:pt x="2408602" y="3479472"/>
                    <a:pt x="2427869" y="3479801"/>
                    <a:pt x="2446002" y="3479059"/>
                  </a:cubicBezTo>
                  <a:lnTo>
                    <a:pt x="2473639" y="3478402"/>
                  </a:lnTo>
                  <a:lnTo>
                    <a:pt x="2501187" y="3477083"/>
                  </a:lnTo>
                  <a:cubicBezTo>
                    <a:pt x="2537890" y="3475519"/>
                    <a:pt x="2574418" y="3472060"/>
                    <a:pt x="2610685" y="3468025"/>
                  </a:cubicBezTo>
                  <a:cubicBezTo>
                    <a:pt x="2755926" y="3451226"/>
                    <a:pt x="2897244" y="3414415"/>
                    <a:pt x="3033071" y="3360230"/>
                  </a:cubicBezTo>
                  <a:cubicBezTo>
                    <a:pt x="3101158" y="3333383"/>
                    <a:pt x="3167589" y="3301514"/>
                    <a:pt x="3232974" y="3266681"/>
                  </a:cubicBezTo>
                  <a:cubicBezTo>
                    <a:pt x="3298446" y="3232011"/>
                    <a:pt x="3362697" y="3193554"/>
                    <a:pt x="3425990" y="3152873"/>
                  </a:cubicBezTo>
                  <a:cubicBezTo>
                    <a:pt x="3489282" y="3112110"/>
                    <a:pt x="3551529" y="3068712"/>
                    <a:pt x="3613601" y="3024078"/>
                  </a:cubicBezTo>
                  <a:cubicBezTo>
                    <a:pt x="3644549" y="3001762"/>
                    <a:pt x="3675411" y="2978868"/>
                    <a:pt x="3706185" y="2955893"/>
                  </a:cubicBezTo>
                  <a:lnTo>
                    <a:pt x="3799729" y="2885155"/>
                  </a:lnTo>
                  <a:cubicBezTo>
                    <a:pt x="3926402" y="2790205"/>
                    <a:pt x="4053597" y="2699374"/>
                    <a:pt x="4175561" y="2606072"/>
                  </a:cubicBezTo>
                  <a:cubicBezTo>
                    <a:pt x="4297526" y="2512852"/>
                    <a:pt x="4414084" y="2416833"/>
                    <a:pt x="4517132" y="2312331"/>
                  </a:cubicBezTo>
                  <a:cubicBezTo>
                    <a:pt x="4568480" y="2259956"/>
                    <a:pt x="4616604" y="2205689"/>
                    <a:pt x="4659758" y="2148703"/>
                  </a:cubicBezTo>
                  <a:cubicBezTo>
                    <a:pt x="4702650" y="2091634"/>
                    <a:pt x="4741184" y="2032096"/>
                    <a:pt x="4773178" y="1969674"/>
                  </a:cubicBezTo>
                  <a:cubicBezTo>
                    <a:pt x="4837865" y="1845080"/>
                    <a:pt x="4877446" y="1709038"/>
                    <a:pt x="4892092" y="1567562"/>
                  </a:cubicBezTo>
                  <a:cubicBezTo>
                    <a:pt x="4895666" y="1532233"/>
                    <a:pt x="4897845" y="1496576"/>
                    <a:pt x="4898804" y="1460754"/>
                  </a:cubicBezTo>
                  <a:cubicBezTo>
                    <a:pt x="4899066" y="1442884"/>
                    <a:pt x="4899414" y="1425015"/>
                    <a:pt x="4899153" y="1406239"/>
                  </a:cubicBezTo>
                  <a:cubicBezTo>
                    <a:pt x="4898979" y="1387711"/>
                    <a:pt x="4899066" y="1369263"/>
                    <a:pt x="4898456" y="1350735"/>
                  </a:cubicBezTo>
                  <a:cubicBezTo>
                    <a:pt x="4896974" y="1276703"/>
                    <a:pt x="4893226" y="1202753"/>
                    <a:pt x="4886774" y="1128886"/>
                  </a:cubicBezTo>
                  <a:cubicBezTo>
                    <a:pt x="4873610" y="981232"/>
                    <a:pt x="4851030" y="833991"/>
                    <a:pt x="4815896" y="689221"/>
                  </a:cubicBezTo>
                  <a:cubicBezTo>
                    <a:pt x="4780676" y="544533"/>
                    <a:pt x="4733860" y="402068"/>
                    <a:pt x="4673183" y="264874"/>
                  </a:cubicBezTo>
                  <a:cubicBezTo>
                    <a:pt x="4658101" y="230533"/>
                    <a:pt x="4642147" y="196605"/>
                    <a:pt x="4625496" y="162925"/>
                  </a:cubicBezTo>
                  <a:cubicBezTo>
                    <a:pt x="4608583" y="129326"/>
                    <a:pt x="4590885" y="96222"/>
                    <a:pt x="4572490" y="63364"/>
                  </a:cubicBezTo>
                  <a:lnTo>
                    <a:pt x="4532299" y="0"/>
                  </a:lnTo>
                  <a:lnTo>
                    <a:pt x="4626680" y="0"/>
                  </a:lnTo>
                  <a:lnTo>
                    <a:pt x="4643978" y="26636"/>
                  </a:lnTo>
                  <a:cubicBezTo>
                    <a:pt x="4663594" y="60152"/>
                    <a:pt x="4682598" y="94080"/>
                    <a:pt x="4700644" y="128338"/>
                  </a:cubicBezTo>
                  <a:cubicBezTo>
                    <a:pt x="4718866" y="162595"/>
                    <a:pt x="4736476" y="197100"/>
                    <a:pt x="4753214" y="232016"/>
                  </a:cubicBezTo>
                  <a:cubicBezTo>
                    <a:pt x="4820082" y="371681"/>
                    <a:pt x="4875964" y="515957"/>
                    <a:pt x="4921297" y="663363"/>
                  </a:cubicBezTo>
                  <a:cubicBezTo>
                    <a:pt x="4966630" y="810687"/>
                    <a:pt x="5002460" y="960975"/>
                    <a:pt x="5027482" y="1112991"/>
                  </a:cubicBezTo>
                  <a:cubicBezTo>
                    <a:pt x="5040123" y="1189000"/>
                    <a:pt x="5050323" y="1265421"/>
                    <a:pt x="5058082" y="1342088"/>
                  </a:cubicBezTo>
                  <a:cubicBezTo>
                    <a:pt x="5060261" y="1361276"/>
                    <a:pt x="5061743" y="1380464"/>
                    <a:pt x="5063486" y="1399651"/>
                  </a:cubicBezTo>
                  <a:cubicBezTo>
                    <a:pt x="5065318" y="1418591"/>
                    <a:pt x="5066625" y="1438437"/>
                    <a:pt x="5067846" y="1458284"/>
                  </a:cubicBezTo>
                  <a:cubicBezTo>
                    <a:pt x="5069851" y="1497894"/>
                    <a:pt x="5070461" y="1537751"/>
                    <a:pt x="5069414" y="1577772"/>
                  </a:cubicBezTo>
                  <a:cubicBezTo>
                    <a:pt x="5067060" y="1657734"/>
                    <a:pt x="5057820" y="1738272"/>
                    <a:pt x="5040732" y="1817822"/>
                  </a:cubicBezTo>
                  <a:cubicBezTo>
                    <a:pt x="5023123" y="1897289"/>
                    <a:pt x="4997578" y="1975686"/>
                    <a:pt x="4964102" y="2050871"/>
                  </a:cubicBezTo>
                  <a:cubicBezTo>
                    <a:pt x="4897409" y="2201736"/>
                    <a:pt x="4799942" y="2338271"/>
                    <a:pt x="4689486" y="2458008"/>
                  </a:cubicBezTo>
                  <a:cubicBezTo>
                    <a:pt x="4579116" y="2578485"/>
                    <a:pt x="4456716" y="2684139"/>
                    <a:pt x="4333792" y="2784606"/>
                  </a:cubicBezTo>
                  <a:cubicBezTo>
                    <a:pt x="4210520" y="2884908"/>
                    <a:pt x="4085853" y="2979775"/>
                    <a:pt x="3965197" y="3076041"/>
                  </a:cubicBezTo>
                  <a:lnTo>
                    <a:pt x="3873745" y="3149167"/>
                  </a:lnTo>
                  <a:cubicBezTo>
                    <a:pt x="3842621" y="3173790"/>
                    <a:pt x="3811325" y="3198413"/>
                    <a:pt x="3779416" y="3222705"/>
                  </a:cubicBezTo>
                  <a:cubicBezTo>
                    <a:pt x="3715863" y="3271374"/>
                    <a:pt x="3650652" y="3319055"/>
                    <a:pt x="3582739" y="3364594"/>
                  </a:cubicBezTo>
                  <a:cubicBezTo>
                    <a:pt x="3514913" y="3410051"/>
                    <a:pt x="3445170" y="3454190"/>
                    <a:pt x="3371851" y="3494377"/>
                  </a:cubicBezTo>
                  <a:cubicBezTo>
                    <a:pt x="3298533" y="3534481"/>
                    <a:pt x="3222687" y="3571703"/>
                    <a:pt x="3143615" y="3603819"/>
                  </a:cubicBezTo>
                  <a:cubicBezTo>
                    <a:pt x="2985994" y="3668876"/>
                    <a:pt x="2815732" y="3712356"/>
                    <a:pt x="2643552" y="3730555"/>
                  </a:cubicBezTo>
                  <a:cubicBezTo>
                    <a:pt x="2600484" y="3734838"/>
                    <a:pt x="2557331" y="3738297"/>
                    <a:pt x="2514264" y="3739696"/>
                  </a:cubicBezTo>
                  <a:lnTo>
                    <a:pt x="2481920" y="3740849"/>
                  </a:lnTo>
                  <a:lnTo>
                    <a:pt x="2449664" y="3741014"/>
                  </a:lnTo>
                  <a:cubicBezTo>
                    <a:pt x="2427869" y="3741343"/>
                    <a:pt x="2407207" y="3740685"/>
                    <a:pt x="2386284" y="3740273"/>
                  </a:cubicBezTo>
                  <a:cubicBezTo>
                    <a:pt x="2344525" y="3739779"/>
                    <a:pt x="2302505" y="3737391"/>
                    <a:pt x="2260658" y="3735331"/>
                  </a:cubicBezTo>
                  <a:cubicBezTo>
                    <a:pt x="2218725" y="3732038"/>
                    <a:pt x="2176791" y="3728991"/>
                    <a:pt x="2134945" y="3723967"/>
                  </a:cubicBezTo>
                  <a:cubicBezTo>
                    <a:pt x="2051165" y="3714497"/>
                    <a:pt x="1967473" y="3701568"/>
                    <a:pt x="1884564" y="3683451"/>
                  </a:cubicBezTo>
                  <a:cubicBezTo>
                    <a:pt x="1801657" y="3665335"/>
                    <a:pt x="1719708" y="3642029"/>
                    <a:pt x="1639764" y="3613537"/>
                  </a:cubicBezTo>
                  <a:cubicBezTo>
                    <a:pt x="1559820" y="3584961"/>
                    <a:pt x="1481969" y="3550869"/>
                    <a:pt x="1407081" y="3512164"/>
                  </a:cubicBezTo>
                  <a:cubicBezTo>
                    <a:pt x="1332455" y="3472884"/>
                    <a:pt x="1260794" y="3428992"/>
                    <a:pt x="1193491" y="3380240"/>
                  </a:cubicBezTo>
                  <a:cubicBezTo>
                    <a:pt x="1058362" y="3283233"/>
                    <a:pt x="939973" y="3169508"/>
                    <a:pt x="836141" y="3047878"/>
                  </a:cubicBezTo>
                  <a:cubicBezTo>
                    <a:pt x="784444" y="2986774"/>
                    <a:pt x="736321" y="2923695"/>
                    <a:pt x="690812" y="2859461"/>
                  </a:cubicBezTo>
                  <a:cubicBezTo>
                    <a:pt x="645217" y="2795229"/>
                    <a:pt x="602674" y="2729596"/>
                    <a:pt x="562397" y="2662976"/>
                  </a:cubicBezTo>
                  <a:cubicBezTo>
                    <a:pt x="541823" y="2629295"/>
                    <a:pt x="522992" y="2597755"/>
                    <a:pt x="502504" y="2565474"/>
                  </a:cubicBezTo>
                  <a:cubicBezTo>
                    <a:pt x="482192" y="2533440"/>
                    <a:pt x="461530" y="2501406"/>
                    <a:pt x="440258" y="2469619"/>
                  </a:cubicBezTo>
                  <a:lnTo>
                    <a:pt x="310360" y="2278732"/>
                  </a:lnTo>
                  <a:cubicBezTo>
                    <a:pt x="288826" y="2246616"/>
                    <a:pt x="267555" y="2214335"/>
                    <a:pt x="246806" y="2181642"/>
                  </a:cubicBezTo>
                  <a:cubicBezTo>
                    <a:pt x="226057" y="2148949"/>
                    <a:pt x="205483" y="2116174"/>
                    <a:pt x="186303" y="2082411"/>
                  </a:cubicBezTo>
                  <a:cubicBezTo>
                    <a:pt x="147857" y="2015213"/>
                    <a:pt x="112550" y="1946041"/>
                    <a:pt x="84390" y="1874231"/>
                  </a:cubicBezTo>
                  <a:cubicBezTo>
                    <a:pt x="55708" y="1802669"/>
                    <a:pt x="34436" y="1728473"/>
                    <a:pt x="20139" y="1653288"/>
                  </a:cubicBezTo>
                  <a:cubicBezTo>
                    <a:pt x="6452" y="1578103"/>
                    <a:pt x="0" y="1501764"/>
                    <a:pt x="0" y="1425590"/>
                  </a:cubicBezTo>
                  <a:cubicBezTo>
                    <a:pt x="1133" y="1121885"/>
                    <a:pt x="63293" y="819004"/>
                    <a:pt x="179939" y="533498"/>
                  </a:cubicBezTo>
                  <a:cubicBezTo>
                    <a:pt x="209232" y="462183"/>
                    <a:pt x="240965" y="391527"/>
                    <a:pt x="276709" y="322519"/>
                  </a:cubicBezTo>
                  <a:cubicBezTo>
                    <a:pt x="311930" y="253262"/>
                    <a:pt x="350725" y="185489"/>
                    <a:pt x="392571" y="11928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8E67742-7BE5-458C-BC8D-9EE8557636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2838" y="1"/>
              <a:ext cx="4960548" cy="3526297"/>
            </a:xfrm>
            <a:custGeom>
              <a:avLst/>
              <a:gdLst>
                <a:gd name="connsiteX0" fmla="*/ 542883 w 4960548"/>
                <a:gd name="connsiteY0" fmla="*/ 0 h 3526297"/>
                <a:gd name="connsiteX1" fmla="*/ 826658 w 4960548"/>
                <a:gd name="connsiteY1" fmla="*/ 0 h 3526297"/>
                <a:gd name="connsiteX2" fmla="*/ 730698 w 4960548"/>
                <a:gd name="connsiteY2" fmla="*/ 89329 h 3526297"/>
                <a:gd name="connsiteX3" fmla="*/ 590295 w 4960548"/>
                <a:gd name="connsiteY3" fmla="*/ 244485 h 3526297"/>
                <a:gd name="connsiteX4" fmla="*/ 357524 w 4960548"/>
                <a:gd name="connsiteY4" fmla="*/ 587307 h 3526297"/>
                <a:gd name="connsiteX5" fmla="*/ 199554 w 4960548"/>
                <a:gd name="connsiteY5" fmla="*/ 966280 h 3526297"/>
                <a:gd name="connsiteX6" fmla="*/ 142104 w 4960548"/>
                <a:gd name="connsiteY6" fmla="*/ 1370286 h 3526297"/>
                <a:gd name="connsiteX7" fmla="*/ 166339 w 4960548"/>
                <a:gd name="connsiteY7" fmla="*/ 1568090 h 3526297"/>
                <a:gd name="connsiteX8" fmla="*/ 237914 w 4960548"/>
                <a:gd name="connsiteY8" fmla="*/ 1753129 h 3526297"/>
                <a:gd name="connsiteX9" fmla="*/ 287868 w 4960548"/>
                <a:gd name="connsiteY9" fmla="*/ 1840255 h 3526297"/>
                <a:gd name="connsiteX10" fmla="*/ 345232 w 4960548"/>
                <a:gd name="connsiteY10" fmla="*/ 1924581 h 3526297"/>
                <a:gd name="connsiteX11" fmla="*/ 477745 w 4960548"/>
                <a:gd name="connsiteY11" fmla="*/ 2087551 h 3526297"/>
                <a:gd name="connsiteX12" fmla="*/ 621156 w 4960548"/>
                <a:gd name="connsiteY12" fmla="*/ 2251756 h 3526297"/>
                <a:gd name="connsiteX13" fmla="*/ 692469 w 4960548"/>
                <a:gd name="connsiteY13" fmla="*/ 2337482 h 3526297"/>
                <a:gd name="connsiteX14" fmla="*/ 726731 w 4960548"/>
                <a:gd name="connsiteY14" fmla="*/ 2379562 h 3526297"/>
                <a:gd name="connsiteX15" fmla="*/ 760295 w 4960548"/>
                <a:gd name="connsiteY15" fmla="*/ 2419831 h 3526297"/>
                <a:gd name="connsiteX16" fmla="*/ 1048685 w 4960548"/>
                <a:gd name="connsiteY16" fmla="*/ 2717443 h 3526297"/>
                <a:gd name="connsiteX17" fmla="*/ 1202035 w 4960548"/>
                <a:gd name="connsiteY17" fmla="*/ 2851344 h 3526297"/>
                <a:gd name="connsiteX18" fmla="*/ 1362620 w 4960548"/>
                <a:gd name="connsiteY18" fmla="*/ 2974785 h 3526297"/>
                <a:gd name="connsiteX19" fmla="*/ 1721364 w 4960548"/>
                <a:gd name="connsiteY19" fmla="*/ 3170036 h 3526297"/>
                <a:gd name="connsiteX20" fmla="*/ 1922052 w 4960548"/>
                <a:gd name="connsiteY20" fmla="*/ 3225210 h 3526297"/>
                <a:gd name="connsiteX21" fmla="*/ 1973488 w 4960548"/>
                <a:gd name="connsiteY21" fmla="*/ 3234928 h 3526297"/>
                <a:gd name="connsiteX22" fmla="*/ 2025360 w 4960548"/>
                <a:gd name="connsiteY22" fmla="*/ 3243080 h 3526297"/>
                <a:gd name="connsiteX23" fmla="*/ 2130063 w 4960548"/>
                <a:gd name="connsiteY23" fmla="*/ 3254774 h 3526297"/>
                <a:gd name="connsiteX24" fmla="*/ 2182719 w 4960548"/>
                <a:gd name="connsiteY24" fmla="*/ 3258562 h 3526297"/>
                <a:gd name="connsiteX25" fmla="*/ 2235551 w 4960548"/>
                <a:gd name="connsiteY25" fmla="*/ 3261197 h 3526297"/>
                <a:gd name="connsiteX26" fmla="*/ 2288556 w 4960548"/>
                <a:gd name="connsiteY26" fmla="*/ 3262350 h 3526297"/>
                <a:gd name="connsiteX27" fmla="*/ 2341648 w 4960548"/>
                <a:gd name="connsiteY27" fmla="*/ 3262103 h 3526297"/>
                <a:gd name="connsiteX28" fmla="*/ 2368238 w 4960548"/>
                <a:gd name="connsiteY28" fmla="*/ 3261856 h 3526297"/>
                <a:gd name="connsiteX29" fmla="*/ 2393869 w 4960548"/>
                <a:gd name="connsiteY29" fmla="*/ 3260785 h 3526297"/>
                <a:gd name="connsiteX30" fmla="*/ 2419413 w 4960548"/>
                <a:gd name="connsiteY30" fmla="*/ 3259550 h 3526297"/>
                <a:gd name="connsiteX31" fmla="*/ 2444869 w 4960548"/>
                <a:gd name="connsiteY31" fmla="*/ 3257574 h 3526297"/>
                <a:gd name="connsiteX32" fmla="*/ 2545824 w 4960548"/>
                <a:gd name="connsiteY32" fmla="*/ 3245798 h 3526297"/>
                <a:gd name="connsiteX33" fmla="*/ 2930373 w 4960548"/>
                <a:gd name="connsiteY33" fmla="*/ 3126555 h 3526297"/>
                <a:gd name="connsiteX34" fmla="*/ 3285631 w 4960548"/>
                <a:gd name="connsiteY34" fmla="*/ 2917552 h 3526297"/>
                <a:gd name="connsiteX35" fmla="*/ 3371764 w 4960548"/>
                <a:gd name="connsiteY35" fmla="*/ 2856120 h 3526297"/>
                <a:gd name="connsiteX36" fmla="*/ 3457898 w 4960548"/>
                <a:gd name="connsiteY36" fmla="*/ 2792628 h 3526297"/>
                <a:gd name="connsiteX37" fmla="*/ 3632344 w 4960548"/>
                <a:gd name="connsiteY37" fmla="*/ 2660869 h 3526297"/>
                <a:gd name="connsiteX38" fmla="*/ 3990915 w 4960548"/>
                <a:gd name="connsiteY38" fmla="*/ 2405832 h 3526297"/>
                <a:gd name="connsiteX39" fmla="*/ 4324988 w 4960548"/>
                <a:gd name="connsiteY39" fmla="*/ 2152196 h 3526297"/>
                <a:gd name="connsiteX40" fmla="*/ 4592106 w 4960548"/>
                <a:gd name="connsiteY40" fmla="*/ 1861501 h 3526297"/>
                <a:gd name="connsiteX41" fmla="*/ 4683122 w 4960548"/>
                <a:gd name="connsiteY41" fmla="*/ 1692521 h 3526297"/>
                <a:gd name="connsiteX42" fmla="*/ 4738568 w 4960548"/>
                <a:gd name="connsiteY42" fmla="*/ 1507893 h 3526297"/>
                <a:gd name="connsiteX43" fmla="*/ 4753912 w 4960548"/>
                <a:gd name="connsiteY43" fmla="*/ 1411050 h 3526297"/>
                <a:gd name="connsiteX44" fmla="*/ 4756440 w 4960548"/>
                <a:gd name="connsiteY44" fmla="*/ 1386509 h 3526297"/>
                <a:gd name="connsiteX45" fmla="*/ 4758358 w 4960548"/>
                <a:gd name="connsiteY45" fmla="*/ 1361475 h 3526297"/>
                <a:gd name="connsiteX46" fmla="*/ 4761148 w 4960548"/>
                <a:gd name="connsiteY46" fmla="*/ 1309759 h 3526297"/>
                <a:gd name="connsiteX47" fmla="*/ 4756354 w 4960548"/>
                <a:gd name="connsiteY47" fmla="*/ 1102980 h 3526297"/>
                <a:gd name="connsiteX48" fmla="*/ 4725578 w 4960548"/>
                <a:gd name="connsiteY48" fmla="*/ 898753 h 3526297"/>
                <a:gd name="connsiteX49" fmla="*/ 4673358 w 4960548"/>
                <a:gd name="connsiteY49" fmla="*/ 699384 h 3526297"/>
                <a:gd name="connsiteX50" fmla="*/ 4538491 w 4960548"/>
                <a:gd name="connsiteY50" fmla="*/ 312754 h 3526297"/>
                <a:gd name="connsiteX51" fmla="*/ 4446604 w 4960548"/>
                <a:gd name="connsiteY51" fmla="*/ 129196 h 3526297"/>
                <a:gd name="connsiteX52" fmla="*/ 4419840 w 4960548"/>
                <a:gd name="connsiteY52" fmla="*/ 85222 h 3526297"/>
                <a:gd name="connsiteX53" fmla="*/ 4391680 w 4960548"/>
                <a:gd name="connsiteY53" fmla="*/ 42071 h 3526297"/>
                <a:gd name="connsiteX54" fmla="*/ 4361930 w 4960548"/>
                <a:gd name="connsiteY54" fmla="*/ 0 h 3526297"/>
                <a:gd name="connsiteX55" fmla="*/ 4588871 w 4960548"/>
                <a:gd name="connsiteY55" fmla="*/ 0 h 3526297"/>
                <a:gd name="connsiteX56" fmla="*/ 4613640 w 4960548"/>
                <a:gd name="connsiteY56" fmla="*/ 38859 h 3526297"/>
                <a:gd name="connsiteX57" fmla="*/ 4724445 w 4960548"/>
                <a:gd name="connsiteY57" fmla="*/ 234687 h 3526297"/>
                <a:gd name="connsiteX58" fmla="*/ 4876138 w 4960548"/>
                <a:gd name="connsiteY58" fmla="*/ 653022 h 3526297"/>
                <a:gd name="connsiteX59" fmla="*/ 4911707 w 4960548"/>
                <a:gd name="connsiteY59" fmla="*/ 870671 h 3526297"/>
                <a:gd name="connsiteX60" fmla="*/ 4934810 w 4960548"/>
                <a:gd name="connsiteY60" fmla="*/ 1088487 h 3526297"/>
                <a:gd name="connsiteX61" fmla="*/ 4953206 w 4960548"/>
                <a:gd name="connsiteY61" fmla="*/ 1306301 h 3526297"/>
                <a:gd name="connsiteX62" fmla="*/ 4956954 w 4960548"/>
                <a:gd name="connsiteY62" fmla="*/ 1360899 h 3526297"/>
                <a:gd name="connsiteX63" fmla="*/ 4958610 w 4960548"/>
                <a:gd name="connsiteY63" fmla="*/ 1388980 h 3526297"/>
                <a:gd name="connsiteX64" fmla="*/ 4959830 w 4960548"/>
                <a:gd name="connsiteY64" fmla="*/ 1417555 h 3526297"/>
                <a:gd name="connsiteX65" fmla="*/ 4958174 w 4960548"/>
                <a:gd name="connsiteY65" fmla="*/ 1532680 h 3526297"/>
                <a:gd name="connsiteX66" fmla="*/ 4834030 w 4960548"/>
                <a:gd name="connsiteY66" fmla="*/ 1984861 h 3526297"/>
                <a:gd name="connsiteX67" fmla="*/ 4558106 w 4960548"/>
                <a:gd name="connsiteY67" fmla="*/ 2368857 h 3526297"/>
                <a:gd name="connsiteX68" fmla="*/ 4389936 w 4960548"/>
                <a:gd name="connsiteY68" fmla="*/ 2528945 h 3526297"/>
                <a:gd name="connsiteX69" fmla="*/ 4214618 w 4960548"/>
                <a:gd name="connsiteY69" fmla="*/ 2674457 h 3526297"/>
                <a:gd name="connsiteX70" fmla="*/ 3858489 w 4960548"/>
                <a:gd name="connsiteY70" fmla="*/ 2936658 h 3526297"/>
                <a:gd name="connsiteX71" fmla="*/ 3768868 w 4960548"/>
                <a:gd name="connsiteY71" fmla="*/ 3000643 h 3526297"/>
                <a:gd name="connsiteX72" fmla="*/ 3676806 w 4960548"/>
                <a:gd name="connsiteY72" fmla="*/ 3065040 h 3526297"/>
                <a:gd name="connsiteX73" fmla="*/ 3582477 w 4960548"/>
                <a:gd name="connsiteY73" fmla="*/ 3128614 h 3526297"/>
                <a:gd name="connsiteX74" fmla="*/ 3485185 w 4960548"/>
                <a:gd name="connsiteY74" fmla="*/ 3190377 h 3526297"/>
                <a:gd name="connsiteX75" fmla="*/ 3280923 w 4960548"/>
                <a:gd name="connsiteY75" fmla="*/ 3306325 h 3526297"/>
                <a:gd name="connsiteX76" fmla="*/ 3061230 w 4960548"/>
                <a:gd name="connsiteY76" fmla="*/ 3404897 h 3526297"/>
                <a:gd name="connsiteX77" fmla="*/ 2583137 w 4960548"/>
                <a:gd name="connsiteY77" fmla="*/ 3518292 h 3526297"/>
                <a:gd name="connsiteX78" fmla="*/ 2460038 w 4960548"/>
                <a:gd name="connsiteY78" fmla="*/ 3525622 h 3526297"/>
                <a:gd name="connsiteX79" fmla="*/ 2429264 w 4960548"/>
                <a:gd name="connsiteY79" fmla="*/ 3526280 h 3526297"/>
                <a:gd name="connsiteX80" fmla="*/ 2398576 w 4960548"/>
                <a:gd name="connsiteY80" fmla="*/ 3526116 h 3526297"/>
                <a:gd name="connsiteX81" fmla="*/ 2367977 w 4960548"/>
                <a:gd name="connsiteY81" fmla="*/ 3525786 h 3526297"/>
                <a:gd name="connsiteX82" fmla="*/ 2338249 w 4960548"/>
                <a:gd name="connsiteY82" fmla="*/ 3524716 h 3526297"/>
                <a:gd name="connsiteX83" fmla="*/ 2100770 w 4960548"/>
                <a:gd name="connsiteY83" fmla="*/ 3506845 h 3526297"/>
                <a:gd name="connsiteX84" fmla="*/ 1864776 w 4960548"/>
                <a:gd name="connsiteY84" fmla="*/ 3467483 h 3526297"/>
                <a:gd name="connsiteX85" fmla="*/ 1632964 w 4960548"/>
                <a:gd name="connsiteY85" fmla="*/ 3405803 h 3526297"/>
                <a:gd name="connsiteX86" fmla="*/ 1189219 w 4960548"/>
                <a:gd name="connsiteY86" fmla="*/ 3220352 h 3526297"/>
                <a:gd name="connsiteX87" fmla="*/ 815305 w 4960548"/>
                <a:gd name="connsiteY87" fmla="*/ 2931634 h 3526297"/>
                <a:gd name="connsiteX88" fmla="*/ 663699 w 4960548"/>
                <a:gd name="connsiteY88" fmla="*/ 2757877 h 3526297"/>
                <a:gd name="connsiteX89" fmla="*/ 531274 w 4960548"/>
                <a:gd name="connsiteY89" fmla="*/ 2573907 h 3526297"/>
                <a:gd name="connsiteX90" fmla="*/ 500325 w 4960548"/>
                <a:gd name="connsiteY90" fmla="*/ 2527051 h 3526297"/>
                <a:gd name="connsiteX91" fmla="*/ 470771 w 4960548"/>
                <a:gd name="connsiteY91" fmla="*/ 2481594 h 3526297"/>
                <a:gd name="connsiteX92" fmla="*/ 412448 w 4960548"/>
                <a:gd name="connsiteY92" fmla="*/ 2393479 h 3526297"/>
                <a:gd name="connsiteX93" fmla="*/ 291616 w 4960548"/>
                <a:gd name="connsiteY93" fmla="*/ 2213464 h 3526297"/>
                <a:gd name="connsiteX94" fmla="*/ 173662 w 4960548"/>
                <a:gd name="connsiteY94" fmla="*/ 2023154 h 3526297"/>
                <a:gd name="connsiteX95" fmla="*/ 120483 w 4960548"/>
                <a:gd name="connsiteY95" fmla="*/ 1922276 h 3526297"/>
                <a:gd name="connsiteX96" fmla="*/ 75324 w 4960548"/>
                <a:gd name="connsiteY96" fmla="*/ 1816703 h 3526297"/>
                <a:gd name="connsiteX97" fmla="*/ 40713 w 4960548"/>
                <a:gd name="connsiteY97" fmla="*/ 1707179 h 3526297"/>
                <a:gd name="connsiteX98" fmla="*/ 27811 w 4960548"/>
                <a:gd name="connsiteY98" fmla="*/ 1651346 h 3526297"/>
                <a:gd name="connsiteX99" fmla="*/ 22144 w 4960548"/>
                <a:gd name="connsiteY99" fmla="*/ 1623346 h 3526297"/>
                <a:gd name="connsiteX100" fmla="*/ 17436 w 4960548"/>
                <a:gd name="connsiteY100" fmla="*/ 1595265 h 3526297"/>
                <a:gd name="connsiteX101" fmla="*/ 0 w 4960548"/>
                <a:gd name="connsiteY101" fmla="*/ 1370286 h 3526297"/>
                <a:gd name="connsiteX102" fmla="*/ 48385 w 4960548"/>
                <a:gd name="connsiteY102" fmla="*/ 931939 h 3526297"/>
                <a:gd name="connsiteX103" fmla="*/ 193801 w 4960548"/>
                <a:gd name="connsiteY103" fmla="*/ 511957 h 3526297"/>
                <a:gd name="connsiteX104" fmla="*/ 431660 w 4960548"/>
                <a:gd name="connsiteY104" fmla="*/ 131379 h 3526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960548" h="3526297">
                  <a:moveTo>
                    <a:pt x="542883" y="0"/>
                  </a:moveTo>
                  <a:lnTo>
                    <a:pt x="826658" y="0"/>
                  </a:lnTo>
                  <a:lnTo>
                    <a:pt x="730698" y="89329"/>
                  </a:lnTo>
                  <a:cubicBezTo>
                    <a:pt x="681528" y="139120"/>
                    <a:pt x="634626" y="190876"/>
                    <a:pt x="590295" y="244485"/>
                  </a:cubicBezTo>
                  <a:cubicBezTo>
                    <a:pt x="501458" y="351540"/>
                    <a:pt x="423083" y="466336"/>
                    <a:pt x="357524" y="587307"/>
                  </a:cubicBezTo>
                  <a:cubicBezTo>
                    <a:pt x="291965" y="708196"/>
                    <a:pt x="237391" y="834767"/>
                    <a:pt x="199554" y="966280"/>
                  </a:cubicBezTo>
                  <a:cubicBezTo>
                    <a:pt x="161632" y="1097463"/>
                    <a:pt x="142016" y="1233833"/>
                    <a:pt x="142104" y="1370286"/>
                  </a:cubicBezTo>
                  <a:cubicBezTo>
                    <a:pt x="142888" y="1437319"/>
                    <a:pt x="149862" y="1503858"/>
                    <a:pt x="166339" y="1568090"/>
                  </a:cubicBezTo>
                  <a:cubicBezTo>
                    <a:pt x="182555" y="1632405"/>
                    <a:pt x="207750" y="1693921"/>
                    <a:pt x="237914" y="1753129"/>
                  </a:cubicBezTo>
                  <a:cubicBezTo>
                    <a:pt x="253170" y="1782693"/>
                    <a:pt x="270084" y="1811680"/>
                    <a:pt x="287868" y="1840255"/>
                  </a:cubicBezTo>
                  <a:cubicBezTo>
                    <a:pt x="305914" y="1868748"/>
                    <a:pt x="325181" y="1896830"/>
                    <a:pt x="345232" y="1924581"/>
                  </a:cubicBezTo>
                  <a:cubicBezTo>
                    <a:pt x="385858" y="1979920"/>
                    <a:pt x="431017" y="2033612"/>
                    <a:pt x="477745" y="2087551"/>
                  </a:cubicBezTo>
                  <a:cubicBezTo>
                    <a:pt x="524474" y="2141573"/>
                    <a:pt x="573294" y="2195594"/>
                    <a:pt x="621156" y="2251756"/>
                  </a:cubicBezTo>
                  <a:cubicBezTo>
                    <a:pt x="645130" y="2279755"/>
                    <a:pt x="668843" y="2308412"/>
                    <a:pt x="692469" y="2337482"/>
                  </a:cubicBezTo>
                  <a:lnTo>
                    <a:pt x="726731" y="2379562"/>
                  </a:lnTo>
                  <a:cubicBezTo>
                    <a:pt x="737977" y="2392986"/>
                    <a:pt x="748700" y="2406738"/>
                    <a:pt x="760295" y="2419831"/>
                  </a:cubicBezTo>
                  <a:cubicBezTo>
                    <a:pt x="850788" y="2526392"/>
                    <a:pt x="948952" y="2624470"/>
                    <a:pt x="1048685" y="2717443"/>
                  </a:cubicBezTo>
                  <a:cubicBezTo>
                    <a:pt x="1098814" y="2763724"/>
                    <a:pt x="1149814" y="2808439"/>
                    <a:pt x="1202035" y="2851344"/>
                  </a:cubicBezTo>
                  <a:cubicBezTo>
                    <a:pt x="1254256" y="2894248"/>
                    <a:pt x="1307435" y="2935752"/>
                    <a:pt x="1362620" y="2974785"/>
                  </a:cubicBezTo>
                  <a:cubicBezTo>
                    <a:pt x="1472554" y="3053017"/>
                    <a:pt x="1591118" y="3122932"/>
                    <a:pt x="1721364" y="3170036"/>
                  </a:cubicBezTo>
                  <a:cubicBezTo>
                    <a:pt x="1786314" y="3193588"/>
                    <a:pt x="1853617" y="3211622"/>
                    <a:pt x="1922052" y="3225210"/>
                  </a:cubicBezTo>
                  <a:cubicBezTo>
                    <a:pt x="1939227" y="3228422"/>
                    <a:pt x="1956227" y="3232128"/>
                    <a:pt x="1973488" y="3234928"/>
                  </a:cubicBezTo>
                  <a:lnTo>
                    <a:pt x="2025360" y="3243080"/>
                  </a:lnTo>
                  <a:cubicBezTo>
                    <a:pt x="2060145" y="3247445"/>
                    <a:pt x="2094930" y="3252056"/>
                    <a:pt x="2130063" y="3254774"/>
                  </a:cubicBezTo>
                  <a:cubicBezTo>
                    <a:pt x="2147587" y="3256338"/>
                    <a:pt x="2165109" y="3257821"/>
                    <a:pt x="2182719" y="3258562"/>
                  </a:cubicBezTo>
                  <a:cubicBezTo>
                    <a:pt x="2200330" y="3259385"/>
                    <a:pt x="2217853" y="3260703"/>
                    <a:pt x="2235551" y="3261197"/>
                  </a:cubicBezTo>
                  <a:lnTo>
                    <a:pt x="2288556" y="3262350"/>
                  </a:lnTo>
                  <a:cubicBezTo>
                    <a:pt x="2306166" y="3262761"/>
                    <a:pt x="2323951" y="3262185"/>
                    <a:pt x="2341648" y="3262103"/>
                  </a:cubicBezTo>
                  <a:lnTo>
                    <a:pt x="2368238" y="3261856"/>
                  </a:lnTo>
                  <a:cubicBezTo>
                    <a:pt x="2376869" y="3261609"/>
                    <a:pt x="2385325" y="3261115"/>
                    <a:pt x="2393869" y="3260785"/>
                  </a:cubicBezTo>
                  <a:cubicBezTo>
                    <a:pt x="2402412" y="3260373"/>
                    <a:pt x="2410956" y="3260127"/>
                    <a:pt x="2419413" y="3259550"/>
                  </a:cubicBezTo>
                  <a:lnTo>
                    <a:pt x="2444869" y="3257574"/>
                  </a:lnTo>
                  <a:cubicBezTo>
                    <a:pt x="2478782" y="3255021"/>
                    <a:pt x="2512434" y="3250739"/>
                    <a:pt x="2545824" y="3245798"/>
                  </a:cubicBezTo>
                  <a:cubicBezTo>
                    <a:pt x="2679470" y="3224881"/>
                    <a:pt x="2807973" y="3183954"/>
                    <a:pt x="2930373" y="3126555"/>
                  </a:cubicBezTo>
                  <a:cubicBezTo>
                    <a:pt x="3053210" y="3069817"/>
                    <a:pt x="3170118" y="2997184"/>
                    <a:pt x="3285631" y="2917552"/>
                  </a:cubicBezTo>
                  <a:cubicBezTo>
                    <a:pt x="3314487" y="2897706"/>
                    <a:pt x="3343169" y="2876954"/>
                    <a:pt x="3371764" y="2856120"/>
                  </a:cubicBezTo>
                  <a:cubicBezTo>
                    <a:pt x="3400534" y="2835285"/>
                    <a:pt x="3429216" y="2814121"/>
                    <a:pt x="3457898" y="2792628"/>
                  </a:cubicBezTo>
                  <a:lnTo>
                    <a:pt x="3632344" y="2660869"/>
                  </a:lnTo>
                  <a:cubicBezTo>
                    <a:pt x="3752043" y="2571190"/>
                    <a:pt x="3872873" y="2487687"/>
                    <a:pt x="3990915" y="2405832"/>
                  </a:cubicBezTo>
                  <a:cubicBezTo>
                    <a:pt x="4108869" y="2323976"/>
                    <a:pt x="4222378" y="2241297"/>
                    <a:pt x="4324988" y="2152196"/>
                  </a:cubicBezTo>
                  <a:cubicBezTo>
                    <a:pt x="4427598" y="2063258"/>
                    <a:pt x="4520270" y="1968474"/>
                    <a:pt x="4592106" y="1861501"/>
                  </a:cubicBezTo>
                  <a:cubicBezTo>
                    <a:pt x="4628024" y="1808057"/>
                    <a:pt x="4658712" y="1751730"/>
                    <a:pt x="4683122" y="1692521"/>
                  </a:cubicBezTo>
                  <a:cubicBezTo>
                    <a:pt x="4707706" y="1633393"/>
                    <a:pt x="4725404" y="1571467"/>
                    <a:pt x="4738568" y="1507893"/>
                  </a:cubicBezTo>
                  <a:cubicBezTo>
                    <a:pt x="4745106" y="1476106"/>
                    <a:pt x="4750338" y="1443742"/>
                    <a:pt x="4753912" y="1411050"/>
                  </a:cubicBezTo>
                  <a:cubicBezTo>
                    <a:pt x="4754958" y="1402897"/>
                    <a:pt x="4755656" y="1394662"/>
                    <a:pt x="4756440" y="1386509"/>
                  </a:cubicBezTo>
                  <a:cubicBezTo>
                    <a:pt x="4757138" y="1378274"/>
                    <a:pt x="4758010" y="1370204"/>
                    <a:pt x="4758358" y="1361475"/>
                  </a:cubicBezTo>
                  <a:lnTo>
                    <a:pt x="4761148" y="1309759"/>
                  </a:lnTo>
                  <a:cubicBezTo>
                    <a:pt x="4763676" y="1240751"/>
                    <a:pt x="4762106" y="1171659"/>
                    <a:pt x="4756354" y="1102980"/>
                  </a:cubicBezTo>
                  <a:cubicBezTo>
                    <a:pt x="4750774" y="1034218"/>
                    <a:pt x="4740050" y="966033"/>
                    <a:pt x="4725578" y="898753"/>
                  </a:cubicBezTo>
                  <a:cubicBezTo>
                    <a:pt x="4710932" y="831473"/>
                    <a:pt x="4692624" y="765100"/>
                    <a:pt x="4673358" y="699384"/>
                  </a:cubicBezTo>
                  <a:cubicBezTo>
                    <a:pt x="4634912" y="568037"/>
                    <a:pt x="4592456" y="438419"/>
                    <a:pt x="4538491" y="312754"/>
                  </a:cubicBezTo>
                  <a:cubicBezTo>
                    <a:pt x="4511464" y="250003"/>
                    <a:pt x="4481301" y="188406"/>
                    <a:pt x="4446604" y="129196"/>
                  </a:cubicBezTo>
                  <a:cubicBezTo>
                    <a:pt x="4438147" y="114291"/>
                    <a:pt x="4428819" y="99798"/>
                    <a:pt x="4419840" y="85222"/>
                  </a:cubicBezTo>
                  <a:cubicBezTo>
                    <a:pt x="4410598" y="70728"/>
                    <a:pt x="4401008" y="56482"/>
                    <a:pt x="4391680" y="42071"/>
                  </a:cubicBezTo>
                  <a:lnTo>
                    <a:pt x="4361930" y="0"/>
                  </a:lnTo>
                  <a:lnTo>
                    <a:pt x="4588871" y="0"/>
                  </a:lnTo>
                  <a:lnTo>
                    <a:pt x="4613640" y="38859"/>
                  </a:lnTo>
                  <a:cubicBezTo>
                    <a:pt x="4653306" y="102762"/>
                    <a:pt x="4690706" y="167901"/>
                    <a:pt x="4724445" y="234687"/>
                  </a:cubicBezTo>
                  <a:cubicBezTo>
                    <a:pt x="4792096" y="368257"/>
                    <a:pt x="4844230" y="508828"/>
                    <a:pt x="4876138" y="653022"/>
                  </a:cubicBezTo>
                  <a:cubicBezTo>
                    <a:pt x="4892005" y="725161"/>
                    <a:pt x="4903077" y="797874"/>
                    <a:pt x="4911707" y="870671"/>
                  </a:cubicBezTo>
                  <a:cubicBezTo>
                    <a:pt x="4920513" y="943386"/>
                    <a:pt x="4927574" y="1016019"/>
                    <a:pt x="4934810" y="1088487"/>
                  </a:cubicBezTo>
                  <a:cubicBezTo>
                    <a:pt x="4941697" y="1161036"/>
                    <a:pt x="4947799" y="1233586"/>
                    <a:pt x="4953206" y="1306301"/>
                  </a:cubicBezTo>
                  <a:lnTo>
                    <a:pt x="4956954" y="1360899"/>
                  </a:lnTo>
                  <a:cubicBezTo>
                    <a:pt x="4957651" y="1369875"/>
                    <a:pt x="4958087" y="1379510"/>
                    <a:pt x="4958610" y="1388980"/>
                  </a:cubicBezTo>
                  <a:cubicBezTo>
                    <a:pt x="4959133" y="1398450"/>
                    <a:pt x="4959656" y="1408003"/>
                    <a:pt x="4959830" y="1417555"/>
                  </a:cubicBezTo>
                  <a:cubicBezTo>
                    <a:pt x="4961138" y="1455683"/>
                    <a:pt x="4960702" y="1494140"/>
                    <a:pt x="4958174" y="1532680"/>
                  </a:cubicBezTo>
                  <a:cubicBezTo>
                    <a:pt x="4948760" y="1686920"/>
                    <a:pt x="4904908" y="1842314"/>
                    <a:pt x="4834030" y="1984861"/>
                  </a:cubicBezTo>
                  <a:cubicBezTo>
                    <a:pt x="4763328" y="2127820"/>
                    <a:pt x="4665860" y="2256121"/>
                    <a:pt x="4558106" y="2368857"/>
                  </a:cubicBezTo>
                  <a:cubicBezTo>
                    <a:pt x="4504230" y="2425432"/>
                    <a:pt x="4447650" y="2478465"/>
                    <a:pt x="4389936" y="2528945"/>
                  </a:cubicBezTo>
                  <a:cubicBezTo>
                    <a:pt x="4332223" y="2579425"/>
                    <a:pt x="4273726" y="2628011"/>
                    <a:pt x="4214618" y="2674457"/>
                  </a:cubicBezTo>
                  <a:cubicBezTo>
                    <a:pt x="4096664" y="2767759"/>
                    <a:pt x="3976094" y="2852826"/>
                    <a:pt x="3858489" y="2936658"/>
                  </a:cubicBezTo>
                  <a:lnTo>
                    <a:pt x="3768868" y="3000643"/>
                  </a:lnTo>
                  <a:cubicBezTo>
                    <a:pt x="3738530" y="3022136"/>
                    <a:pt x="3707929" y="3043794"/>
                    <a:pt x="3676806" y="3065040"/>
                  </a:cubicBezTo>
                  <a:cubicBezTo>
                    <a:pt x="3645770" y="3086369"/>
                    <a:pt x="3614386" y="3107615"/>
                    <a:pt x="3582477" y="3128614"/>
                  </a:cubicBezTo>
                  <a:cubicBezTo>
                    <a:pt x="3550483" y="3149449"/>
                    <a:pt x="3518226" y="3170118"/>
                    <a:pt x="3485185" y="3190377"/>
                  </a:cubicBezTo>
                  <a:cubicBezTo>
                    <a:pt x="3419452" y="3230975"/>
                    <a:pt x="3351625" y="3270338"/>
                    <a:pt x="3280923" y="3306325"/>
                  </a:cubicBezTo>
                  <a:cubicBezTo>
                    <a:pt x="3210307" y="3342476"/>
                    <a:pt x="3137251" y="3376074"/>
                    <a:pt x="3061230" y="3404897"/>
                  </a:cubicBezTo>
                  <a:cubicBezTo>
                    <a:pt x="2909886" y="3463366"/>
                    <a:pt x="2747295" y="3502810"/>
                    <a:pt x="2583137" y="3518292"/>
                  </a:cubicBezTo>
                  <a:cubicBezTo>
                    <a:pt x="2542075" y="3521999"/>
                    <a:pt x="2501013" y="3524798"/>
                    <a:pt x="2460038" y="3525622"/>
                  </a:cubicBezTo>
                  <a:lnTo>
                    <a:pt x="2429264" y="3526280"/>
                  </a:lnTo>
                  <a:cubicBezTo>
                    <a:pt x="2419064" y="3526363"/>
                    <a:pt x="2408777" y="3526116"/>
                    <a:pt x="2398576" y="3526116"/>
                  </a:cubicBezTo>
                  <a:lnTo>
                    <a:pt x="2367977" y="3525786"/>
                  </a:lnTo>
                  <a:lnTo>
                    <a:pt x="2338249" y="3524716"/>
                  </a:lnTo>
                  <a:cubicBezTo>
                    <a:pt x="2259089" y="3522327"/>
                    <a:pt x="2179756" y="3516399"/>
                    <a:pt x="2100770" y="3506845"/>
                  </a:cubicBezTo>
                  <a:cubicBezTo>
                    <a:pt x="2021699" y="3497787"/>
                    <a:pt x="1942801" y="3484776"/>
                    <a:pt x="1864776" y="3467483"/>
                  </a:cubicBezTo>
                  <a:cubicBezTo>
                    <a:pt x="1786836" y="3450025"/>
                    <a:pt x="1709508" y="3429355"/>
                    <a:pt x="1632964" y="3405803"/>
                  </a:cubicBezTo>
                  <a:cubicBezTo>
                    <a:pt x="1480138" y="3358288"/>
                    <a:pt x="1329055" y="3299160"/>
                    <a:pt x="1189219" y="3220352"/>
                  </a:cubicBezTo>
                  <a:cubicBezTo>
                    <a:pt x="1049296" y="3141708"/>
                    <a:pt x="924367" y="3041982"/>
                    <a:pt x="815305" y="2931634"/>
                  </a:cubicBezTo>
                  <a:cubicBezTo>
                    <a:pt x="760469" y="2876542"/>
                    <a:pt x="710603" y="2817909"/>
                    <a:pt x="663699" y="2757877"/>
                  </a:cubicBezTo>
                  <a:cubicBezTo>
                    <a:pt x="617059" y="2697597"/>
                    <a:pt x="572684" y="2636411"/>
                    <a:pt x="531274" y="2573907"/>
                  </a:cubicBezTo>
                  <a:cubicBezTo>
                    <a:pt x="520638" y="2558426"/>
                    <a:pt x="510612" y="2542697"/>
                    <a:pt x="500325" y="2527051"/>
                  </a:cubicBezTo>
                  <a:lnTo>
                    <a:pt x="470771" y="2481594"/>
                  </a:lnTo>
                  <a:cubicBezTo>
                    <a:pt x="451853" y="2452195"/>
                    <a:pt x="432238" y="2423043"/>
                    <a:pt x="412448" y="2393479"/>
                  </a:cubicBezTo>
                  <a:lnTo>
                    <a:pt x="291616" y="2213464"/>
                  </a:lnTo>
                  <a:cubicBezTo>
                    <a:pt x="251078" y="2152113"/>
                    <a:pt x="211062" y="2088951"/>
                    <a:pt x="173662" y="2023154"/>
                  </a:cubicBezTo>
                  <a:cubicBezTo>
                    <a:pt x="155005" y="1990214"/>
                    <a:pt x="136960" y="1956697"/>
                    <a:pt x="120483" y="1922276"/>
                  </a:cubicBezTo>
                  <a:cubicBezTo>
                    <a:pt x="104093" y="1887771"/>
                    <a:pt x="88837" y="1852608"/>
                    <a:pt x="75324" y="1816703"/>
                  </a:cubicBezTo>
                  <a:cubicBezTo>
                    <a:pt x="62072" y="1780717"/>
                    <a:pt x="50303" y="1744235"/>
                    <a:pt x="40713" y="1707179"/>
                  </a:cubicBezTo>
                  <a:cubicBezTo>
                    <a:pt x="36180" y="1688650"/>
                    <a:pt x="31560" y="1670039"/>
                    <a:pt x="27811" y="1651346"/>
                  </a:cubicBezTo>
                  <a:lnTo>
                    <a:pt x="22144" y="1623346"/>
                  </a:lnTo>
                  <a:lnTo>
                    <a:pt x="17436" y="1595265"/>
                  </a:lnTo>
                  <a:cubicBezTo>
                    <a:pt x="5144" y="1520328"/>
                    <a:pt x="0" y="1444978"/>
                    <a:pt x="0" y="1370286"/>
                  </a:cubicBezTo>
                  <a:cubicBezTo>
                    <a:pt x="349" y="1223293"/>
                    <a:pt x="16652" y="1076299"/>
                    <a:pt x="48385" y="931939"/>
                  </a:cubicBezTo>
                  <a:cubicBezTo>
                    <a:pt x="80032" y="787663"/>
                    <a:pt x="128504" y="646187"/>
                    <a:pt x="193801" y="511957"/>
                  </a:cubicBezTo>
                  <a:cubicBezTo>
                    <a:pt x="259404" y="377727"/>
                    <a:pt x="339740" y="250559"/>
                    <a:pt x="431660" y="13137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EB03BE98-6C07-41CD-ACA9-5244A3DA10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213739 w 4934374"/>
                <a:gd name="connsiteY1" fmla="*/ 0 h 3484134"/>
                <a:gd name="connsiteX2" fmla="*/ 1150162 w 4934374"/>
                <a:gd name="connsiteY2" fmla="*/ 47028 h 3484134"/>
                <a:gd name="connsiteX3" fmla="*/ 626038 w 4934374"/>
                <a:gd name="connsiteY3" fmla="*/ 660944 h 3484134"/>
                <a:gd name="connsiteX4" fmla="*/ 435986 w 4934374"/>
                <a:gd name="connsiteY4" fmla="*/ 1375409 h 3484134"/>
                <a:gd name="connsiteX5" fmla="*/ 750530 w 4934374"/>
                <a:gd name="connsiteY5" fmla="*/ 2038817 h 3484134"/>
                <a:gd name="connsiteX6" fmla="*/ 909024 w 4934374"/>
                <a:gd name="connsiteY6" fmla="*/ 2249384 h 3484134"/>
                <a:gd name="connsiteX7" fmla="*/ 2396223 w 4934374"/>
                <a:gd name="connsiteY7" fmla="*/ 3072468 h 3484134"/>
                <a:gd name="connsiteX8" fmla="*/ 3525201 w 4934374"/>
                <a:gd name="connsiteY8" fmla="*/ 2566101 h 3484134"/>
                <a:gd name="connsiteX9" fmla="*/ 3662596 w 4934374"/>
                <a:gd name="connsiteY9" fmla="*/ 2465552 h 3484134"/>
                <a:gd name="connsiteX10" fmla="*/ 4287500 w 4934374"/>
                <a:gd name="connsiteY10" fmla="*/ 1939915 h 3484134"/>
                <a:gd name="connsiteX11" fmla="*/ 4498563 w 4934374"/>
                <a:gd name="connsiteY11" fmla="*/ 1375409 h 3484134"/>
                <a:gd name="connsiteX12" fmla="*/ 4132831 w 4934374"/>
                <a:gd name="connsiteY12" fmla="*/ 134540 h 3484134"/>
                <a:gd name="connsiteX13" fmla="*/ 4025590 w 4934374"/>
                <a:gd name="connsiteY13" fmla="*/ 0 h 3484134"/>
                <a:gd name="connsiteX14" fmla="*/ 4555675 w 4934374"/>
                <a:gd name="connsiteY14" fmla="*/ 0 h 3484134"/>
                <a:gd name="connsiteX15" fmla="*/ 4605933 w 4934374"/>
                <a:gd name="connsiteY15" fmla="*/ 77740 h 3484134"/>
                <a:gd name="connsiteX16" fmla="*/ 4934374 w 4934374"/>
                <a:gd name="connsiteY16" fmla="*/ 1375327 h 3484134"/>
                <a:gd name="connsiteX17" fmla="*/ 3793540 w 4934374"/>
                <a:gd name="connsiteY17" fmla="*/ 2890475 h 3484134"/>
                <a:gd name="connsiteX18" fmla="*/ 2396135 w 4934374"/>
                <a:gd name="connsiteY18" fmla="*/ 3484134 h 3484134"/>
                <a:gd name="connsiteX19" fmla="*/ 548273 w 4934374"/>
                <a:gd name="connsiteY19" fmla="*/ 2480458 h 3484134"/>
                <a:gd name="connsiteX20" fmla="*/ 0 w 4934374"/>
                <a:gd name="connsiteY20" fmla="*/ 1375327 h 3484134"/>
                <a:gd name="connsiteX21" fmla="*/ 512166 w 4934374"/>
                <a:gd name="connsiteY21"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934374" h="3484134">
                  <a:moveTo>
                    <a:pt x="585303" y="0"/>
                  </a:moveTo>
                  <a:lnTo>
                    <a:pt x="1213739" y="0"/>
                  </a:lnTo>
                  <a:lnTo>
                    <a:pt x="1150162" y="47028"/>
                  </a:lnTo>
                  <a:cubicBezTo>
                    <a:pt x="925762" y="228608"/>
                    <a:pt x="749397" y="435224"/>
                    <a:pt x="626038" y="660944"/>
                  </a:cubicBezTo>
                  <a:cubicBezTo>
                    <a:pt x="499976" y="891687"/>
                    <a:pt x="435986" y="1132066"/>
                    <a:pt x="435986" y="1375409"/>
                  </a:cubicBezTo>
                  <a:cubicBezTo>
                    <a:pt x="435986" y="1620481"/>
                    <a:pt x="538074" y="1763604"/>
                    <a:pt x="750530" y="2038817"/>
                  </a:cubicBezTo>
                  <a:cubicBezTo>
                    <a:pt x="801792" y="2105190"/>
                    <a:pt x="854797" y="2173870"/>
                    <a:pt x="909024" y="2249384"/>
                  </a:cubicBezTo>
                  <a:cubicBezTo>
                    <a:pt x="1323389" y="2826326"/>
                    <a:pt x="1768180" y="3072468"/>
                    <a:pt x="2396223" y="3072468"/>
                  </a:cubicBezTo>
                  <a:cubicBezTo>
                    <a:pt x="2808409" y="3072468"/>
                    <a:pt x="3110835" y="2871947"/>
                    <a:pt x="3525201" y="2566101"/>
                  </a:cubicBezTo>
                  <a:cubicBezTo>
                    <a:pt x="3571493" y="2531926"/>
                    <a:pt x="3617786" y="2498162"/>
                    <a:pt x="3662596" y="2465552"/>
                  </a:cubicBezTo>
                  <a:cubicBezTo>
                    <a:pt x="3905479" y="2288583"/>
                    <a:pt x="4134849" y="2121414"/>
                    <a:pt x="4287500" y="1939915"/>
                  </a:cubicBezTo>
                  <a:cubicBezTo>
                    <a:pt x="4433440" y="1766404"/>
                    <a:pt x="4498563" y="1592317"/>
                    <a:pt x="4498563" y="1375409"/>
                  </a:cubicBezTo>
                  <a:cubicBezTo>
                    <a:pt x="4498563" y="899696"/>
                    <a:pt x="4369741" y="465973"/>
                    <a:pt x="4132831" y="134540"/>
                  </a:cubicBezTo>
                  <a:lnTo>
                    <a:pt x="4025590"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D13CCE92-2C5E-48BC-9713-FBEEDBAE6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354934 w 4934374"/>
                <a:gd name="connsiteY1" fmla="*/ 0 h 3484134"/>
                <a:gd name="connsiteX2" fmla="*/ 1206830 w 4934374"/>
                <a:gd name="connsiteY2" fmla="*/ 109531 h 3484134"/>
                <a:gd name="connsiteX3" fmla="*/ 703453 w 4934374"/>
                <a:gd name="connsiteY3" fmla="*/ 698660 h 3484134"/>
                <a:gd name="connsiteX4" fmla="*/ 523079 w 4934374"/>
                <a:gd name="connsiteY4" fmla="*/ 1375409 h 3484134"/>
                <a:gd name="connsiteX5" fmla="*/ 820885 w 4934374"/>
                <a:gd name="connsiteY5" fmla="*/ 1990313 h 3484134"/>
                <a:gd name="connsiteX6" fmla="*/ 981122 w 4934374"/>
                <a:gd name="connsiteY6" fmla="*/ 2203186 h 3484134"/>
                <a:gd name="connsiteX7" fmla="*/ 1592426 w 4934374"/>
                <a:gd name="connsiteY7" fmla="*/ 2792645 h 3484134"/>
                <a:gd name="connsiteX8" fmla="*/ 2396135 w 4934374"/>
                <a:gd name="connsiteY8" fmla="*/ 2990119 h 3484134"/>
                <a:gd name="connsiteX9" fmla="*/ 2913112 w 4934374"/>
                <a:gd name="connsiteY9" fmla="*/ 2864371 h 3484134"/>
                <a:gd name="connsiteX10" fmla="*/ 3471411 w 4934374"/>
                <a:gd name="connsiteY10" fmla="*/ 2501292 h 3484134"/>
                <a:gd name="connsiteX11" fmla="*/ 3609242 w 4934374"/>
                <a:gd name="connsiteY11" fmla="*/ 2400414 h 3484134"/>
                <a:gd name="connsiteX12" fmla="*/ 4219151 w 4934374"/>
                <a:gd name="connsiteY12" fmla="*/ 1888693 h 3484134"/>
                <a:gd name="connsiteX13" fmla="*/ 4411296 w 4934374"/>
                <a:gd name="connsiteY13" fmla="*/ 1375409 h 3484134"/>
                <a:gd name="connsiteX14" fmla="*/ 3957874 w 4934374"/>
                <a:gd name="connsiteY14" fmla="*/ 51887 h 3484134"/>
                <a:gd name="connsiteX15" fmla="*/ 3906637 w 4934374"/>
                <a:gd name="connsiteY15" fmla="*/ 0 h 3484134"/>
                <a:gd name="connsiteX16" fmla="*/ 4555675 w 4934374"/>
                <a:gd name="connsiteY16" fmla="*/ 0 h 3484134"/>
                <a:gd name="connsiteX17" fmla="*/ 4605933 w 4934374"/>
                <a:gd name="connsiteY17" fmla="*/ 77740 h 3484134"/>
                <a:gd name="connsiteX18" fmla="*/ 4934374 w 4934374"/>
                <a:gd name="connsiteY18" fmla="*/ 1375327 h 3484134"/>
                <a:gd name="connsiteX19" fmla="*/ 3793540 w 4934374"/>
                <a:gd name="connsiteY19" fmla="*/ 2890475 h 3484134"/>
                <a:gd name="connsiteX20" fmla="*/ 2396135 w 4934374"/>
                <a:gd name="connsiteY20" fmla="*/ 3484134 h 3484134"/>
                <a:gd name="connsiteX21" fmla="*/ 548273 w 4934374"/>
                <a:gd name="connsiteY21" fmla="*/ 2480458 h 3484134"/>
                <a:gd name="connsiteX22" fmla="*/ 0 w 4934374"/>
                <a:gd name="connsiteY22" fmla="*/ 1375327 h 3484134"/>
                <a:gd name="connsiteX23" fmla="*/ 512166 w 4934374"/>
                <a:gd name="connsiteY23"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934374" h="3484134">
                  <a:moveTo>
                    <a:pt x="585303" y="0"/>
                  </a:moveTo>
                  <a:lnTo>
                    <a:pt x="1354934" y="0"/>
                  </a:lnTo>
                  <a:lnTo>
                    <a:pt x="1206830" y="109531"/>
                  </a:lnTo>
                  <a:cubicBezTo>
                    <a:pt x="994024" y="281725"/>
                    <a:pt x="820013" y="485457"/>
                    <a:pt x="703453" y="698660"/>
                  </a:cubicBezTo>
                  <a:cubicBezTo>
                    <a:pt x="583756" y="917627"/>
                    <a:pt x="523079" y="1145324"/>
                    <a:pt x="523079" y="1375409"/>
                  </a:cubicBezTo>
                  <a:cubicBezTo>
                    <a:pt x="523079" y="1595282"/>
                    <a:pt x="614356" y="1722842"/>
                    <a:pt x="820885" y="1990313"/>
                  </a:cubicBezTo>
                  <a:cubicBezTo>
                    <a:pt x="872582" y="2057263"/>
                    <a:pt x="926023" y="2126519"/>
                    <a:pt x="981122" y="2203186"/>
                  </a:cubicBezTo>
                  <a:cubicBezTo>
                    <a:pt x="1175968" y="2474445"/>
                    <a:pt x="1375871" y="2667309"/>
                    <a:pt x="1592426" y="2792645"/>
                  </a:cubicBezTo>
                  <a:cubicBezTo>
                    <a:pt x="1821970" y="2925557"/>
                    <a:pt x="2084904" y="2990119"/>
                    <a:pt x="2396135" y="2990119"/>
                  </a:cubicBezTo>
                  <a:cubicBezTo>
                    <a:pt x="2572762" y="2990119"/>
                    <a:pt x="2737009" y="2950179"/>
                    <a:pt x="2913112" y="2864371"/>
                  </a:cubicBezTo>
                  <a:cubicBezTo>
                    <a:pt x="3093922" y="2776257"/>
                    <a:pt x="3272903" y="2647792"/>
                    <a:pt x="3471411" y="2501292"/>
                  </a:cubicBezTo>
                  <a:cubicBezTo>
                    <a:pt x="3517964" y="2466952"/>
                    <a:pt x="3564344" y="2433106"/>
                    <a:pt x="3609242" y="2400414"/>
                  </a:cubicBezTo>
                  <a:cubicBezTo>
                    <a:pt x="3847766" y="2226574"/>
                    <a:pt x="4073038" y="2062368"/>
                    <a:pt x="4219151" y="1888693"/>
                  </a:cubicBezTo>
                  <a:cubicBezTo>
                    <a:pt x="4353844" y="1728606"/>
                    <a:pt x="4411296" y="1575106"/>
                    <a:pt x="4411296" y="1375409"/>
                  </a:cubicBezTo>
                  <a:cubicBezTo>
                    <a:pt x="4411296" y="851089"/>
                    <a:pt x="4250274" y="381038"/>
                    <a:pt x="3957874" y="51887"/>
                  </a:cubicBezTo>
                  <a:lnTo>
                    <a:pt x="3906637"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object 3"/>
          <p:cNvSpPr txBox="1">
            <a:spLocks noGrp="1"/>
          </p:cNvSpPr>
          <p:nvPr>
            <p:ph type="title"/>
          </p:nvPr>
        </p:nvSpPr>
        <p:spPr>
          <a:xfrm>
            <a:off x="705764" y="885480"/>
            <a:ext cx="4512615" cy="1603496"/>
          </a:xfrm>
          <a:prstGeom prst="rect">
            <a:avLst/>
          </a:prstGeom>
        </p:spPr>
        <p:txBody>
          <a:bodyPr vert="horz" lIns="91440" tIns="45720" rIns="91440" bIns="45720" rtlCol="0" anchor="b">
            <a:normAutofit/>
          </a:bodyPr>
          <a:lstStyle/>
          <a:p>
            <a:pPr marL="12700" algn="l" rtl="0">
              <a:lnSpc>
                <a:spcPct val="90000"/>
              </a:lnSpc>
              <a:spcBef>
                <a:spcPct val="0"/>
              </a:spcBef>
            </a:pPr>
            <a:r>
              <a:rPr lang="en-US" sz="2700" kern="1200" dirty="0">
                <a:solidFill>
                  <a:schemeClr val="tx2"/>
                </a:solidFill>
                <a:latin typeface="+mj-lt"/>
                <a:cs typeface="+mj-cs"/>
              </a:rPr>
              <a:t>Communication </a:t>
            </a:r>
            <a:r>
              <a:rPr lang="en-US" sz="2700" kern="1200" spc="-5" dirty="0">
                <a:solidFill>
                  <a:schemeClr val="tx2"/>
                </a:solidFill>
                <a:latin typeface="+mj-lt"/>
                <a:cs typeface="+mj-cs"/>
              </a:rPr>
              <a:t>and</a:t>
            </a:r>
            <a:r>
              <a:rPr lang="en-US" sz="2700" kern="1200" spc="-80" dirty="0">
                <a:solidFill>
                  <a:schemeClr val="tx2"/>
                </a:solidFill>
                <a:latin typeface="+mj-lt"/>
                <a:cs typeface="+mj-cs"/>
              </a:rPr>
              <a:t> </a:t>
            </a:r>
            <a:r>
              <a:rPr lang="en-US" sz="2700" kern="1200" spc="-5" dirty="0">
                <a:solidFill>
                  <a:schemeClr val="tx2"/>
                </a:solidFill>
                <a:latin typeface="+mj-lt"/>
                <a:cs typeface="+mj-cs"/>
              </a:rPr>
              <a:t>Language</a:t>
            </a:r>
          </a:p>
          <a:p>
            <a:pPr marL="12700" algn="l" rtl="0">
              <a:lnSpc>
                <a:spcPct val="90000"/>
              </a:lnSpc>
              <a:spcBef>
                <a:spcPct val="0"/>
              </a:spcBef>
            </a:pPr>
            <a:r>
              <a:rPr lang="en-US" sz="2700" kern="1200" spc="-5" dirty="0">
                <a:solidFill>
                  <a:schemeClr val="tx2"/>
                </a:solidFill>
                <a:latin typeface="+mj-lt"/>
                <a:cs typeface="+mj-cs"/>
              </a:rPr>
              <a:t>Early Years Expectations: </a:t>
            </a:r>
            <a:r>
              <a:rPr lang="en-US" sz="2700" i="1" kern="1200" spc="-245" dirty="0">
                <a:solidFill>
                  <a:schemeClr val="tx2"/>
                </a:solidFill>
                <a:latin typeface="+mj-lt"/>
                <a:cs typeface="+mj-cs"/>
              </a:rPr>
              <a:t>Reception</a:t>
            </a:r>
            <a:endParaRPr lang="en-US" sz="2700" kern="1200" dirty="0">
              <a:solidFill>
                <a:schemeClr val="tx2"/>
              </a:solidFill>
              <a:latin typeface="+mj-lt"/>
              <a:cs typeface="+mj-cs"/>
            </a:endParaRPr>
          </a:p>
        </p:txBody>
      </p:sp>
      <p:pic>
        <p:nvPicPr>
          <p:cNvPr id="10" name="Picture 9" descr="A picture containing person, outdoor&#10;&#10;Description automatically generated">
            <a:extLst>
              <a:ext uri="{FF2B5EF4-FFF2-40B4-BE49-F238E27FC236}">
                <a16:creationId xmlns:a16="http://schemas.microsoft.com/office/drawing/2014/main" id="{C648ADFA-EE86-30E3-7BD2-86A3A5C6DAC3}"/>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436910" y="424939"/>
            <a:ext cx="2306179" cy="1643152"/>
          </a:xfrm>
          <a:prstGeom prst="rect">
            <a:avLst/>
          </a:prstGeom>
        </p:spPr>
      </p:pic>
      <p:sp>
        <p:nvSpPr>
          <p:cNvPr id="2" name="object 2"/>
          <p:cNvSpPr txBox="1"/>
          <p:nvPr/>
        </p:nvSpPr>
        <p:spPr>
          <a:xfrm>
            <a:off x="705764" y="2670577"/>
            <a:ext cx="5479136" cy="4013327"/>
          </a:xfrm>
          <a:prstGeom prst="rect">
            <a:avLst/>
          </a:prstGeom>
        </p:spPr>
        <p:txBody>
          <a:bodyPr vert="horz" lIns="91440" tIns="45720" rIns="91440" bIns="45720" rtlCol="0" anchor="ctr">
            <a:normAutofit/>
          </a:bodyPr>
          <a:lstStyle/>
          <a:p>
            <a:pPr algn="just">
              <a:lnSpc>
                <a:spcPct val="90000"/>
              </a:lnSpc>
              <a:spcBef>
                <a:spcPts val="100"/>
              </a:spcBef>
            </a:pPr>
            <a:r>
              <a:rPr lang="en-US" sz="1100" b="1" dirty="0">
                <a:solidFill>
                  <a:schemeClr val="tx2"/>
                </a:solidFill>
                <a:latin typeface="Comic Sans MS" panose="030F0702030302020204" pitchFamily="66" charset="0"/>
              </a:rPr>
              <a:t>Educational</a:t>
            </a:r>
            <a:r>
              <a:rPr lang="en-US" sz="1100" b="1" spc="-5" dirty="0">
                <a:solidFill>
                  <a:schemeClr val="tx2"/>
                </a:solidFill>
                <a:latin typeface="Comic Sans MS" panose="030F0702030302020204" pitchFamily="66" charset="0"/>
              </a:rPr>
              <a:t> </a:t>
            </a:r>
            <a:r>
              <a:rPr lang="en-US" sz="1100" b="1" spc="-5" dirty="0" err="1">
                <a:solidFill>
                  <a:schemeClr val="tx2"/>
                </a:solidFill>
                <a:latin typeface="Comic Sans MS" panose="030F0702030302020204" pitchFamily="66" charset="0"/>
              </a:rPr>
              <a:t>Programme</a:t>
            </a:r>
            <a:r>
              <a:rPr lang="en-US" sz="1100" b="1" spc="-5" dirty="0">
                <a:solidFill>
                  <a:schemeClr val="tx2"/>
                </a:solidFill>
                <a:latin typeface="Comic Sans MS" panose="030F0702030302020204" pitchFamily="66" charset="0"/>
              </a:rPr>
              <a:t>:</a:t>
            </a:r>
            <a:endParaRPr lang="en-US" sz="1100" dirty="0">
              <a:solidFill>
                <a:schemeClr val="tx2"/>
              </a:solidFill>
              <a:latin typeface="Comic Sans MS" panose="030F0702030302020204" pitchFamily="66" charset="0"/>
            </a:endParaRPr>
          </a:p>
          <a:p>
            <a:pPr marR="5080" algn="just">
              <a:lnSpc>
                <a:spcPct val="90000"/>
              </a:lnSpc>
              <a:spcBef>
                <a:spcPts val="5"/>
              </a:spcBef>
            </a:pPr>
            <a:r>
              <a:rPr lang="en-US" sz="1100" spc="-5" dirty="0">
                <a:solidFill>
                  <a:schemeClr val="tx2"/>
                </a:solidFill>
                <a:latin typeface="Comic Sans MS" panose="030F0702030302020204" pitchFamily="66" charset="0"/>
              </a:rPr>
              <a:t>The development of children’s spoken language </a:t>
            </a:r>
            <a:r>
              <a:rPr lang="en-US" sz="1100" dirty="0">
                <a:solidFill>
                  <a:schemeClr val="tx2"/>
                </a:solidFill>
                <a:latin typeface="Comic Sans MS" panose="030F0702030302020204" pitchFamily="66" charset="0"/>
              </a:rPr>
              <a:t>underpins </a:t>
            </a:r>
            <a:r>
              <a:rPr lang="en-US" sz="1100" spc="-5" dirty="0">
                <a:solidFill>
                  <a:schemeClr val="tx2"/>
                </a:solidFill>
                <a:latin typeface="Comic Sans MS" panose="030F0702030302020204" pitchFamily="66" charset="0"/>
              </a:rPr>
              <a:t>all seven areas  </a:t>
            </a:r>
            <a:r>
              <a:rPr lang="en-US" sz="1100" spc="-10" dirty="0">
                <a:solidFill>
                  <a:schemeClr val="tx2"/>
                </a:solidFill>
                <a:latin typeface="Comic Sans MS" panose="030F0702030302020204" pitchFamily="66" charset="0"/>
              </a:rPr>
              <a:t>of </a:t>
            </a:r>
            <a:r>
              <a:rPr lang="en-US" sz="1100" dirty="0">
                <a:solidFill>
                  <a:schemeClr val="tx2"/>
                </a:solidFill>
                <a:latin typeface="Comic Sans MS" panose="030F0702030302020204" pitchFamily="66" charset="0"/>
              </a:rPr>
              <a:t>learning </a:t>
            </a:r>
            <a:r>
              <a:rPr lang="en-US" sz="1100" spc="-5" dirty="0">
                <a:solidFill>
                  <a:schemeClr val="tx2"/>
                </a:solidFill>
                <a:latin typeface="Comic Sans MS" panose="030F0702030302020204" pitchFamily="66" charset="0"/>
              </a:rPr>
              <a:t>and development. </a:t>
            </a:r>
            <a:r>
              <a:rPr lang="en-US" sz="1100" dirty="0">
                <a:solidFill>
                  <a:schemeClr val="tx2"/>
                </a:solidFill>
                <a:latin typeface="Comic Sans MS" panose="030F0702030302020204" pitchFamily="66" charset="0"/>
              </a:rPr>
              <a:t>Children’s </a:t>
            </a:r>
            <a:r>
              <a:rPr lang="en-US" sz="1100" spc="-5" dirty="0">
                <a:solidFill>
                  <a:schemeClr val="tx2"/>
                </a:solidFill>
                <a:latin typeface="Comic Sans MS" panose="030F0702030302020204" pitchFamily="66" charset="0"/>
              </a:rPr>
              <a:t>back-and-forth interactions from  an </a:t>
            </a:r>
            <a:r>
              <a:rPr lang="en-US" sz="1100" dirty="0">
                <a:solidFill>
                  <a:schemeClr val="tx2"/>
                </a:solidFill>
                <a:latin typeface="Comic Sans MS" panose="030F0702030302020204" pitchFamily="66" charset="0"/>
              </a:rPr>
              <a:t>early </a:t>
            </a:r>
            <a:r>
              <a:rPr lang="en-US" sz="1100" spc="-5" dirty="0">
                <a:solidFill>
                  <a:schemeClr val="tx2"/>
                </a:solidFill>
                <a:latin typeface="Comic Sans MS" panose="030F0702030302020204" pitchFamily="66" charset="0"/>
              </a:rPr>
              <a:t>age form the foundations </a:t>
            </a:r>
            <a:r>
              <a:rPr lang="en-US" sz="1100" spc="-10" dirty="0">
                <a:solidFill>
                  <a:schemeClr val="tx2"/>
                </a:solidFill>
                <a:latin typeface="Comic Sans MS" panose="030F0702030302020204" pitchFamily="66" charset="0"/>
              </a:rPr>
              <a:t>for </a:t>
            </a:r>
            <a:r>
              <a:rPr lang="en-US" sz="1100" dirty="0">
                <a:solidFill>
                  <a:schemeClr val="tx2"/>
                </a:solidFill>
                <a:latin typeface="Comic Sans MS" panose="030F0702030302020204" pitchFamily="66" charset="0"/>
              </a:rPr>
              <a:t>language </a:t>
            </a:r>
            <a:r>
              <a:rPr lang="en-US" sz="1100" spc="-5" dirty="0">
                <a:solidFill>
                  <a:schemeClr val="tx2"/>
                </a:solidFill>
                <a:latin typeface="Comic Sans MS" panose="030F0702030302020204" pitchFamily="66" charset="0"/>
              </a:rPr>
              <a:t>and cognitive  development. The </a:t>
            </a:r>
            <a:r>
              <a:rPr lang="en-US" sz="1100" dirty="0">
                <a:solidFill>
                  <a:schemeClr val="tx2"/>
                </a:solidFill>
                <a:latin typeface="Comic Sans MS" panose="030F0702030302020204" pitchFamily="66" charset="0"/>
              </a:rPr>
              <a:t>number </a:t>
            </a:r>
            <a:r>
              <a:rPr lang="en-US" sz="1100" spc="-10" dirty="0">
                <a:solidFill>
                  <a:schemeClr val="tx2"/>
                </a:solidFill>
                <a:latin typeface="Comic Sans MS" panose="030F0702030302020204" pitchFamily="66" charset="0"/>
              </a:rPr>
              <a:t>and </a:t>
            </a:r>
            <a:r>
              <a:rPr lang="en-US" sz="1100" spc="-5" dirty="0">
                <a:solidFill>
                  <a:schemeClr val="tx2"/>
                </a:solidFill>
                <a:latin typeface="Comic Sans MS" panose="030F0702030302020204" pitchFamily="66" charset="0"/>
              </a:rPr>
              <a:t>quality </a:t>
            </a:r>
            <a:r>
              <a:rPr lang="en-US" sz="1100" dirty="0">
                <a:solidFill>
                  <a:schemeClr val="tx2"/>
                </a:solidFill>
                <a:latin typeface="Comic Sans MS" panose="030F0702030302020204" pitchFamily="66" charset="0"/>
              </a:rPr>
              <a:t>of </a:t>
            </a:r>
            <a:r>
              <a:rPr lang="en-US" sz="1100" spc="-10" dirty="0">
                <a:solidFill>
                  <a:schemeClr val="tx2"/>
                </a:solidFill>
                <a:latin typeface="Comic Sans MS" panose="030F0702030302020204" pitchFamily="66" charset="0"/>
              </a:rPr>
              <a:t>the </a:t>
            </a:r>
            <a:r>
              <a:rPr lang="en-US" sz="1100" spc="-5" dirty="0">
                <a:solidFill>
                  <a:schemeClr val="tx2"/>
                </a:solidFill>
                <a:latin typeface="Comic Sans MS" panose="030F0702030302020204" pitchFamily="66" charset="0"/>
              </a:rPr>
              <a:t>conversations they have with  adults and peers throughout </a:t>
            </a:r>
            <a:r>
              <a:rPr lang="en-US" sz="1100" spc="-10" dirty="0">
                <a:solidFill>
                  <a:schemeClr val="tx2"/>
                </a:solidFill>
                <a:latin typeface="Comic Sans MS" panose="030F0702030302020204" pitchFamily="66" charset="0"/>
              </a:rPr>
              <a:t>the </a:t>
            </a:r>
            <a:r>
              <a:rPr lang="en-US" sz="1100" spc="-5" dirty="0">
                <a:solidFill>
                  <a:schemeClr val="tx2"/>
                </a:solidFill>
                <a:latin typeface="Comic Sans MS" panose="030F0702030302020204" pitchFamily="66" charset="0"/>
              </a:rPr>
              <a:t>day </a:t>
            </a:r>
            <a:r>
              <a:rPr lang="en-US" sz="1100" dirty="0">
                <a:solidFill>
                  <a:schemeClr val="tx2"/>
                </a:solidFill>
                <a:latin typeface="Comic Sans MS" panose="030F0702030302020204" pitchFamily="66" charset="0"/>
              </a:rPr>
              <a:t>in a language-rich </a:t>
            </a:r>
            <a:r>
              <a:rPr lang="en-US" sz="1100" spc="-5" dirty="0">
                <a:solidFill>
                  <a:schemeClr val="tx2"/>
                </a:solidFill>
                <a:latin typeface="Comic Sans MS" panose="030F0702030302020204" pitchFamily="66" charset="0"/>
              </a:rPr>
              <a:t>environment </a:t>
            </a:r>
            <a:r>
              <a:rPr lang="en-US" sz="1100" dirty="0">
                <a:solidFill>
                  <a:schemeClr val="tx2"/>
                </a:solidFill>
                <a:latin typeface="Comic Sans MS" panose="030F0702030302020204" pitchFamily="66" charset="0"/>
              </a:rPr>
              <a:t>is  </a:t>
            </a:r>
            <a:r>
              <a:rPr lang="en-US" sz="1100" spc="-5" dirty="0">
                <a:solidFill>
                  <a:schemeClr val="tx2"/>
                </a:solidFill>
                <a:latin typeface="Comic Sans MS" panose="030F0702030302020204" pitchFamily="66" charset="0"/>
              </a:rPr>
              <a:t>crucial. By commenting on </a:t>
            </a:r>
            <a:r>
              <a:rPr lang="en-US" sz="1100" dirty="0">
                <a:solidFill>
                  <a:schemeClr val="tx2"/>
                </a:solidFill>
                <a:latin typeface="Comic Sans MS" panose="030F0702030302020204" pitchFamily="66" charset="0"/>
              </a:rPr>
              <a:t>what children </a:t>
            </a:r>
            <a:r>
              <a:rPr lang="en-US" sz="1100" spc="-5" dirty="0">
                <a:solidFill>
                  <a:schemeClr val="tx2"/>
                </a:solidFill>
                <a:latin typeface="Comic Sans MS" panose="030F0702030302020204" pitchFamily="66" charset="0"/>
              </a:rPr>
              <a:t>are interested </a:t>
            </a:r>
            <a:r>
              <a:rPr lang="en-US" sz="1100" dirty="0">
                <a:solidFill>
                  <a:schemeClr val="tx2"/>
                </a:solidFill>
                <a:latin typeface="Comic Sans MS" panose="030F0702030302020204" pitchFamily="66" charset="0"/>
              </a:rPr>
              <a:t>in </a:t>
            </a:r>
            <a:r>
              <a:rPr lang="en-US" sz="1100" spc="-5" dirty="0">
                <a:solidFill>
                  <a:schemeClr val="tx2"/>
                </a:solidFill>
                <a:latin typeface="Comic Sans MS" panose="030F0702030302020204" pitchFamily="66" charset="0"/>
              </a:rPr>
              <a:t>or </a:t>
            </a:r>
            <a:r>
              <a:rPr lang="en-US" sz="1100" spc="-10" dirty="0">
                <a:solidFill>
                  <a:schemeClr val="tx2"/>
                </a:solidFill>
                <a:latin typeface="Comic Sans MS" panose="030F0702030302020204" pitchFamily="66" charset="0"/>
              </a:rPr>
              <a:t>doing, </a:t>
            </a:r>
            <a:r>
              <a:rPr lang="en-US" sz="1100" spc="-5" dirty="0">
                <a:solidFill>
                  <a:schemeClr val="tx2"/>
                </a:solidFill>
                <a:latin typeface="Comic Sans MS" panose="030F0702030302020204" pitchFamily="66" charset="0"/>
              </a:rPr>
              <a:t>and  echoing back </a:t>
            </a:r>
            <a:r>
              <a:rPr lang="en-US" sz="1100" dirty="0">
                <a:solidFill>
                  <a:schemeClr val="tx2"/>
                </a:solidFill>
                <a:latin typeface="Comic Sans MS" panose="030F0702030302020204" pitchFamily="66" charset="0"/>
              </a:rPr>
              <a:t>what </a:t>
            </a:r>
            <a:r>
              <a:rPr lang="en-US" sz="1100" spc="-5" dirty="0">
                <a:solidFill>
                  <a:schemeClr val="tx2"/>
                </a:solidFill>
                <a:latin typeface="Comic Sans MS" panose="030F0702030302020204" pitchFamily="66" charset="0"/>
              </a:rPr>
              <a:t>they say with new vocabulary added, practitioners </a:t>
            </a:r>
            <a:r>
              <a:rPr lang="en-US" sz="1100" dirty="0">
                <a:solidFill>
                  <a:schemeClr val="tx2"/>
                </a:solidFill>
                <a:latin typeface="Comic Sans MS" panose="030F0702030302020204" pitchFamily="66" charset="0"/>
              </a:rPr>
              <a:t>will  </a:t>
            </a:r>
            <a:r>
              <a:rPr lang="en-US" sz="1100" spc="-5" dirty="0">
                <a:solidFill>
                  <a:schemeClr val="tx2"/>
                </a:solidFill>
                <a:latin typeface="Comic Sans MS" panose="030F0702030302020204" pitchFamily="66" charset="0"/>
              </a:rPr>
              <a:t>build children's language effectively. </a:t>
            </a:r>
            <a:r>
              <a:rPr lang="en-US" sz="1100" dirty="0">
                <a:solidFill>
                  <a:schemeClr val="tx2"/>
                </a:solidFill>
                <a:latin typeface="Comic Sans MS" panose="030F0702030302020204" pitchFamily="66" charset="0"/>
              </a:rPr>
              <a:t>Reading </a:t>
            </a:r>
            <a:r>
              <a:rPr lang="en-US" sz="1100" spc="-5" dirty="0">
                <a:solidFill>
                  <a:schemeClr val="tx2"/>
                </a:solidFill>
                <a:latin typeface="Comic Sans MS" panose="030F0702030302020204" pitchFamily="66" charset="0"/>
              </a:rPr>
              <a:t>frequently </a:t>
            </a:r>
            <a:r>
              <a:rPr lang="en-US" sz="1100" spc="-10" dirty="0">
                <a:solidFill>
                  <a:schemeClr val="tx2"/>
                </a:solidFill>
                <a:latin typeface="Comic Sans MS" panose="030F0702030302020204" pitchFamily="66" charset="0"/>
              </a:rPr>
              <a:t>to </a:t>
            </a:r>
            <a:r>
              <a:rPr lang="en-US" sz="1100" dirty="0">
                <a:solidFill>
                  <a:schemeClr val="tx2"/>
                </a:solidFill>
                <a:latin typeface="Comic Sans MS" panose="030F0702030302020204" pitchFamily="66" charset="0"/>
              </a:rPr>
              <a:t>children, </a:t>
            </a:r>
            <a:r>
              <a:rPr lang="en-US" sz="1100" spc="-5" dirty="0">
                <a:solidFill>
                  <a:schemeClr val="tx2"/>
                </a:solidFill>
                <a:latin typeface="Comic Sans MS" panose="030F0702030302020204" pitchFamily="66" charset="0"/>
              </a:rPr>
              <a:t>and  engaging them actively </a:t>
            </a:r>
            <a:r>
              <a:rPr lang="en-US" sz="1100" dirty="0">
                <a:solidFill>
                  <a:schemeClr val="tx2"/>
                </a:solidFill>
                <a:latin typeface="Comic Sans MS" panose="030F0702030302020204" pitchFamily="66" charset="0"/>
              </a:rPr>
              <a:t>in </a:t>
            </a:r>
            <a:r>
              <a:rPr lang="en-US" sz="1100" spc="-5" dirty="0">
                <a:solidFill>
                  <a:schemeClr val="tx2"/>
                </a:solidFill>
                <a:latin typeface="Comic Sans MS" panose="030F0702030302020204" pitchFamily="66" charset="0"/>
              </a:rPr>
              <a:t>stories, non-fiction, </a:t>
            </a:r>
            <a:r>
              <a:rPr lang="en-US" sz="1100" dirty="0">
                <a:solidFill>
                  <a:schemeClr val="tx2"/>
                </a:solidFill>
                <a:latin typeface="Comic Sans MS" panose="030F0702030302020204" pitchFamily="66" charset="0"/>
              </a:rPr>
              <a:t>rhymes </a:t>
            </a:r>
            <a:r>
              <a:rPr lang="en-US" sz="1100" spc="-5" dirty="0">
                <a:solidFill>
                  <a:schemeClr val="tx2"/>
                </a:solidFill>
                <a:latin typeface="Comic Sans MS" panose="030F0702030302020204" pitchFamily="66" charset="0"/>
              </a:rPr>
              <a:t>and poems, and </a:t>
            </a:r>
            <a:r>
              <a:rPr lang="en-US" sz="1100" spc="-10" dirty="0">
                <a:solidFill>
                  <a:schemeClr val="tx2"/>
                </a:solidFill>
                <a:latin typeface="Comic Sans MS" panose="030F0702030302020204" pitchFamily="66" charset="0"/>
              </a:rPr>
              <a:t>then  </a:t>
            </a:r>
            <a:r>
              <a:rPr lang="en-US" sz="1100" spc="-5" dirty="0">
                <a:solidFill>
                  <a:schemeClr val="tx2"/>
                </a:solidFill>
                <a:latin typeface="Comic Sans MS" panose="030F0702030302020204" pitchFamily="66" charset="0"/>
              </a:rPr>
              <a:t>providing them </a:t>
            </a:r>
            <a:r>
              <a:rPr lang="en-US" sz="1100" spc="-10" dirty="0">
                <a:solidFill>
                  <a:schemeClr val="tx2"/>
                </a:solidFill>
                <a:latin typeface="Comic Sans MS" panose="030F0702030302020204" pitchFamily="66" charset="0"/>
              </a:rPr>
              <a:t>with </a:t>
            </a:r>
            <a:r>
              <a:rPr lang="en-US" sz="1100" spc="-5" dirty="0">
                <a:solidFill>
                  <a:schemeClr val="tx2"/>
                </a:solidFill>
                <a:latin typeface="Comic Sans MS" panose="030F0702030302020204" pitchFamily="66" charset="0"/>
              </a:rPr>
              <a:t>extensive opportunities </a:t>
            </a:r>
            <a:r>
              <a:rPr lang="en-US" sz="1100" spc="-10" dirty="0">
                <a:solidFill>
                  <a:schemeClr val="tx2"/>
                </a:solidFill>
                <a:latin typeface="Comic Sans MS" panose="030F0702030302020204" pitchFamily="66" charset="0"/>
              </a:rPr>
              <a:t>to </a:t>
            </a:r>
            <a:r>
              <a:rPr lang="en-US" sz="1100" spc="-5" dirty="0">
                <a:solidFill>
                  <a:schemeClr val="tx2"/>
                </a:solidFill>
                <a:latin typeface="Comic Sans MS" panose="030F0702030302020204" pitchFamily="66" charset="0"/>
              </a:rPr>
              <a:t>use and embed new words  in </a:t>
            </a:r>
            <a:r>
              <a:rPr lang="en-US" sz="1100" dirty="0">
                <a:solidFill>
                  <a:schemeClr val="tx2"/>
                </a:solidFill>
                <a:latin typeface="Comic Sans MS" panose="030F0702030302020204" pitchFamily="66" charset="0"/>
              </a:rPr>
              <a:t>a </a:t>
            </a:r>
            <a:r>
              <a:rPr lang="en-US" sz="1100" spc="-5" dirty="0">
                <a:solidFill>
                  <a:schemeClr val="tx2"/>
                </a:solidFill>
                <a:latin typeface="Comic Sans MS" panose="030F0702030302020204" pitchFamily="66" charset="0"/>
              </a:rPr>
              <a:t>range </a:t>
            </a:r>
            <a:r>
              <a:rPr lang="en-US" sz="1100" spc="-10" dirty="0">
                <a:solidFill>
                  <a:schemeClr val="tx2"/>
                </a:solidFill>
                <a:latin typeface="Comic Sans MS" panose="030F0702030302020204" pitchFamily="66" charset="0"/>
              </a:rPr>
              <a:t>of </a:t>
            </a:r>
            <a:r>
              <a:rPr lang="en-US" sz="1100" spc="-5" dirty="0">
                <a:solidFill>
                  <a:schemeClr val="tx2"/>
                </a:solidFill>
                <a:latin typeface="Comic Sans MS" panose="030F0702030302020204" pitchFamily="66" charset="0"/>
              </a:rPr>
              <a:t>contexts, will give children the opportunity </a:t>
            </a:r>
            <a:r>
              <a:rPr lang="en-US" sz="1100" spc="-10" dirty="0">
                <a:solidFill>
                  <a:schemeClr val="tx2"/>
                </a:solidFill>
                <a:latin typeface="Comic Sans MS" panose="030F0702030302020204" pitchFamily="66" charset="0"/>
              </a:rPr>
              <a:t>to </a:t>
            </a:r>
            <a:r>
              <a:rPr lang="en-US" sz="1100" spc="-5" dirty="0">
                <a:solidFill>
                  <a:schemeClr val="tx2"/>
                </a:solidFill>
                <a:latin typeface="Comic Sans MS" panose="030F0702030302020204" pitchFamily="66" charset="0"/>
              </a:rPr>
              <a:t>thrive. Through  conversation, story-telling and role play, </a:t>
            </a:r>
            <a:r>
              <a:rPr lang="en-US" sz="1100" dirty="0">
                <a:solidFill>
                  <a:schemeClr val="tx2"/>
                </a:solidFill>
                <a:latin typeface="Comic Sans MS" panose="030F0702030302020204" pitchFamily="66" charset="0"/>
              </a:rPr>
              <a:t>where </a:t>
            </a:r>
            <a:r>
              <a:rPr lang="en-US" sz="1100" spc="-5" dirty="0">
                <a:solidFill>
                  <a:schemeClr val="tx2"/>
                </a:solidFill>
                <a:latin typeface="Comic Sans MS" panose="030F0702030302020204" pitchFamily="66" charset="0"/>
              </a:rPr>
              <a:t>children share </a:t>
            </a:r>
            <a:r>
              <a:rPr lang="en-US" sz="1100" spc="-10" dirty="0">
                <a:solidFill>
                  <a:schemeClr val="tx2"/>
                </a:solidFill>
                <a:latin typeface="Comic Sans MS" panose="030F0702030302020204" pitchFamily="66" charset="0"/>
              </a:rPr>
              <a:t>their </a:t>
            </a:r>
            <a:r>
              <a:rPr lang="en-US" sz="1100" dirty="0">
                <a:solidFill>
                  <a:schemeClr val="tx2"/>
                </a:solidFill>
                <a:latin typeface="Comic Sans MS" panose="030F0702030302020204" pitchFamily="66" charset="0"/>
              </a:rPr>
              <a:t>ideas  </a:t>
            </a:r>
            <a:r>
              <a:rPr lang="en-US" sz="1100" spc="-10" dirty="0">
                <a:solidFill>
                  <a:schemeClr val="tx2"/>
                </a:solidFill>
                <a:latin typeface="Comic Sans MS" panose="030F0702030302020204" pitchFamily="66" charset="0"/>
              </a:rPr>
              <a:t>with </a:t>
            </a:r>
            <a:r>
              <a:rPr lang="en-US" sz="1100" spc="-5" dirty="0">
                <a:solidFill>
                  <a:schemeClr val="tx2"/>
                </a:solidFill>
                <a:latin typeface="Comic Sans MS" panose="030F0702030302020204" pitchFamily="66" charset="0"/>
              </a:rPr>
              <a:t>support and </a:t>
            </a:r>
            <a:r>
              <a:rPr lang="en-US" sz="1100" dirty="0">
                <a:solidFill>
                  <a:schemeClr val="tx2"/>
                </a:solidFill>
                <a:latin typeface="Comic Sans MS" panose="030F0702030302020204" pitchFamily="66" charset="0"/>
              </a:rPr>
              <a:t>modelling </a:t>
            </a:r>
            <a:r>
              <a:rPr lang="en-US" sz="1100" spc="-10" dirty="0">
                <a:solidFill>
                  <a:schemeClr val="tx2"/>
                </a:solidFill>
                <a:latin typeface="Comic Sans MS" panose="030F0702030302020204" pitchFamily="66" charset="0"/>
              </a:rPr>
              <a:t>from </a:t>
            </a:r>
            <a:r>
              <a:rPr lang="en-US" sz="1100" spc="-5" dirty="0">
                <a:solidFill>
                  <a:schemeClr val="tx2"/>
                </a:solidFill>
                <a:latin typeface="Comic Sans MS" panose="030F0702030302020204" pitchFamily="66" charset="0"/>
              </a:rPr>
              <a:t>their teacher, and sensitive questioning  that invites them </a:t>
            </a:r>
            <a:r>
              <a:rPr lang="en-US" sz="1100" spc="-15" dirty="0">
                <a:solidFill>
                  <a:schemeClr val="tx2"/>
                </a:solidFill>
                <a:latin typeface="Comic Sans MS" panose="030F0702030302020204" pitchFamily="66" charset="0"/>
              </a:rPr>
              <a:t>to </a:t>
            </a:r>
            <a:r>
              <a:rPr lang="en-US" sz="1100" spc="-5" dirty="0">
                <a:solidFill>
                  <a:schemeClr val="tx2"/>
                </a:solidFill>
                <a:latin typeface="Comic Sans MS" panose="030F0702030302020204" pitchFamily="66" charset="0"/>
              </a:rPr>
              <a:t>elaborate, </a:t>
            </a:r>
            <a:r>
              <a:rPr lang="en-US" sz="1100" dirty="0">
                <a:solidFill>
                  <a:schemeClr val="tx2"/>
                </a:solidFill>
                <a:latin typeface="Comic Sans MS" panose="030F0702030302020204" pitchFamily="66" charset="0"/>
              </a:rPr>
              <a:t>children </a:t>
            </a:r>
            <a:r>
              <a:rPr lang="en-US" sz="1100" spc="-5" dirty="0">
                <a:solidFill>
                  <a:schemeClr val="tx2"/>
                </a:solidFill>
                <a:latin typeface="Comic Sans MS" panose="030F0702030302020204" pitchFamily="66" charset="0"/>
              </a:rPr>
              <a:t>become comfortable using </a:t>
            </a:r>
            <a:r>
              <a:rPr lang="en-US" sz="1100" dirty="0">
                <a:solidFill>
                  <a:schemeClr val="tx2"/>
                </a:solidFill>
                <a:latin typeface="Comic Sans MS" panose="030F0702030302020204" pitchFamily="66" charset="0"/>
              </a:rPr>
              <a:t>a </a:t>
            </a:r>
            <a:r>
              <a:rPr lang="en-US" sz="1100" spc="-5" dirty="0">
                <a:solidFill>
                  <a:schemeClr val="tx2"/>
                </a:solidFill>
                <a:latin typeface="Comic Sans MS" panose="030F0702030302020204" pitchFamily="66" charset="0"/>
              </a:rPr>
              <a:t>rich  range </a:t>
            </a:r>
            <a:r>
              <a:rPr lang="en-US" sz="1100" spc="-10" dirty="0">
                <a:solidFill>
                  <a:schemeClr val="tx2"/>
                </a:solidFill>
                <a:latin typeface="Comic Sans MS" panose="030F0702030302020204" pitchFamily="66" charset="0"/>
              </a:rPr>
              <a:t>of </a:t>
            </a:r>
            <a:r>
              <a:rPr lang="en-US" sz="1100" dirty="0">
                <a:solidFill>
                  <a:schemeClr val="tx2"/>
                </a:solidFill>
                <a:latin typeface="Comic Sans MS" panose="030F0702030302020204" pitchFamily="66" charset="0"/>
              </a:rPr>
              <a:t>vocabulary </a:t>
            </a:r>
            <a:r>
              <a:rPr lang="en-US" sz="1100" spc="-5" dirty="0">
                <a:solidFill>
                  <a:schemeClr val="tx2"/>
                </a:solidFill>
                <a:latin typeface="Comic Sans MS" panose="030F0702030302020204" pitchFamily="66" charset="0"/>
              </a:rPr>
              <a:t>and </a:t>
            </a:r>
            <a:r>
              <a:rPr lang="en-US" sz="1100" dirty="0">
                <a:solidFill>
                  <a:schemeClr val="tx2"/>
                </a:solidFill>
                <a:latin typeface="Comic Sans MS" panose="030F0702030302020204" pitchFamily="66" charset="0"/>
              </a:rPr>
              <a:t>language</a:t>
            </a:r>
            <a:r>
              <a:rPr lang="en-US" sz="1100" spc="-5" dirty="0">
                <a:solidFill>
                  <a:schemeClr val="tx2"/>
                </a:solidFill>
                <a:latin typeface="Comic Sans MS" panose="030F0702030302020204" pitchFamily="66" charset="0"/>
              </a:rPr>
              <a:t> structures.</a:t>
            </a:r>
            <a:endParaRPr lang="en-US" sz="1100" dirty="0">
              <a:solidFill>
                <a:schemeClr val="tx2"/>
              </a:solidFill>
              <a:latin typeface="Comic Sans MS" panose="030F0702030302020204" pitchFamily="66" charset="0"/>
            </a:endParaRPr>
          </a:p>
        </p:txBody>
      </p:sp>
      <p:pic>
        <p:nvPicPr>
          <p:cNvPr id="8" name="Picture 7" descr="C:\Users\RLWCGRIFFITHS\AppData\Local\Microsoft\Windows\INetCache\Content.MSO\D0413950.tmp">
            <a:extLst>
              <a:ext uri="{FF2B5EF4-FFF2-40B4-BE49-F238E27FC236}">
                <a16:creationId xmlns:a16="http://schemas.microsoft.com/office/drawing/2014/main" id="{02E4844F-01C9-B4D8-0D9A-DAA023D4D3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8065618" y="4353429"/>
            <a:ext cx="2518900" cy="2015120"/>
          </a:xfrm>
          <a:prstGeom prst="rect">
            <a:avLst/>
          </a:prstGeom>
          <a:scene3d>
            <a:camera prst="orthographicFront"/>
            <a:lightRig rig="contrasting" dir="t">
              <a:rot lat="0" lon="0" rev="3000000"/>
            </a:lightRig>
          </a:scene3d>
          <a:sp3d contourW="7620">
            <a:bevelT w="95250" h="31750"/>
            <a:contourClr>
              <a:srgbClr val="333333"/>
            </a:contourClr>
          </a:sp3d>
        </p:spPr>
      </p:pic>
      <p:sp>
        <p:nvSpPr>
          <p:cNvPr id="7" name="object 7"/>
          <p:cNvSpPr txBox="1">
            <a:spLocks noGrp="1"/>
          </p:cNvSpPr>
          <p:nvPr>
            <p:ph type="sldNum" sz="quarter" idx="7"/>
          </p:nvPr>
        </p:nvSpPr>
        <p:spPr>
          <a:xfrm>
            <a:off x="7552213" y="7009641"/>
            <a:ext cx="2406015" cy="402652"/>
          </a:xfrm>
          <a:prstGeom prst="rect">
            <a:avLst/>
          </a:prstGeom>
        </p:spPr>
        <p:txBody>
          <a:bodyPr vert="horz" lIns="91440" tIns="45720" rIns="91440" bIns="45720" rtlCol="0" anchor="ctr">
            <a:normAutofit/>
          </a:bodyPr>
          <a:lstStyle/>
          <a:p>
            <a:pPr algn="r">
              <a:spcBef>
                <a:spcPts val="105"/>
              </a:spcBef>
            </a:pPr>
            <a:fld id="{81D60167-4931-47E6-BA6A-407CBD079E47}" type="slidenum">
              <a:rPr lang="en-US">
                <a:solidFill>
                  <a:schemeClr val="tx1">
                    <a:tint val="75000"/>
                  </a:schemeClr>
                </a:solidFill>
                <a:latin typeface="+mn-lt"/>
                <a:cs typeface="+mn-cs"/>
              </a:rPr>
              <a:pPr algn="r">
                <a:spcBef>
                  <a:spcPts val="105"/>
                </a:spcBef>
              </a:pPr>
              <a:t>4</a:t>
            </a:fld>
            <a:endParaRPr lang="en-US">
              <a:solidFill>
                <a:schemeClr val="tx1">
                  <a:tint val="75000"/>
                </a:schemeClr>
              </a:solidFill>
              <a:latin typeface="+mn-lt"/>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371856" y="983234"/>
            <a:ext cx="9974580" cy="3703954"/>
            <a:chOff x="371856" y="983234"/>
            <a:chExt cx="9974580" cy="3703954"/>
          </a:xfrm>
        </p:grpSpPr>
        <p:sp>
          <p:nvSpPr>
            <p:cNvPr id="3" name="object 3"/>
            <p:cNvSpPr/>
            <p:nvPr/>
          </p:nvSpPr>
          <p:spPr>
            <a:xfrm>
              <a:off x="371856" y="983233"/>
              <a:ext cx="9974580" cy="200025"/>
            </a:xfrm>
            <a:custGeom>
              <a:avLst/>
              <a:gdLst/>
              <a:ahLst/>
              <a:cxnLst/>
              <a:rect l="l" t="t" r="r" b="b"/>
              <a:pathLst>
                <a:path w="9974580" h="200025">
                  <a:moveTo>
                    <a:pt x="8090662" y="12192"/>
                  </a:moveTo>
                  <a:lnTo>
                    <a:pt x="8090649" y="0"/>
                  </a:lnTo>
                  <a:lnTo>
                    <a:pt x="0" y="0"/>
                  </a:lnTo>
                  <a:lnTo>
                    <a:pt x="0" y="12192"/>
                  </a:lnTo>
                  <a:lnTo>
                    <a:pt x="1524" y="12192"/>
                  </a:lnTo>
                  <a:lnTo>
                    <a:pt x="1524" y="199644"/>
                  </a:lnTo>
                  <a:lnTo>
                    <a:pt x="8090662" y="199644"/>
                  </a:lnTo>
                  <a:lnTo>
                    <a:pt x="8090662" y="12192"/>
                  </a:lnTo>
                  <a:close/>
                </a:path>
                <a:path w="9974580" h="200025">
                  <a:moveTo>
                    <a:pt x="9974326" y="0"/>
                  </a:moveTo>
                  <a:lnTo>
                    <a:pt x="8102854" y="0"/>
                  </a:lnTo>
                  <a:lnTo>
                    <a:pt x="8090662" y="0"/>
                  </a:lnTo>
                  <a:lnTo>
                    <a:pt x="8090662" y="12192"/>
                  </a:lnTo>
                  <a:lnTo>
                    <a:pt x="8102854" y="12192"/>
                  </a:lnTo>
                  <a:lnTo>
                    <a:pt x="9974326" y="12192"/>
                  </a:lnTo>
                  <a:lnTo>
                    <a:pt x="9974326" y="0"/>
                  </a:lnTo>
                  <a:close/>
                </a:path>
              </a:pathLst>
            </a:custGeom>
            <a:solidFill>
              <a:srgbClr val="FF0000"/>
            </a:solidFill>
          </p:spPr>
          <p:txBody>
            <a:bodyPr wrap="square" lIns="0" tIns="0" rIns="0" bIns="0" rtlCol="0"/>
            <a:lstStyle/>
            <a:p>
              <a:endParaRPr/>
            </a:p>
          </p:txBody>
        </p:sp>
        <p:sp>
          <p:nvSpPr>
            <p:cNvPr id="4" name="object 4"/>
            <p:cNvSpPr/>
            <p:nvPr/>
          </p:nvSpPr>
          <p:spPr>
            <a:xfrm>
              <a:off x="373380" y="2024125"/>
              <a:ext cx="9973310" cy="140335"/>
            </a:xfrm>
            <a:custGeom>
              <a:avLst/>
              <a:gdLst/>
              <a:ahLst/>
              <a:cxnLst/>
              <a:rect l="l" t="t" r="r" b="b"/>
              <a:pathLst>
                <a:path w="9973310" h="140335">
                  <a:moveTo>
                    <a:pt x="5477878" y="0"/>
                  </a:moveTo>
                  <a:lnTo>
                    <a:pt x="0" y="0"/>
                  </a:lnTo>
                  <a:lnTo>
                    <a:pt x="0" y="140208"/>
                  </a:lnTo>
                  <a:lnTo>
                    <a:pt x="5477878" y="140208"/>
                  </a:lnTo>
                  <a:lnTo>
                    <a:pt x="5477878" y="0"/>
                  </a:lnTo>
                  <a:close/>
                </a:path>
                <a:path w="9973310" h="140335">
                  <a:moveTo>
                    <a:pt x="9972802" y="0"/>
                  </a:moveTo>
                  <a:lnTo>
                    <a:pt x="5477891" y="0"/>
                  </a:lnTo>
                  <a:lnTo>
                    <a:pt x="5477891" y="140208"/>
                  </a:lnTo>
                  <a:lnTo>
                    <a:pt x="9972802" y="140208"/>
                  </a:lnTo>
                  <a:lnTo>
                    <a:pt x="9972802" y="0"/>
                  </a:lnTo>
                  <a:close/>
                </a:path>
              </a:pathLst>
            </a:custGeom>
            <a:solidFill>
              <a:srgbClr val="FF7979"/>
            </a:solidFill>
          </p:spPr>
          <p:txBody>
            <a:bodyPr wrap="square" lIns="0" tIns="0" rIns="0" bIns="0" rtlCol="0"/>
            <a:lstStyle/>
            <a:p>
              <a:endParaRPr/>
            </a:p>
          </p:txBody>
        </p:sp>
        <p:sp>
          <p:nvSpPr>
            <p:cNvPr id="5" name="object 5"/>
            <p:cNvSpPr/>
            <p:nvPr/>
          </p:nvSpPr>
          <p:spPr>
            <a:xfrm>
              <a:off x="373380" y="2164334"/>
              <a:ext cx="269875" cy="140335"/>
            </a:xfrm>
            <a:custGeom>
              <a:avLst/>
              <a:gdLst/>
              <a:ahLst/>
              <a:cxnLst/>
              <a:rect l="l" t="t" r="r" b="b"/>
              <a:pathLst>
                <a:path w="269875" h="140335">
                  <a:moveTo>
                    <a:pt x="269748" y="0"/>
                  </a:moveTo>
                  <a:lnTo>
                    <a:pt x="0" y="0"/>
                  </a:lnTo>
                  <a:lnTo>
                    <a:pt x="0" y="140208"/>
                  </a:lnTo>
                  <a:lnTo>
                    <a:pt x="269748" y="140208"/>
                  </a:lnTo>
                  <a:lnTo>
                    <a:pt x="269748" y="0"/>
                  </a:lnTo>
                  <a:close/>
                </a:path>
              </a:pathLst>
            </a:custGeom>
            <a:solidFill>
              <a:srgbClr val="FF0000"/>
            </a:solidFill>
          </p:spPr>
          <p:txBody>
            <a:bodyPr wrap="square" lIns="0" tIns="0" rIns="0" bIns="0" rtlCol="0"/>
            <a:lstStyle/>
            <a:p>
              <a:endParaRPr/>
            </a:p>
          </p:txBody>
        </p:sp>
        <p:sp>
          <p:nvSpPr>
            <p:cNvPr id="6" name="object 6"/>
            <p:cNvSpPr/>
            <p:nvPr/>
          </p:nvSpPr>
          <p:spPr>
            <a:xfrm>
              <a:off x="643128" y="2164334"/>
              <a:ext cx="9703435" cy="140335"/>
            </a:xfrm>
            <a:custGeom>
              <a:avLst/>
              <a:gdLst/>
              <a:ahLst/>
              <a:cxnLst/>
              <a:rect l="l" t="t" r="r" b="b"/>
              <a:pathLst>
                <a:path w="9703435" h="140335">
                  <a:moveTo>
                    <a:pt x="9703054" y="0"/>
                  </a:moveTo>
                  <a:lnTo>
                    <a:pt x="0" y="0"/>
                  </a:lnTo>
                  <a:lnTo>
                    <a:pt x="0" y="140208"/>
                  </a:lnTo>
                  <a:lnTo>
                    <a:pt x="9703054" y="140208"/>
                  </a:lnTo>
                  <a:lnTo>
                    <a:pt x="9703054" y="0"/>
                  </a:lnTo>
                  <a:close/>
                </a:path>
              </a:pathLst>
            </a:custGeom>
            <a:solidFill>
              <a:srgbClr val="FF9F9F"/>
            </a:solidFill>
          </p:spPr>
          <p:txBody>
            <a:bodyPr wrap="square" lIns="0" tIns="0" rIns="0" bIns="0" rtlCol="0"/>
            <a:lstStyle/>
            <a:p>
              <a:endParaRPr/>
            </a:p>
          </p:txBody>
        </p:sp>
        <p:sp>
          <p:nvSpPr>
            <p:cNvPr id="7" name="object 7"/>
            <p:cNvSpPr/>
            <p:nvPr/>
          </p:nvSpPr>
          <p:spPr>
            <a:xfrm>
              <a:off x="5851271" y="2304542"/>
              <a:ext cx="4495165" cy="2383155"/>
            </a:xfrm>
            <a:custGeom>
              <a:avLst/>
              <a:gdLst/>
              <a:ahLst/>
              <a:cxnLst/>
              <a:rect l="l" t="t" r="r" b="b"/>
              <a:pathLst>
                <a:path w="4495165" h="2383154">
                  <a:moveTo>
                    <a:pt x="4494911" y="0"/>
                  </a:moveTo>
                  <a:lnTo>
                    <a:pt x="0" y="0"/>
                  </a:lnTo>
                  <a:lnTo>
                    <a:pt x="0" y="2382647"/>
                  </a:lnTo>
                  <a:lnTo>
                    <a:pt x="4494911" y="2382647"/>
                  </a:lnTo>
                  <a:lnTo>
                    <a:pt x="4494911" y="0"/>
                  </a:lnTo>
                  <a:close/>
                </a:path>
              </a:pathLst>
            </a:custGeom>
            <a:solidFill>
              <a:srgbClr val="E7E6E6"/>
            </a:solidFill>
          </p:spPr>
          <p:txBody>
            <a:bodyPr wrap="square" lIns="0" tIns="0" rIns="0" bIns="0" rtlCol="0"/>
            <a:lstStyle/>
            <a:p>
              <a:endParaRPr/>
            </a:p>
          </p:txBody>
        </p:sp>
      </p:grpSp>
      <p:sp>
        <p:nvSpPr>
          <p:cNvPr id="8" name="object 8"/>
          <p:cNvSpPr txBox="1"/>
          <p:nvPr/>
        </p:nvSpPr>
        <p:spPr>
          <a:xfrm>
            <a:off x="650240" y="2571115"/>
            <a:ext cx="5085715" cy="1144270"/>
          </a:xfrm>
          <a:prstGeom prst="rect">
            <a:avLst/>
          </a:prstGeom>
        </p:spPr>
        <p:txBody>
          <a:bodyPr vert="horz" wrap="square" lIns="0" tIns="9525" rIns="0" bIns="0" rtlCol="0">
            <a:spAutoFit/>
          </a:bodyPr>
          <a:lstStyle/>
          <a:p>
            <a:pPr marL="241300" marR="5080" indent="-228600">
              <a:lnSpc>
                <a:spcPct val="102200"/>
              </a:lnSpc>
              <a:spcBef>
                <a:spcPts val="75"/>
              </a:spcBef>
              <a:buFont typeface="Symbol"/>
              <a:buChar char=""/>
              <a:tabLst>
                <a:tab pos="240665" algn="l"/>
                <a:tab pos="241300" algn="l"/>
              </a:tabLst>
            </a:pPr>
            <a:r>
              <a:rPr sz="900" spc="-10" dirty="0">
                <a:latin typeface="URW Gothic"/>
                <a:cs typeface="URW Gothic"/>
              </a:rPr>
              <a:t>Able to </a:t>
            </a:r>
            <a:r>
              <a:rPr sz="900" spc="-5" dirty="0">
                <a:latin typeface="URW Gothic"/>
                <a:cs typeface="URW Gothic"/>
              </a:rPr>
              <a:t>listen attentively, </a:t>
            </a:r>
            <a:r>
              <a:rPr sz="900" dirty="0">
                <a:latin typeface="URW Gothic"/>
                <a:cs typeface="URW Gothic"/>
              </a:rPr>
              <a:t>for a </a:t>
            </a:r>
            <a:r>
              <a:rPr sz="900" spc="-5" dirty="0">
                <a:latin typeface="URW Gothic"/>
                <a:cs typeface="URW Gothic"/>
              </a:rPr>
              <a:t>sustained period, </a:t>
            </a:r>
            <a:r>
              <a:rPr sz="900" dirty="0">
                <a:latin typeface="URW Gothic"/>
                <a:cs typeface="URW Gothic"/>
              </a:rPr>
              <a:t>when being </a:t>
            </a:r>
            <a:r>
              <a:rPr sz="900" spc="-5" dirty="0">
                <a:latin typeface="URW Gothic"/>
                <a:cs typeface="URW Gothic"/>
              </a:rPr>
              <a:t>read to, </a:t>
            </a:r>
            <a:r>
              <a:rPr sz="900" dirty="0">
                <a:latin typeface="URW Gothic"/>
                <a:cs typeface="URW Gothic"/>
              </a:rPr>
              <a:t>during whole </a:t>
            </a:r>
            <a:r>
              <a:rPr sz="900" spc="-5" dirty="0">
                <a:latin typeface="URW Gothic"/>
                <a:cs typeface="URW Gothic"/>
              </a:rPr>
              <a:t>class  discussions and during </a:t>
            </a:r>
            <a:r>
              <a:rPr sz="900" spc="-10" dirty="0">
                <a:latin typeface="URW Gothic"/>
                <a:cs typeface="URW Gothic"/>
              </a:rPr>
              <a:t>small </a:t>
            </a:r>
            <a:r>
              <a:rPr sz="900" spc="-5" dirty="0">
                <a:latin typeface="URW Gothic"/>
                <a:cs typeface="URW Gothic"/>
              </a:rPr>
              <a:t>group</a:t>
            </a:r>
            <a:r>
              <a:rPr sz="900" spc="5" dirty="0">
                <a:latin typeface="URW Gothic"/>
                <a:cs typeface="URW Gothic"/>
              </a:rPr>
              <a:t> </a:t>
            </a:r>
            <a:r>
              <a:rPr sz="900" spc="-5" dirty="0">
                <a:latin typeface="URW Gothic"/>
                <a:cs typeface="URW Gothic"/>
              </a:rPr>
              <a:t>interactions.</a:t>
            </a:r>
            <a:endParaRPr sz="900">
              <a:latin typeface="URW Gothic"/>
              <a:cs typeface="URW Gothic"/>
            </a:endParaRPr>
          </a:p>
          <a:p>
            <a:pPr marL="241300" indent="-228600">
              <a:lnSpc>
                <a:spcPct val="100000"/>
              </a:lnSpc>
              <a:spcBef>
                <a:spcPts val="25"/>
              </a:spcBef>
              <a:buFont typeface="Symbol"/>
              <a:buChar char=""/>
              <a:tabLst>
                <a:tab pos="240665" algn="l"/>
                <a:tab pos="241300" algn="l"/>
              </a:tabLst>
            </a:pPr>
            <a:r>
              <a:rPr sz="900" spc="-10" dirty="0">
                <a:latin typeface="URW Gothic"/>
                <a:cs typeface="URW Gothic"/>
              </a:rPr>
              <a:t>Able to </a:t>
            </a:r>
            <a:r>
              <a:rPr sz="900" spc="-5" dirty="0">
                <a:latin typeface="URW Gothic"/>
                <a:cs typeface="URW Gothic"/>
              </a:rPr>
              <a:t>listen attentively to </a:t>
            </a:r>
            <a:r>
              <a:rPr sz="900" spc="-10" dirty="0">
                <a:latin typeface="URW Gothic"/>
                <a:cs typeface="URW Gothic"/>
              </a:rPr>
              <a:t>both </a:t>
            </a:r>
            <a:r>
              <a:rPr sz="900" dirty="0">
                <a:latin typeface="URW Gothic"/>
                <a:cs typeface="URW Gothic"/>
              </a:rPr>
              <a:t>fiction </a:t>
            </a:r>
            <a:r>
              <a:rPr sz="900" spc="-5" dirty="0">
                <a:latin typeface="URW Gothic"/>
                <a:cs typeface="URW Gothic"/>
              </a:rPr>
              <a:t>and non-fiction</a:t>
            </a:r>
            <a:r>
              <a:rPr sz="900" spc="35" dirty="0">
                <a:latin typeface="URW Gothic"/>
                <a:cs typeface="URW Gothic"/>
              </a:rPr>
              <a:t> </a:t>
            </a:r>
            <a:r>
              <a:rPr sz="900" spc="-5" dirty="0">
                <a:latin typeface="URW Gothic"/>
                <a:cs typeface="URW Gothic"/>
              </a:rPr>
              <a:t>books.</a:t>
            </a:r>
            <a:endParaRPr sz="900">
              <a:latin typeface="URW Gothic"/>
              <a:cs typeface="URW Gothic"/>
            </a:endParaRPr>
          </a:p>
          <a:p>
            <a:pPr marL="241300" marR="283845" indent="-228600">
              <a:lnSpc>
                <a:spcPct val="102200"/>
              </a:lnSpc>
              <a:buFont typeface="Symbol"/>
              <a:buChar char=""/>
              <a:tabLst>
                <a:tab pos="240665" algn="l"/>
                <a:tab pos="241300" algn="l"/>
              </a:tabLst>
            </a:pPr>
            <a:r>
              <a:rPr sz="900" spc="-10" dirty="0">
                <a:latin typeface="URW Gothic"/>
                <a:cs typeface="URW Gothic"/>
              </a:rPr>
              <a:t>Able to </a:t>
            </a:r>
            <a:r>
              <a:rPr sz="900" spc="-5" dirty="0">
                <a:latin typeface="URW Gothic"/>
                <a:cs typeface="URW Gothic"/>
              </a:rPr>
              <a:t>respond to </a:t>
            </a:r>
            <a:r>
              <a:rPr sz="900" dirty="0">
                <a:latin typeface="URW Gothic"/>
                <a:cs typeface="URW Gothic"/>
              </a:rPr>
              <a:t>what they </a:t>
            </a:r>
            <a:r>
              <a:rPr sz="900" spc="-5" dirty="0">
                <a:latin typeface="URW Gothic"/>
                <a:cs typeface="URW Gothic"/>
              </a:rPr>
              <a:t>hear by asking </a:t>
            </a:r>
            <a:r>
              <a:rPr sz="900" dirty="0">
                <a:latin typeface="URW Gothic"/>
                <a:cs typeface="URW Gothic"/>
              </a:rPr>
              <a:t>relevant </a:t>
            </a:r>
            <a:r>
              <a:rPr sz="900" spc="-5" dirty="0">
                <a:latin typeface="URW Gothic"/>
                <a:cs typeface="URW Gothic"/>
              </a:rPr>
              <a:t>questions, comments and </a:t>
            </a:r>
            <a:r>
              <a:rPr sz="900" dirty="0">
                <a:latin typeface="URW Gothic"/>
                <a:cs typeface="URW Gothic"/>
              </a:rPr>
              <a:t>or  </a:t>
            </a:r>
            <a:r>
              <a:rPr sz="900" spc="-5" dirty="0">
                <a:latin typeface="URW Gothic"/>
                <a:cs typeface="URW Gothic"/>
              </a:rPr>
              <a:t>actions.</a:t>
            </a:r>
            <a:endParaRPr sz="900">
              <a:latin typeface="URW Gothic"/>
              <a:cs typeface="URW Gothic"/>
            </a:endParaRPr>
          </a:p>
          <a:p>
            <a:pPr marL="241300" indent="-228600">
              <a:lnSpc>
                <a:spcPct val="100000"/>
              </a:lnSpc>
              <a:spcBef>
                <a:spcPts val="25"/>
              </a:spcBef>
              <a:buFont typeface="Symbol"/>
              <a:buChar char=""/>
              <a:tabLst>
                <a:tab pos="240665" algn="l"/>
                <a:tab pos="241300" algn="l"/>
              </a:tabLst>
            </a:pPr>
            <a:r>
              <a:rPr sz="900" spc="-10" dirty="0">
                <a:latin typeface="URW Gothic"/>
                <a:cs typeface="URW Gothic"/>
              </a:rPr>
              <a:t>Able to </a:t>
            </a:r>
            <a:r>
              <a:rPr sz="900" spc="-5" dirty="0">
                <a:latin typeface="URW Gothic"/>
                <a:cs typeface="URW Gothic"/>
              </a:rPr>
              <a:t>generate and ask questions </a:t>
            </a:r>
            <a:r>
              <a:rPr sz="900" spc="-10" dirty="0">
                <a:latin typeface="URW Gothic"/>
                <a:cs typeface="URW Gothic"/>
              </a:rPr>
              <a:t>to </a:t>
            </a:r>
            <a:r>
              <a:rPr sz="900" spc="-5" dirty="0">
                <a:latin typeface="URW Gothic"/>
                <a:cs typeface="URW Gothic"/>
              </a:rPr>
              <a:t>clarify</a:t>
            </a:r>
            <a:r>
              <a:rPr sz="900" spc="35" dirty="0">
                <a:latin typeface="URW Gothic"/>
                <a:cs typeface="URW Gothic"/>
              </a:rPr>
              <a:t> </a:t>
            </a:r>
            <a:r>
              <a:rPr sz="900" spc="-5" dirty="0">
                <a:latin typeface="URW Gothic"/>
                <a:cs typeface="URW Gothic"/>
              </a:rPr>
              <a:t>understanding.</a:t>
            </a:r>
            <a:endParaRPr sz="900">
              <a:latin typeface="URW Gothic"/>
              <a:cs typeface="URW Gothic"/>
            </a:endParaRPr>
          </a:p>
          <a:p>
            <a:pPr marL="241300" marR="142240" indent="-228600">
              <a:lnSpc>
                <a:spcPct val="102200"/>
              </a:lnSpc>
              <a:buFont typeface="Symbol"/>
              <a:buChar char=""/>
              <a:tabLst>
                <a:tab pos="240665" algn="l"/>
                <a:tab pos="241300" algn="l"/>
              </a:tabLst>
            </a:pPr>
            <a:r>
              <a:rPr sz="900" spc="-10" dirty="0">
                <a:latin typeface="URW Gothic"/>
                <a:cs typeface="URW Gothic"/>
              </a:rPr>
              <a:t>Able to </a:t>
            </a:r>
            <a:r>
              <a:rPr sz="900" spc="-5" dirty="0">
                <a:latin typeface="URW Gothic"/>
                <a:cs typeface="URW Gothic"/>
              </a:rPr>
              <a:t>engage actively </a:t>
            </a:r>
            <a:r>
              <a:rPr sz="900" spc="5" dirty="0">
                <a:latin typeface="URW Gothic"/>
                <a:cs typeface="URW Gothic"/>
              </a:rPr>
              <a:t>in </a:t>
            </a:r>
            <a:r>
              <a:rPr sz="900" spc="-5" dirty="0">
                <a:latin typeface="URW Gothic"/>
                <a:cs typeface="URW Gothic"/>
              </a:rPr>
              <a:t>conversation by contributing effectively </a:t>
            </a:r>
            <a:r>
              <a:rPr sz="900" spc="5" dirty="0">
                <a:latin typeface="URW Gothic"/>
                <a:cs typeface="URW Gothic"/>
              </a:rPr>
              <a:t>in </a:t>
            </a:r>
            <a:r>
              <a:rPr sz="900" spc="-5" dirty="0">
                <a:latin typeface="URW Gothic"/>
                <a:cs typeface="URW Gothic"/>
              </a:rPr>
              <a:t>back and forth  oral exchanges with </a:t>
            </a:r>
            <a:r>
              <a:rPr sz="900" dirty="0">
                <a:latin typeface="URW Gothic"/>
                <a:cs typeface="URW Gothic"/>
              </a:rPr>
              <a:t>a </a:t>
            </a:r>
            <a:r>
              <a:rPr sz="900" spc="-10" dirty="0">
                <a:latin typeface="URW Gothic"/>
                <a:cs typeface="URW Gothic"/>
              </a:rPr>
              <a:t>range </a:t>
            </a:r>
            <a:r>
              <a:rPr sz="900" spc="-5" dirty="0">
                <a:latin typeface="URW Gothic"/>
                <a:cs typeface="URW Gothic"/>
              </a:rPr>
              <a:t>of familiar adults and</a:t>
            </a:r>
            <a:r>
              <a:rPr sz="900" spc="20" dirty="0">
                <a:latin typeface="URW Gothic"/>
                <a:cs typeface="URW Gothic"/>
              </a:rPr>
              <a:t> </a:t>
            </a:r>
            <a:r>
              <a:rPr sz="900" spc="-5" dirty="0">
                <a:latin typeface="URW Gothic"/>
                <a:cs typeface="URW Gothic"/>
              </a:rPr>
              <a:t>peers.</a:t>
            </a:r>
            <a:endParaRPr sz="900">
              <a:latin typeface="URW Gothic"/>
              <a:cs typeface="URW Gothic"/>
            </a:endParaRPr>
          </a:p>
        </p:txBody>
      </p:sp>
      <p:sp>
        <p:nvSpPr>
          <p:cNvPr id="9" name="object 9"/>
          <p:cNvSpPr txBox="1"/>
          <p:nvPr/>
        </p:nvSpPr>
        <p:spPr>
          <a:xfrm>
            <a:off x="421640" y="346963"/>
            <a:ext cx="9802495" cy="2246630"/>
          </a:xfrm>
          <a:prstGeom prst="rect">
            <a:avLst/>
          </a:prstGeom>
        </p:spPr>
        <p:txBody>
          <a:bodyPr vert="horz" wrap="square" lIns="0" tIns="12700" rIns="0" bIns="0" rtlCol="0">
            <a:spAutoFit/>
          </a:bodyPr>
          <a:lstStyle/>
          <a:p>
            <a:pPr marL="478790" algn="ctr">
              <a:lnSpc>
                <a:spcPct val="100000"/>
              </a:lnSpc>
              <a:spcBef>
                <a:spcPts val="100"/>
              </a:spcBef>
            </a:pPr>
            <a:r>
              <a:rPr sz="1400" b="1" spc="-5" dirty="0">
                <a:latin typeface="Gothic Uralic"/>
                <a:cs typeface="Gothic Uralic"/>
              </a:rPr>
              <a:t>Early Years Expectations: </a:t>
            </a:r>
            <a:r>
              <a:rPr lang="en-GB" sz="1400" b="1" spc="-5" dirty="0">
                <a:latin typeface="Gothic Uralic"/>
                <a:cs typeface="Gothic Uralic"/>
              </a:rPr>
              <a:t>Reception</a:t>
            </a:r>
            <a:endParaRPr sz="1400" dirty="0">
              <a:latin typeface="Verdana"/>
              <a:cs typeface="Verdana"/>
            </a:endParaRPr>
          </a:p>
          <a:p>
            <a:pPr marL="478790" algn="ctr">
              <a:lnSpc>
                <a:spcPct val="100000"/>
              </a:lnSpc>
              <a:spcBef>
                <a:spcPts val="60"/>
              </a:spcBef>
            </a:pPr>
            <a:r>
              <a:rPr sz="1200" b="1" dirty="0">
                <a:solidFill>
                  <a:srgbClr val="FF0000"/>
                </a:solidFill>
                <a:latin typeface="Gothic Uralic"/>
                <a:cs typeface="Gothic Uralic"/>
              </a:rPr>
              <a:t>Communication </a:t>
            </a:r>
            <a:r>
              <a:rPr sz="1200" b="1" spc="-5" dirty="0">
                <a:solidFill>
                  <a:srgbClr val="FF0000"/>
                </a:solidFill>
                <a:latin typeface="Gothic Uralic"/>
                <a:cs typeface="Gothic Uralic"/>
              </a:rPr>
              <a:t>and </a:t>
            </a:r>
            <a:r>
              <a:rPr sz="1200" b="1" dirty="0">
                <a:solidFill>
                  <a:srgbClr val="FF0000"/>
                </a:solidFill>
                <a:latin typeface="Gothic Uralic"/>
                <a:cs typeface="Gothic Uralic"/>
              </a:rPr>
              <a:t>Language | </a:t>
            </a:r>
            <a:r>
              <a:rPr sz="1200" b="1" spc="-5" dirty="0">
                <a:solidFill>
                  <a:srgbClr val="FF0000"/>
                </a:solidFill>
                <a:latin typeface="Gothic Uralic"/>
                <a:cs typeface="Gothic Uralic"/>
              </a:rPr>
              <a:t>Listening, Attention and</a:t>
            </a:r>
            <a:r>
              <a:rPr sz="1200" b="1" spc="-10" dirty="0">
                <a:solidFill>
                  <a:srgbClr val="FF0000"/>
                </a:solidFill>
                <a:latin typeface="Gothic Uralic"/>
                <a:cs typeface="Gothic Uralic"/>
              </a:rPr>
              <a:t> </a:t>
            </a:r>
            <a:r>
              <a:rPr sz="1200" b="1" spc="-5" dirty="0">
                <a:solidFill>
                  <a:srgbClr val="FF0000"/>
                </a:solidFill>
                <a:latin typeface="Gothic Uralic"/>
                <a:cs typeface="Gothic Uralic"/>
              </a:rPr>
              <a:t>Understanding</a:t>
            </a:r>
            <a:endParaRPr sz="1200" dirty="0">
              <a:latin typeface="Gothic Uralic"/>
              <a:cs typeface="Gothic Uralic"/>
            </a:endParaRPr>
          </a:p>
          <a:p>
            <a:pPr>
              <a:lnSpc>
                <a:spcPct val="100000"/>
              </a:lnSpc>
              <a:spcBef>
                <a:spcPts val="20"/>
              </a:spcBef>
            </a:pPr>
            <a:endParaRPr sz="1500" dirty="0">
              <a:latin typeface="Gothic Uralic"/>
              <a:cs typeface="Gothic Uralic"/>
            </a:endParaRPr>
          </a:p>
          <a:p>
            <a:pPr marL="12700">
              <a:lnSpc>
                <a:spcPct val="100000"/>
              </a:lnSpc>
            </a:pPr>
            <a:r>
              <a:rPr sz="1200" b="1" dirty="0">
                <a:solidFill>
                  <a:srgbClr val="FFFFFF"/>
                </a:solidFill>
                <a:latin typeface="Gothic Uralic"/>
                <a:cs typeface="Gothic Uralic"/>
              </a:rPr>
              <a:t>Early Learning </a:t>
            </a:r>
            <a:r>
              <a:rPr sz="1200" b="1" spc="-5" dirty="0">
                <a:solidFill>
                  <a:srgbClr val="FFFFFF"/>
                </a:solidFill>
                <a:latin typeface="Gothic Uralic"/>
                <a:cs typeface="Gothic Uralic"/>
              </a:rPr>
              <a:t>Goal: </a:t>
            </a:r>
            <a:r>
              <a:rPr sz="1200" b="1" dirty="0">
                <a:solidFill>
                  <a:srgbClr val="FFFFFF"/>
                </a:solidFill>
                <a:latin typeface="Gothic Uralic"/>
                <a:cs typeface="Gothic Uralic"/>
              </a:rPr>
              <a:t>Communication </a:t>
            </a:r>
            <a:r>
              <a:rPr sz="1200" b="1" spc="-5" dirty="0">
                <a:solidFill>
                  <a:srgbClr val="FFFFFF"/>
                </a:solidFill>
                <a:latin typeface="Gothic Uralic"/>
                <a:cs typeface="Gothic Uralic"/>
              </a:rPr>
              <a:t>and </a:t>
            </a:r>
            <a:r>
              <a:rPr sz="1200" b="1" dirty="0">
                <a:solidFill>
                  <a:srgbClr val="FFFFFF"/>
                </a:solidFill>
                <a:latin typeface="Gothic Uralic"/>
                <a:cs typeface="Gothic Uralic"/>
              </a:rPr>
              <a:t>Language | </a:t>
            </a:r>
            <a:r>
              <a:rPr sz="1200" spc="-5" dirty="0">
                <a:solidFill>
                  <a:srgbClr val="FFFFFF"/>
                </a:solidFill>
                <a:latin typeface="URW Gothic"/>
                <a:cs typeface="URW Gothic"/>
              </a:rPr>
              <a:t>Listening, Attention and</a:t>
            </a:r>
            <a:r>
              <a:rPr sz="1200" spc="-10" dirty="0">
                <a:solidFill>
                  <a:srgbClr val="FFFFFF"/>
                </a:solidFill>
                <a:latin typeface="URW Gothic"/>
                <a:cs typeface="URW Gothic"/>
              </a:rPr>
              <a:t> </a:t>
            </a:r>
            <a:r>
              <a:rPr sz="1200" spc="-5" dirty="0">
                <a:solidFill>
                  <a:srgbClr val="FFFFFF"/>
                </a:solidFill>
                <a:latin typeface="URW Gothic"/>
                <a:cs typeface="URW Gothic"/>
              </a:rPr>
              <a:t>Understanding</a:t>
            </a:r>
            <a:endParaRPr sz="1200" dirty="0">
              <a:latin typeface="URW Gothic"/>
              <a:cs typeface="URW Gothic"/>
            </a:endParaRPr>
          </a:p>
          <a:p>
            <a:pPr marL="12700">
              <a:lnSpc>
                <a:spcPct val="100000"/>
              </a:lnSpc>
              <a:spcBef>
                <a:spcPts val="15"/>
              </a:spcBef>
            </a:pPr>
            <a:r>
              <a:rPr sz="900" spc="-5" dirty="0">
                <a:latin typeface="URW Gothic"/>
                <a:cs typeface="URW Gothic"/>
              </a:rPr>
              <a:t>Children at the expected level of development</a:t>
            </a:r>
            <a:r>
              <a:rPr sz="900" spc="15" dirty="0">
                <a:latin typeface="URW Gothic"/>
                <a:cs typeface="URW Gothic"/>
              </a:rPr>
              <a:t> </a:t>
            </a:r>
            <a:r>
              <a:rPr sz="900" spc="-5" dirty="0">
                <a:latin typeface="URW Gothic"/>
                <a:cs typeface="URW Gothic"/>
              </a:rPr>
              <a:t>will:</a:t>
            </a:r>
            <a:endParaRPr sz="900" dirty="0">
              <a:latin typeface="URW Gothic"/>
              <a:cs typeface="URW Gothic"/>
            </a:endParaRPr>
          </a:p>
          <a:p>
            <a:pPr marL="469900" marR="1854200" indent="-228600">
              <a:lnSpc>
                <a:spcPct val="102200"/>
              </a:lnSpc>
              <a:buFont typeface="Symbol"/>
              <a:buChar char=""/>
              <a:tabLst>
                <a:tab pos="469265" algn="l"/>
                <a:tab pos="469900" algn="l"/>
              </a:tabLst>
            </a:pPr>
            <a:r>
              <a:rPr sz="900" spc="-5" dirty="0">
                <a:latin typeface="URW Gothic"/>
                <a:cs typeface="URW Gothic"/>
              </a:rPr>
              <a:t>Listen attentively and respond to </a:t>
            </a:r>
            <a:r>
              <a:rPr sz="900" dirty="0">
                <a:latin typeface="URW Gothic"/>
                <a:cs typeface="URW Gothic"/>
              </a:rPr>
              <a:t>what </a:t>
            </a:r>
            <a:r>
              <a:rPr sz="900" spc="-5" dirty="0">
                <a:latin typeface="URW Gothic"/>
                <a:cs typeface="URW Gothic"/>
              </a:rPr>
              <a:t>they hear with relevant questions, comments and actions when being read to and </a:t>
            </a:r>
            <a:r>
              <a:rPr sz="900" dirty="0">
                <a:latin typeface="URW Gothic"/>
                <a:cs typeface="URW Gothic"/>
              </a:rPr>
              <a:t>during </a:t>
            </a:r>
            <a:r>
              <a:rPr sz="900" spc="-5" dirty="0">
                <a:latin typeface="URW Gothic"/>
                <a:cs typeface="URW Gothic"/>
              </a:rPr>
              <a:t>whole  class discussions and </a:t>
            </a:r>
            <a:r>
              <a:rPr sz="900" spc="-10" dirty="0">
                <a:latin typeface="URW Gothic"/>
                <a:cs typeface="URW Gothic"/>
              </a:rPr>
              <a:t>small </a:t>
            </a:r>
            <a:r>
              <a:rPr sz="900" dirty="0">
                <a:latin typeface="URW Gothic"/>
                <a:cs typeface="URW Gothic"/>
              </a:rPr>
              <a:t>group</a:t>
            </a:r>
            <a:r>
              <a:rPr sz="900" spc="-5" dirty="0">
                <a:latin typeface="URW Gothic"/>
                <a:cs typeface="URW Gothic"/>
              </a:rPr>
              <a:t> interactions.</a:t>
            </a:r>
            <a:endParaRPr sz="900" dirty="0">
              <a:latin typeface="URW Gothic"/>
              <a:cs typeface="URW Gothic"/>
            </a:endParaRPr>
          </a:p>
          <a:p>
            <a:pPr marL="469900" indent="-228600">
              <a:lnSpc>
                <a:spcPct val="100000"/>
              </a:lnSpc>
              <a:spcBef>
                <a:spcPts val="25"/>
              </a:spcBef>
              <a:buFont typeface="Symbol"/>
              <a:buChar char=""/>
              <a:tabLst>
                <a:tab pos="469265" algn="l"/>
                <a:tab pos="469900" algn="l"/>
              </a:tabLst>
            </a:pPr>
            <a:r>
              <a:rPr sz="900" dirty="0">
                <a:latin typeface="URW Gothic"/>
                <a:cs typeface="URW Gothic"/>
              </a:rPr>
              <a:t>Make </a:t>
            </a:r>
            <a:r>
              <a:rPr sz="900" spc="-5" dirty="0">
                <a:latin typeface="URW Gothic"/>
                <a:cs typeface="URW Gothic"/>
              </a:rPr>
              <a:t>comments about </a:t>
            </a:r>
            <a:r>
              <a:rPr sz="900" dirty="0">
                <a:latin typeface="URW Gothic"/>
                <a:cs typeface="URW Gothic"/>
              </a:rPr>
              <a:t>what </a:t>
            </a:r>
            <a:r>
              <a:rPr sz="900" spc="-5" dirty="0">
                <a:latin typeface="URW Gothic"/>
                <a:cs typeface="URW Gothic"/>
              </a:rPr>
              <a:t>they have heard and ask questions </a:t>
            </a:r>
            <a:r>
              <a:rPr sz="900" spc="-10" dirty="0">
                <a:latin typeface="URW Gothic"/>
                <a:cs typeface="URW Gothic"/>
              </a:rPr>
              <a:t>to </a:t>
            </a:r>
            <a:r>
              <a:rPr sz="900" spc="-5" dirty="0">
                <a:latin typeface="URW Gothic"/>
                <a:cs typeface="URW Gothic"/>
              </a:rPr>
              <a:t>clarify their</a:t>
            </a:r>
            <a:r>
              <a:rPr sz="900" spc="15" dirty="0">
                <a:latin typeface="URW Gothic"/>
                <a:cs typeface="URW Gothic"/>
              </a:rPr>
              <a:t> </a:t>
            </a:r>
            <a:r>
              <a:rPr sz="900" spc="-5" dirty="0">
                <a:latin typeface="URW Gothic"/>
                <a:cs typeface="URW Gothic"/>
              </a:rPr>
              <a:t>understanding.</a:t>
            </a:r>
            <a:endParaRPr sz="900" dirty="0">
              <a:latin typeface="URW Gothic"/>
              <a:cs typeface="URW Gothic"/>
            </a:endParaRPr>
          </a:p>
          <a:p>
            <a:pPr marL="469900" indent="-228600">
              <a:lnSpc>
                <a:spcPct val="100000"/>
              </a:lnSpc>
              <a:spcBef>
                <a:spcPts val="20"/>
              </a:spcBef>
              <a:buFont typeface="Symbol"/>
              <a:buChar char=""/>
              <a:tabLst>
                <a:tab pos="469265" algn="l"/>
                <a:tab pos="469900" algn="l"/>
              </a:tabLst>
            </a:pPr>
            <a:r>
              <a:rPr sz="900" spc="-5" dirty="0">
                <a:latin typeface="URW Gothic"/>
                <a:cs typeface="URW Gothic"/>
              </a:rPr>
              <a:t>Hold conversation when </a:t>
            </a:r>
            <a:r>
              <a:rPr sz="900" spc="-10" dirty="0">
                <a:latin typeface="URW Gothic"/>
                <a:cs typeface="URW Gothic"/>
              </a:rPr>
              <a:t>engaged </a:t>
            </a:r>
            <a:r>
              <a:rPr sz="900" spc="5" dirty="0">
                <a:latin typeface="URW Gothic"/>
                <a:cs typeface="URW Gothic"/>
              </a:rPr>
              <a:t>in </a:t>
            </a:r>
            <a:r>
              <a:rPr sz="900" spc="-5" dirty="0">
                <a:latin typeface="URW Gothic"/>
                <a:cs typeface="URW Gothic"/>
              </a:rPr>
              <a:t>back-and-forth exchanges with </a:t>
            </a:r>
            <a:r>
              <a:rPr sz="900" spc="-10" dirty="0">
                <a:latin typeface="URW Gothic"/>
                <a:cs typeface="URW Gothic"/>
              </a:rPr>
              <a:t>their </a:t>
            </a:r>
            <a:r>
              <a:rPr sz="900" spc="-5" dirty="0">
                <a:latin typeface="URW Gothic"/>
                <a:cs typeface="URW Gothic"/>
              </a:rPr>
              <a:t>teacher and</a:t>
            </a:r>
            <a:r>
              <a:rPr sz="900" spc="25" dirty="0">
                <a:latin typeface="URW Gothic"/>
                <a:cs typeface="URW Gothic"/>
              </a:rPr>
              <a:t> </a:t>
            </a:r>
            <a:r>
              <a:rPr sz="900" spc="-5" dirty="0">
                <a:latin typeface="URW Gothic"/>
                <a:cs typeface="URW Gothic"/>
              </a:rPr>
              <a:t>peers.</a:t>
            </a:r>
            <a:endParaRPr sz="900" dirty="0">
              <a:latin typeface="URW Gothic"/>
              <a:cs typeface="URW Gothic"/>
            </a:endParaRPr>
          </a:p>
          <a:p>
            <a:pPr>
              <a:lnSpc>
                <a:spcPct val="100000"/>
              </a:lnSpc>
              <a:spcBef>
                <a:spcPts val="40"/>
              </a:spcBef>
            </a:pPr>
            <a:endParaRPr sz="850" dirty="0">
              <a:latin typeface="URW Gothic"/>
              <a:cs typeface="URW Gothic"/>
            </a:endParaRPr>
          </a:p>
          <a:p>
            <a:pPr marL="12700">
              <a:lnSpc>
                <a:spcPct val="100000"/>
              </a:lnSpc>
              <a:spcBef>
                <a:spcPts val="5"/>
              </a:spcBef>
              <a:tabLst>
                <a:tab pos="5497830" algn="l"/>
              </a:tabLst>
            </a:pPr>
            <a:r>
              <a:rPr sz="900" b="1" spc="-5" dirty="0">
                <a:latin typeface="Gothic Uralic"/>
                <a:cs typeface="Gothic Uralic"/>
              </a:rPr>
              <a:t>Progression towards the Early</a:t>
            </a:r>
            <a:r>
              <a:rPr sz="900" b="1" spc="60" dirty="0">
                <a:latin typeface="Gothic Uralic"/>
                <a:cs typeface="Gothic Uralic"/>
              </a:rPr>
              <a:t> </a:t>
            </a:r>
            <a:r>
              <a:rPr sz="900" b="1" dirty="0">
                <a:latin typeface="Gothic Uralic"/>
                <a:cs typeface="Gothic Uralic"/>
              </a:rPr>
              <a:t>Learning</a:t>
            </a:r>
            <a:r>
              <a:rPr sz="900" b="1" spc="20" dirty="0">
                <a:latin typeface="Gothic Uralic"/>
                <a:cs typeface="Gothic Uralic"/>
              </a:rPr>
              <a:t> </a:t>
            </a:r>
            <a:r>
              <a:rPr sz="900" b="1" spc="-5" dirty="0">
                <a:latin typeface="Gothic Uralic"/>
                <a:cs typeface="Gothic Uralic"/>
              </a:rPr>
              <a:t>Goal	Progress in other </a:t>
            </a:r>
            <a:r>
              <a:rPr sz="900" b="1" dirty="0">
                <a:latin typeface="Gothic Uralic"/>
                <a:cs typeface="Gothic Uralic"/>
              </a:rPr>
              <a:t>areas </a:t>
            </a:r>
            <a:r>
              <a:rPr sz="900" b="1" spc="-5" dirty="0">
                <a:latin typeface="Gothic Uralic"/>
                <a:cs typeface="Gothic Uralic"/>
              </a:rPr>
              <a:t>of Listening, Attention </a:t>
            </a:r>
            <a:r>
              <a:rPr sz="900" b="1" dirty="0">
                <a:latin typeface="Gothic Uralic"/>
                <a:cs typeface="Gothic Uralic"/>
              </a:rPr>
              <a:t>and </a:t>
            </a:r>
            <a:r>
              <a:rPr sz="900" b="1" spc="-5" dirty="0">
                <a:latin typeface="Gothic Uralic"/>
                <a:cs typeface="Gothic Uralic"/>
              </a:rPr>
              <a:t>Understanding </a:t>
            </a:r>
            <a:r>
              <a:rPr sz="900" b="1" dirty="0">
                <a:latin typeface="Gothic Uralic"/>
                <a:cs typeface="Gothic Uralic"/>
              </a:rPr>
              <a:t>– </a:t>
            </a:r>
            <a:r>
              <a:rPr lang="en-GB" sz="900" b="1" i="1" spc="-155" dirty="0">
                <a:latin typeface="Verdana"/>
                <a:cs typeface="Gothic Uralic"/>
              </a:rPr>
              <a:t>Reception</a:t>
            </a:r>
            <a:endParaRPr sz="900" dirty="0">
              <a:latin typeface="Verdana"/>
              <a:cs typeface="Verdana"/>
            </a:endParaRPr>
          </a:p>
          <a:p>
            <a:pPr marL="12700">
              <a:lnSpc>
                <a:spcPct val="100000"/>
              </a:lnSpc>
              <a:spcBef>
                <a:spcPts val="20"/>
              </a:spcBef>
              <a:tabLst>
                <a:tab pos="289560" algn="l"/>
              </a:tabLst>
            </a:pPr>
            <a:r>
              <a:rPr sz="900" b="1" dirty="0">
                <a:solidFill>
                  <a:srgbClr val="FFFFFF"/>
                </a:solidFill>
                <a:latin typeface="Gothic Uralic"/>
                <a:cs typeface="Gothic Uralic"/>
              </a:rPr>
              <a:t>R+	</a:t>
            </a:r>
            <a:r>
              <a:rPr sz="900" b="1" dirty="0">
                <a:latin typeface="Gothic Uralic"/>
                <a:cs typeface="Gothic Uralic"/>
              </a:rPr>
              <a:t>By </a:t>
            </a:r>
            <a:r>
              <a:rPr sz="900" b="1" spc="-5" dirty="0">
                <a:latin typeface="Gothic Uralic"/>
                <a:cs typeface="Gothic Uralic"/>
              </a:rPr>
              <a:t>the end of the </a:t>
            </a:r>
            <a:r>
              <a:rPr sz="900" b="1" dirty="0">
                <a:latin typeface="Gothic Uralic"/>
                <a:cs typeface="Gothic Uralic"/>
              </a:rPr>
              <a:t>Summer </a:t>
            </a:r>
            <a:r>
              <a:rPr sz="900" b="1" spc="-10" dirty="0">
                <a:latin typeface="Gothic Uralic"/>
                <a:cs typeface="Gothic Uralic"/>
              </a:rPr>
              <a:t>term</a:t>
            </a:r>
            <a:r>
              <a:rPr lang="en-GB" sz="900" b="1" spc="-10" dirty="0">
                <a:latin typeface="Gothic Uralic"/>
                <a:cs typeface="Gothic Uralic"/>
              </a:rPr>
              <a:t> and to be year 1 ready</a:t>
            </a:r>
            <a:r>
              <a:rPr sz="900" b="1" spc="-10" dirty="0">
                <a:latin typeface="Gothic Uralic"/>
                <a:cs typeface="Gothic Uralic"/>
              </a:rPr>
              <a:t> </a:t>
            </a:r>
            <a:r>
              <a:rPr sz="900" b="1" spc="-5" dirty="0">
                <a:latin typeface="Gothic Uralic"/>
                <a:cs typeface="Gothic Uralic"/>
              </a:rPr>
              <a:t>children </a:t>
            </a:r>
            <a:r>
              <a:rPr sz="900" b="1" dirty="0">
                <a:latin typeface="Gothic Uralic"/>
                <a:cs typeface="Gothic Uralic"/>
              </a:rPr>
              <a:t>should be </a:t>
            </a:r>
            <a:r>
              <a:rPr sz="900" b="1" spc="-5" dirty="0">
                <a:latin typeface="Gothic Uralic"/>
                <a:cs typeface="Gothic Uralic"/>
              </a:rPr>
              <a:t>able to… </a:t>
            </a:r>
            <a:endParaRPr sz="900" dirty="0">
              <a:latin typeface="URW Gothic"/>
              <a:cs typeface="URW Gothic"/>
            </a:endParaRPr>
          </a:p>
          <a:p>
            <a:pPr>
              <a:lnSpc>
                <a:spcPct val="100000"/>
              </a:lnSpc>
              <a:spcBef>
                <a:spcPts val="30"/>
              </a:spcBef>
            </a:pPr>
            <a:endParaRPr sz="850" dirty="0">
              <a:latin typeface="URW Gothic"/>
              <a:cs typeface="URW Gothic"/>
            </a:endParaRPr>
          </a:p>
          <a:p>
            <a:pPr marL="12700">
              <a:lnSpc>
                <a:spcPct val="100000"/>
              </a:lnSpc>
              <a:tabLst>
                <a:tab pos="5497830" algn="l"/>
              </a:tabLst>
            </a:pPr>
            <a:r>
              <a:rPr sz="900" b="1" spc="-5" dirty="0">
                <a:latin typeface="Gothic Uralic"/>
                <a:cs typeface="Gothic Uralic"/>
              </a:rPr>
              <a:t>Listening, Attention</a:t>
            </a:r>
            <a:r>
              <a:rPr sz="900" b="1" spc="35" dirty="0">
                <a:latin typeface="Gothic Uralic"/>
                <a:cs typeface="Gothic Uralic"/>
              </a:rPr>
              <a:t> </a:t>
            </a:r>
            <a:r>
              <a:rPr sz="900" b="1" dirty="0">
                <a:latin typeface="Gothic Uralic"/>
                <a:cs typeface="Gothic Uralic"/>
              </a:rPr>
              <a:t>and</a:t>
            </a:r>
            <a:r>
              <a:rPr sz="900" b="1" spc="20" dirty="0">
                <a:latin typeface="Gothic Uralic"/>
                <a:cs typeface="Gothic Uralic"/>
              </a:rPr>
              <a:t> </a:t>
            </a:r>
            <a:r>
              <a:rPr sz="900" b="1" spc="-5" dirty="0">
                <a:latin typeface="Gothic Uralic"/>
                <a:cs typeface="Gothic Uralic"/>
              </a:rPr>
              <a:t>Understanding:	Listening, Attention </a:t>
            </a:r>
            <a:r>
              <a:rPr sz="900" b="1" dirty="0">
                <a:latin typeface="Gothic Uralic"/>
                <a:cs typeface="Gothic Uralic"/>
              </a:rPr>
              <a:t>and</a:t>
            </a:r>
            <a:r>
              <a:rPr sz="900" b="1" spc="15" dirty="0">
                <a:latin typeface="Gothic Uralic"/>
                <a:cs typeface="Gothic Uralic"/>
              </a:rPr>
              <a:t> </a:t>
            </a:r>
            <a:r>
              <a:rPr sz="900" b="1" spc="-5" dirty="0">
                <a:latin typeface="Gothic Uralic"/>
                <a:cs typeface="Gothic Uralic"/>
              </a:rPr>
              <a:t>Understanding:</a:t>
            </a:r>
            <a:endParaRPr sz="900" dirty="0">
              <a:latin typeface="Gothic Uralic"/>
              <a:cs typeface="Gothic Uralic"/>
            </a:endParaRPr>
          </a:p>
        </p:txBody>
      </p:sp>
      <p:sp>
        <p:nvSpPr>
          <p:cNvPr id="10" name="object 10"/>
          <p:cNvSpPr txBox="1"/>
          <p:nvPr/>
        </p:nvSpPr>
        <p:spPr>
          <a:xfrm>
            <a:off x="6136004" y="2571115"/>
            <a:ext cx="4031615" cy="1840568"/>
          </a:xfrm>
          <a:prstGeom prst="rect">
            <a:avLst/>
          </a:prstGeom>
        </p:spPr>
        <p:txBody>
          <a:bodyPr vert="horz" wrap="square" lIns="0" tIns="9525" rIns="0" bIns="0" rtlCol="0">
            <a:spAutoFit/>
          </a:bodyPr>
          <a:lstStyle/>
          <a:p>
            <a:pPr marL="241300" marR="5080" indent="-228600">
              <a:lnSpc>
                <a:spcPct val="102200"/>
              </a:lnSpc>
              <a:spcBef>
                <a:spcPts val="75"/>
              </a:spcBef>
              <a:buFont typeface="Symbol"/>
              <a:buChar char=""/>
              <a:tabLst>
                <a:tab pos="240665" algn="l"/>
                <a:tab pos="241300" algn="l"/>
              </a:tabLst>
            </a:pPr>
            <a:r>
              <a:rPr sz="900" spc="-5" dirty="0">
                <a:latin typeface="URW Gothic"/>
                <a:cs typeface="URW Gothic"/>
              </a:rPr>
              <a:t>Responds to class books, home-school books with relevant questions  </a:t>
            </a:r>
            <a:r>
              <a:rPr sz="900" spc="-10" dirty="0">
                <a:latin typeface="URW Gothic"/>
                <a:cs typeface="URW Gothic"/>
              </a:rPr>
              <a:t>to </a:t>
            </a:r>
            <a:r>
              <a:rPr sz="900" spc="-5" dirty="0">
                <a:latin typeface="URW Gothic"/>
                <a:cs typeface="URW Gothic"/>
              </a:rPr>
              <a:t>clarify</a:t>
            </a:r>
            <a:r>
              <a:rPr sz="900" dirty="0">
                <a:latin typeface="URW Gothic"/>
                <a:cs typeface="URW Gothic"/>
              </a:rPr>
              <a:t> </a:t>
            </a:r>
            <a:r>
              <a:rPr sz="900" spc="-5" dirty="0">
                <a:latin typeface="URW Gothic"/>
                <a:cs typeface="URW Gothic"/>
              </a:rPr>
              <a:t>meaning.</a:t>
            </a:r>
            <a:endParaRPr sz="900" dirty="0">
              <a:latin typeface="URW Gothic"/>
              <a:cs typeface="URW Gothic"/>
            </a:endParaRPr>
          </a:p>
          <a:p>
            <a:pPr marL="241300" marR="163830" indent="-228600">
              <a:lnSpc>
                <a:spcPct val="102200"/>
              </a:lnSpc>
              <a:buFont typeface="Symbol"/>
              <a:buChar char=""/>
              <a:tabLst>
                <a:tab pos="240665" algn="l"/>
                <a:tab pos="241300" algn="l"/>
              </a:tabLst>
            </a:pPr>
            <a:r>
              <a:rPr sz="900" spc="-5" dirty="0">
                <a:latin typeface="URW Gothic"/>
                <a:cs typeface="URW Gothic"/>
              </a:rPr>
              <a:t>Responds to direct teaching and discussions </a:t>
            </a:r>
            <a:r>
              <a:rPr sz="900" spc="-10" dirty="0">
                <a:latin typeface="URW Gothic"/>
                <a:cs typeface="URW Gothic"/>
              </a:rPr>
              <a:t>through </a:t>
            </a:r>
            <a:r>
              <a:rPr sz="900" spc="-5" dirty="0">
                <a:latin typeface="URW Gothic"/>
                <a:cs typeface="URW Gothic"/>
              </a:rPr>
              <a:t>questioning,  actions or</a:t>
            </a:r>
            <a:r>
              <a:rPr sz="900" spc="-10" dirty="0">
                <a:latin typeface="URW Gothic"/>
                <a:cs typeface="URW Gothic"/>
              </a:rPr>
              <a:t> </a:t>
            </a:r>
            <a:r>
              <a:rPr sz="900" spc="-5" dirty="0">
                <a:latin typeface="URW Gothic"/>
                <a:cs typeface="URW Gothic"/>
              </a:rPr>
              <a:t>comments.</a:t>
            </a:r>
            <a:endParaRPr sz="900" dirty="0">
              <a:latin typeface="URW Gothic"/>
              <a:cs typeface="URW Gothic"/>
            </a:endParaRPr>
          </a:p>
          <a:p>
            <a:pPr marL="241300" marR="71755" indent="-228600">
              <a:lnSpc>
                <a:spcPct val="102200"/>
              </a:lnSpc>
              <a:buFont typeface="Symbol"/>
              <a:buChar char=""/>
              <a:tabLst>
                <a:tab pos="240665" algn="l"/>
                <a:tab pos="241300" algn="l"/>
              </a:tabLst>
            </a:pPr>
            <a:r>
              <a:rPr sz="900" spc="-5" dirty="0">
                <a:latin typeface="URW Gothic"/>
                <a:cs typeface="URW Gothic"/>
              </a:rPr>
              <a:t>Demonstrates effective learning behaviours </a:t>
            </a:r>
            <a:r>
              <a:rPr sz="900" spc="5" dirty="0">
                <a:latin typeface="URW Gothic"/>
                <a:cs typeface="URW Gothic"/>
              </a:rPr>
              <a:t>and </a:t>
            </a:r>
            <a:r>
              <a:rPr sz="900" spc="-5" dirty="0">
                <a:latin typeface="URW Gothic"/>
                <a:cs typeface="URW Gothic"/>
              </a:rPr>
              <a:t>displays attentive  listening </a:t>
            </a:r>
            <a:r>
              <a:rPr sz="900" spc="5" dirty="0">
                <a:latin typeface="URW Gothic"/>
                <a:cs typeface="URW Gothic"/>
              </a:rPr>
              <a:t>in </a:t>
            </a:r>
            <a:r>
              <a:rPr sz="900" dirty="0">
                <a:latin typeface="URW Gothic"/>
                <a:cs typeface="URW Gothic"/>
              </a:rPr>
              <a:t>a </a:t>
            </a:r>
            <a:r>
              <a:rPr sz="900" spc="-5" dirty="0">
                <a:latin typeface="URW Gothic"/>
                <a:cs typeface="URW Gothic"/>
              </a:rPr>
              <a:t>growing range of situations: story, discussion, class and  </a:t>
            </a:r>
            <a:r>
              <a:rPr lang="en-GB" sz="900" spc="-5" dirty="0">
                <a:latin typeface="URW Gothic"/>
                <a:cs typeface="URW Gothic"/>
              </a:rPr>
              <a:t>assembly</a:t>
            </a:r>
            <a:endParaRPr sz="900" dirty="0">
              <a:latin typeface="URW Gothic"/>
              <a:cs typeface="URW Gothic"/>
            </a:endParaRPr>
          </a:p>
          <a:p>
            <a:pPr marL="241300" marR="18415" indent="-228600">
              <a:lnSpc>
                <a:spcPct val="102200"/>
              </a:lnSpc>
              <a:buFont typeface="Symbol"/>
              <a:buChar char=""/>
              <a:tabLst>
                <a:tab pos="240665" algn="l"/>
                <a:tab pos="241300" algn="l"/>
              </a:tabLst>
            </a:pPr>
            <a:r>
              <a:rPr sz="900" spc="-5" dirty="0">
                <a:latin typeface="URW Gothic"/>
                <a:cs typeface="URW Gothic"/>
              </a:rPr>
              <a:t>Attends effectively to support learning for elongated periods </a:t>
            </a:r>
            <a:r>
              <a:rPr sz="900" dirty="0">
                <a:latin typeface="URW Gothic"/>
                <a:cs typeface="URW Gothic"/>
              </a:rPr>
              <a:t>– up </a:t>
            </a:r>
            <a:r>
              <a:rPr sz="900" spc="-5" dirty="0">
                <a:latin typeface="URW Gothic"/>
                <a:cs typeface="URW Gothic"/>
              </a:rPr>
              <a:t>to  thirty</a:t>
            </a:r>
            <a:r>
              <a:rPr sz="900" spc="-10" dirty="0">
                <a:latin typeface="URW Gothic"/>
                <a:cs typeface="URW Gothic"/>
              </a:rPr>
              <a:t> </a:t>
            </a:r>
            <a:r>
              <a:rPr sz="900" spc="-5" dirty="0">
                <a:latin typeface="URW Gothic"/>
                <a:cs typeface="URW Gothic"/>
              </a:rPr>
              <a:t>minutes.</a:t>
            </a:r>
            <a:endParaRPr sz="900" dirty="0">
              <a:latin typeface="URW Gothic"/>
              <a:cs typeface="URW Gothic"/>
            </a:endParaRPr>
          </a:p>
          <a:p>
            <a:pPr marL="241300" marR="71120" indent="-228600">
              <a:lnSpc>
                <a:spcPct val="102200"/>
              </a:lnSpc>
              <a:buFont typeface="Symbol"/>
              <a:buChar char=""/>
              <a:tabLst>
                <a:tab pos="240665" algn="l"/>
                <a:tab pos="241300" algn="l"/>
              </a:tabLst>
            </a:pPr>
            <a:r>
              <a:rPr sz="900" dirty="0">
                <a:latin typeface="URW Gothic"/>
                <a:cs typeface="URW Gothic"/>
              </a:rPr>
              <a:t>Can </a:t>
            </a:r>
            <a:r>
              <a:rPr sz="900" spc="-5" dirty="0">
                <a:latin typeface="URW Gothic"/>
                <a:cs typeface="URW Gothic"/>
              </a:rPr>
              <a:t>engage effectively </a:t>
            </a:r>
            <a:r>
              <a:rPr sz="900" spc="5" dirty="0">
                <a:latin typeface="URW Gothic"/>
                <a:cs typeface="URW Gothic"/>
              </a:rPr>
              <a:t>in </a:t>
            </a:r>
            <a:r>
              <a:rPr sz="900" spc="-5" dirty="0">
                <a:latin typeface="URW Gothic"/>
                <a:cs typeface="URW Gothic"/>
              </a:rPr>
              <a:t>conversation and </a:t>
            </a:r>
            <a:r>
              <a:rPr sz="900" spc="-10" dirty="0">
                <a:latin typeface="URW Gothic"/>
                <a:cs typeface="URW Gothic"/>
              </a:rPr>
              <a:t>engage </a:t>
            </a:r>
            <a:r>
              <a:rPr sz="900" dirty="0">
                <a:latin typeface="URW Gothic"/>
                <a:cs typeface="URW Gothic"/>
              </a:rPr>
              <a:t>in </a:t>
            </a:r>
            <a:r>
              <a:rPr sz="900" spc="-5" dirty="0">
                <a:latin typeface="URW Gothic"/>
                <a:cs typeface="URW Gothic"/>
              </a:rPr>
              <a:t>the </a:t>
            </a:r>
            <a:r>
              <a:rPr sz="900" spc="5" dirty="0">
                <a:latin typeface="URW Gothic"/>
                <a:cs typeface="URW Gothic"/>
              </a:rPr>
              <a:t>roles </a:t>
            </a:r>
            <a:r>
              <a:rPr sz="900" spc="-5" dirty="0">
                <a:latin typeface="URW Gothic"/>
                <a:cs typeface="URW Gothic"/>
              </a:rPr>
              <a:t>of  speaker and listener.</a:t>
            </a:r>
            <a:endParaRPr sz="900" dirty="0">
              <a:latin typeface="URW Gothic"/>
              <a:cs typeface="URW Gothic"/>
            </a:endParaRPr>
          </a:p>
          <a:p>
            <a:pPr marL="241300" marR="190500" indent="-228600">
              <a:lnSpc>
                <a:spcPts val="1110"/>
              </a:lnSpc>
              <a:spcBef>
                <a:spcPts val="35"/>
              </a:spcBef>
              <a:buFont typeface="Symbol"/>
              <a:buChar char=""/>
              <a:tabLst>
                <a:tab pos="240665" algn="l"/>
                <a:tab pos="241300" algn="l"/>
              </a:tabLst>
            </a:pPr>
            <a:r>
              <a:rPr sz="900" dirty="0">
                <a:latin typeface="URW Gothic"/>
                <a:cs typeface="URW Gothic"/>
              </a:rPr>
              <a:t>Can </a:t>
            </a:r>
            <a:r>
              <a:rPr sz="900" spc="-5" dirty="0">
                <a:latin typeface="URW Gothic"/>
                <a:cs typeface="URW Gothic"/>
              </a:rPr>
              <a:t>engage </a:t>
            </a:r>
            <a:r>
              <a:rPr sz="900" spc="5" dirty="0">
                <a:latin typeface="URW Gothic"/>
                <a:cs typeface="URW Gothic"/>
              </a:rPr>
              <a:t>in </a:t>
            </a:r>
            <a:r>
              <a:rPr sz="900" spc="-5" dirty="0">
                <a:latin typeface="URW Gothic"/>
                <a:cs typeface="URW Gothic"/>
              </a:rPr>
              <a:t>conversation and </a:t>
            </a:r>
            <a:r>
              <a:rPr sz="900" dirty="0">
                <a:latin typeface="URW Gothic"/>
                <a:cs typeface="URW Gothic"/>
              </a:rPr>
              <a:t>turn </a:t>
            </a:r>
            <a:r>
              <a:rPr sz="900" spc="-5" dirty="0">
                <a:latin typeface="URW Gothic"/>
                <a:cs typeface="URW Gothic"/>
              </a:rPr>
              <a:t>take effectively with either  another individual or </a:t>
            </a:r>
            <a:r>
              <a:rPr sz="900" dirty="0">
                <a:latin typeface="URW Gothic"/>
                <a:cs typeface="URW Gothic"/>
              </a:rPr>
              <a:t>a </a:t>
            </a:r>
            <a:r>
              <a:rPr sz="900" spc="-10" dirty="0">
                <a:latin typeface="URW Gothic"/>
                <a:cs typeface="URW Gothic"/>
              </a:rPr>
              <a:t>small</a:t>
            </a:r>
            <a:r>
              <a:rPr sz="900" spc="5" dirty="0">
                <a:latin typeface="URW Gothic"/>
                <a:cs typeface="URW Gothic"/>
              </a:rPr>
              <a:t> </a:t>
            </a:r>
            <a:r>
              <a:rPr sz="900" spc="-5" dirty="0">
                <a:latin typeface="URW Gothic"/>
                <a:cs typeface="URW Gothic"/>
              </a:rPr>
              <a:t>group.</a:t>
            </a:r>
            <a:endParaRPr sz="900" dirty="0">
              <a:latin typeface="URW Gothic"/>
              <a:cs typeface="URW Gothic"/>
            </a:endParaRPr>
          </a:p>
          <a:p>
            <a:pPr marL="241300" indent="-228600">
              <a:lnSpc>
                <a:spcPts val="1060"/>
              </a:lnSpc>
              <a:buFont typeface="Symbol"/>
              <a:buChar char=""/>
              <a:tabLst>
                <a:tab pos="240665" algn="l"/>
                <a:tab pos="241300" algn="l"/>
              </a:tabLst>
            </a:pPr>
            <a:r>
              <a:rPr sz="900" dirty="0">
                <a:latin typeface="URW Gothic"/>
                <a:cs typeface="URW Gothic"/>
              </a:rPr>
              <a:t>Can </a:t>
            </a:r>
            <a:r>
              <a:rPr sz="900" spc="-5" dirty="0">
                <a:latin typeface="URW Gothic"/>
                <a:cs typeface="URW Gothic"/>
              </a:rPr>
              <a:t>engage </a:t>
            </a:r>
            <a:r>
              <a:rPr sz="900" spc="5" dirty="0">
                <a:latin typeface="URW Gothic"/>
                <a:cs typeface="URW Gothic"/>
              </a:rPr>
              <a:t>in </a:t>
            </a:r>
            <a:r>
              <a:rPr sz="900" spc="-5" dirty="0">
                <a:latin typeface="URW Gothic"/>
                <a:cs typeface="URW Gothic"/>
              </a:rPr>
              <a:t>conversation with </a:t>
            </a:r>
            <a:r>
              <a:rPr sz="900" dirty="0">
                <a:latin typeface="URW Gothic"/>
                <a:cs typeface="URW Gothic"/>
              </a:rPr>
              <a:t>a </a:t>
            </a:r>
            <a:r>
              <a:rPr sz="900" spc="-5" dirty="0">
                <a:latin typeface="URW Gothic"/>
                <a:cs typeface="URW Gothic"/>
              </a:rPr>
              <a:t>familiar adults and</a:t>
            </a:r>
            <a:r>
              <a:rPr sz="900" spc="-20" dirty="0">
                <a:latin typeface="URW Gothic"/>
                <a:cs typeface="URW Gothic"/>
              </a:rPr>
              <a:t> </a:t>
            </a:r>
            <a:r>
              <a:rPr sz="900" spc="-5" dirty="0">
                <a:latin typeface="URW Gothic"/>
                <a:cs typeface="URW Gothic"/>
              </a:rPr>
              <a:t>peers.</a:t>
            </a:r>
            <a:endParaRPr sz="900" dirty="0">
              <a:latin typeface="URW Gothic"/>
              <a:cs typeface="URW Gothic"/>
            </a:endParaRPr>
          </a:p>
        </p:txBody>
      </p:sp>
      <p:grpSp>
        <p:nvGrpSpPr>
          <p:cNvPr id="11" name="object 11"/>
          <p:cNvGrpSpPr/>
          <p:nvPr/>
        </p:nvGrpSpPr>
        <p:grpSpPr>
          <a:xfrm>
            <a:off x="373379" y="4687189"/>
            <a:ext cx="9973310" cy="140335"/>
            <a:chOff x="373379" y="4687189"/>
            <a:chExt cx="9973310" cy="140335"/>
          </a:xfrm>
        </p:grpSpPr>
        <p:sp>
          <p:nvSpPr>
            <p:cNvPr id="12" name="object 12"/>
            <p:cNvSpPr/>
            <p:nvPr/>
          </p:nvSpPr>
          <p:spPr>
            <a:xfrm>
              <a:off x="373379" y="4687189"/>
              <a:ext cx="269875" cy="140335"/>
            </a:xfrm>
            <a:custGeom>
              <a:avLst/>
              <a:gdLst/>
              <a:ahLst/>
              <a:cxnLst/>
              <a:rect l="l" t="t" r="r" b="b"/>
              <a:pathLst>
                <a:path w="269875" h="140335">
                  <a:moveTo>
                    <a:pt x="269748" y="0"/>
                  </a:moveTo>
                  <a:lnTo>
                    <a:pt x="0" y="0"/>
                  </a:lnTo>
                  <a:lnTo>
                    <a:pt x="0" y="140207"/>
                  </a:lnTo>
                  <a:lnTo>
                    <a:pt x="269748" y="140207"/>
                  </a:lnTo>
                  <a:lnTo>
                    <a:pt x="269748" y="0"/>
                  </a:lnTo>
                  <a:close/>
                </a:path>
              </a:pathLst>
            </a:custGeom>
            <a:solidFill>
              <a:srgbClr val="FF0000"/>
            </a:solidFill>
          </p:spPr>
          <p:txBody>
            <a:bodyPr wrap="square" lIns="0" tIns="0" rIns="0" bIns="0" rtlCol="0"/>
            <a:lstStyle/>
            <a:p>
              <a:endParaRPr/>
            </a:p>
          </p:txBody>
        </p:sp>
        <p:sp>
          <p:nvSpPr>
            <p:cNvPr id="13" name="object 13"/>
            <p:cNvSpPr/>
            <p:nvPr/>
          </p:nvSpPr>
          <p:spPr>
            <a:xfrm>
              <a:off x="643127" y="4687189"/>
              <a:ext cx="9703435" cy="140335"/>
            </a:xfrm>
            <a:custGeom>
              <a:avLst/>
              <a:gdLst/>
              <a:ahLst/>
              <a:cxnLst/>
              <a:rect l="l" t="t" r="r" b="b"/>
              <a:pathLst>
                <a:path w="9703435" h="140335">
                  <a:moveTo>
                    <a:pt x="9703054" y="0"/>
                  </a:moveTo>
                  <a:lnTo>
                    <a:pt x="0" y="0"/>
                  </a:lnTo>
                  <a:lnTo>
                    <a:pt x="0" y="140207"/>
                  </a:lnTo>
                  <a:lnTo>
                    <a:pt x="9703054" y="140207"/>
                  </a:lnTo>
                  <a:lnTo>
                    <a:pt x="9703054" y="0"/>
                  </a:lnTo>
                  <a:close/>
                </a:path>
              </a:pathLst>
            </a:custGeom>
            <a:solidFill>
              <a:srgbClr val="FF9F9F"/>
            </a:solidFill>
          </p:spPr>
          <p:txBody>
            <a:bodyPr wrap="square" lIns="0" tIns="0" rIns="0" bIns="0" rtlCol="0"/>
            <a:lstStyle/>
            <a:p>
              <a:endParaRPr/>
            </a:p>
          </p:txBody>
        </p:sp>
      </p:grpSp>
      <p:sp>
        <p:nvSpPr>
          <p:cNvPr id="14" name="object 14"/>
          <p:cNvSpPr txBox="1"/>
          <p:nvPr/>
        </p:nvSpPr>
        <p:spPr>
          <a:xfrm>
            <a:off x="421640" y="4674489"/>
            <a:ext cx="3493135" cy="302895"/>
          </a:xfrm>
          <a:prstGeom prst="rect">
            <a:avLst/>
          </a:prstGeom>
        </p:spPr>
        <p:txBody>
          <a:bodyPr vert="horz" wrap="square" lIns="0" tIns="9525" rIns="0" bIns="0" rtlCol="0">
            <a:spAutoFit/>
          </a:bodyPr>
          <a:lstStyle/>
          <a:p>
            <a:pPr marL="12700" marR="5080">
              <a:lnSpc>
                <a:spcPct val="102200"/>
              </a:lnSpc>
              <a:spcBef>
                <a:spcPts val="75"/>
              </a:spcBef>
              <a:tabLst>
                <a:tab pos="289560" algn="l"/>
              </a:tabLst>
            </a:pPr>
            <a:r>
              <a:rPr sz="900" b="1" dirty="0">
                <a:solidFill>
                  <a:srgbClr val="FFFFFF"/>
                </a:solidFill>
                <a:latin typeface="Gothic Uralic"/>
                <a:cs typeface="Gothic Uralic"/>
              </a:rPr>
              <a:t>R=	</a:t>
            </a:r>
            <a:r>
              <a:rPr sz="900" b="1" dirty="0">
                <a:latin typeface="Gothic Uralic"/>
                <a:cs typeface="Gothic Uralic"/>
              </a:rPr>
              <a:t>By </a:t>
            </a:r>
            <a:r>
              <a:rPr sz="900" b="1" spc="-5" dirty="0">
                <a:latin typeface="Gothic Uralic"/>
                <a:cs typeface="Gothic Uralic"/>
              </a:rPr>
              <a:t>the end of the </a:t>
            </a:r>
            <a:r>
              <a:rPr sz="900" b="1" dirty="0">
                <a:latin typeface="Gothic Uralic"/>
                <a:cs typeface="Gothic Uralic"/>
              </a:rPr>
              <a:t>Spring </a:t>
            </a:r>
            <a:r>
              <a:rPr sz="900" b="1" spc="-10" dirty="0">
                <a:latin typeface="Gothic Uralic"/>
                <a:cs typeface="Gothic Uralic"/>
              </a:rPr>
              <a:t>term </a:t>
            </a:r>
            <a:r>
              <a:rPr sz="900" b="1" spc="-5" dirty="0">
                <a:latin typeface="Gothic Uralic"/>
                <a:cs typeface="Gothic Uralic"/>
              </a:rPr>
              <a:t>children </a:t>
            </a:r>
            <a:r>
              <a:rPr sz="900" b="1" dirty="0">
                <a:latin typeface="Gothic Uralic"/>
                <a:cs typeface="Gothic Uralic"/>
              </a:rPr>
              <a:t>should be </a:t>
            </a:r>
            <a:r>
              <a:rPr sz="900" b="1" spc="-5" dirty="0">
                <a:latin typeface="Gothic Uralic"/>
                <a:cs typeface="Gothic Uralic"/>
              </a:rPr>
              <a:t>able to…  Listening, Attention </a:t>
            </a:r>
            <a:r>
              <a:rPr sz="900" b="1" dirty="0">
                <a:latin typeface="Gothic Uralic"/>
                <a:cs typeface="Gothic Uralic"/>
              </a:rPr>
              <a:t>and</a:t>
            </a:r>
            <a:r>
              <a:rPr sz="900" b="1" spc="10" dirty="0">
                <a:latin typeface="Gothic Uralic"/>
                <a:cs typeface="Gothic Uralic"/>
              </a:rPr>
              <a:t> </a:t>
            </a:r>
            <a:r>
              <a:rPr sz="900" b="1" spc="-5" dirty="0">
                <a:latin typeface="Gothic Uralic"/>
                <a:cs typeface="Gothic Uralic"/>
              </a:rPr>
              <a:t>Understanding:</a:t>
            </a:r>
            <a:endParaRPr sz="900">
              <a:latin typeface="Gothic Uralic"/>
              <a:cs typeface="Gothic Uralic"/>
            </a:endParaRPr>
          </a:p>
        </p:txBody>
      </p:sp>
      <p:sp>
        <p:nvSpPr>
          <p:cNvPr id="15" name="object 15"/>
          <p:cNvSpPr txBox="1"/>
          <p:nvPr/>
        </p:nvSpPr>
        <p:spPr>
          <a:xfrm>
            <a:off x="650240" y="4954905"/>
            <a:ext cx="5085080" cy="1143000"/>
          </a:xfrm>
          <a:prstGeom prst="rect">
            <a:avLst/>
          </a:prstGeom>
        </p:spPr>
        <p:txBody>
          <a:bodyPr vert="horz" wrap="square" lIns="0" tIns="12700" rIns="0" bIns="0" rtlCol="0">
            <a:spAutoFit/>
          </a:bodyPr>
          <a:lstStyle/>
          <a:p>
            <a:pPr marL="241300" indent="-228600">
              <a:lnSpc>
                <a:spcPct val="100000"/>
              </a:lnSpc>
              <a:spcBef>
                <a:spcPts val="100"/>
              </a:spcBef>
              <a:buFont typeface="Symbol"/>
              <a:buChar char=""/>
              <a:tabLst>
                <a:tab pos="240665" algn="l"/>
                <a:tab pos="241300" algn="l"/>
              </a:tabLst>
            </a:pPr>
            <a:r>
              <a:rPr sz="900" spc="-10" dirty="0">
                <a:latin typeface="URW Gothic"/>
                <a:cs typeface="URW Gothic"/>
              </a:rPr>
              <a:t>Able to </a:t>
            </a:r>
            <a:r>
              <a:rPr sz="900" spc="-5" dirty="0">
                <a:latin typeface="URW Gothic"/>
                <a:cs typeface="URW Gothic"/>
              </a:rPr>
              <a:t>attend and engage </a:t>
            </a:r>
            <a:r>
              <a:rPr sz="900" spc="5" dirty="0">
                <a:latin typeface="URW Gothic"/>
                <a:cs typeface="URW Gothic"/>
              </a:rPr>
              <a:t>in </a:t>
            </a:r>
            <a:r>
              <a:rPr sz="900" spc="-5" dirty="0">
                <a:latin typeface="URW Gothic"/>
                <a:cs typeface="URW Gothic"/>
              </a:rPr>
              <a:t>story sessions </a:t>
            </a:r>
            <a:r>
              <a:rPr sz="900" dirty="0">
                <a:latin typeface="URW Gothic"/>
                <a:cs typeface="URW Gothic"/>
              </a:rPr>
              <a:t>for </a:t>
            </a:r>
            <a:r>
              <a:rPr sz="900" spc="-5" dirty="0">
                <a:latin typeface="URW Gothic"/>
                <a:cs typeface="URW Gothic"/>
              </a:rPr>
              <a:t>at least fifteen</a:t>
            </a:r>
            <a:r>
              <a:rPr sz="900" spc="25" dirty="0">
                <a:latin typeface="URW Gothic"/>
                <a:cs typeface="URW Gothic"/>
              </a:rPr>
              <a:t> </a:t>
            </a:r>
            <a:r>
              <a:rPr sz="900" spc="-5" dirty="0">
                <a:latin typeface="URW Gothic"/>
                <a:cs typeface="URW Gothic"/>
              </a:rPr>
              <a:t>minutes.</a:t>
            </a:r>
            <a:endParaRPr sz="900">
              <a:latin typeface="URW Gothic"/>
              <a:cs typeface="URW Gothic"/>
            </a:endParaRPr>
          </a:p>
          <a:p>
            <a:pPr marL="241300" marR="474980" indent="-228600">
              <a:lnSpc>
                <a:spcPct val="102200"/>
              </a:lnSpc>
              <a:buFont typeface="Symbol"/>
              <a:buChar char=""/>
              <a:tabLst>
                <a:tab pos="240665" algn="l"/>
                <a:tab pos="241300" algn="l"/>
              </a:tabLst>
            </a:pPr>
            <a:r>
              <a:rPr sz="900" spc="-10" dirty="0">
                <a:latin typeface="URW Gothic"/>
                <a:cs typeface="URW Gothic"/>
              </a:rPr>
              <a:t>Able to </a:t>
            </a:r>
            <a:r>
              <a:rPr sz="900" spc="-5" dirty="0">
                <a:latin typeface="URW Gothic"/>
                <a:cs typeface="URW Gothic"/>
              </a:rPr>
              <a:t>engage </a:t>
            </a:r>
            <a:r>
              <a:rPr sz="900" spc="5" dirty="0">
                <a:latin typeface="URW Gothic"/>
                <a:cs typeface="URW Gothic"/>
              </a:rPr>
              <a:t>in </a:t>
            </a:r>
            <a:r>
              <a:rPr sz="900" spc="-5" dirty="0">
                <a:latin typeface="URW Gothic"/>
                <a:cs typeface="URW Gothic"/>
              </a:rPr>
              <a:t>rhyming activities and display an increasing knowledge and  awareness of </a:t>
            </a:r>
            <a:r>
              <a:rPr sz="900" spc="-10" dirty="0">
                <a:latin typeface="URW Gothic"/>
                <a:cs typeface="URW Gothic"/>
              </a:rPr>
              <a:t>rhyme.</a:t>
            </a:r>
            <a:endParaRPr sz="900">
              <a:latin typeface="URW Gothic"/>
              <a:cs typeface="URW Gothic"/>
            </a:endParaRPr>
          </a:p>
          <a:p>
            <a:pPr marL="241300" indent="-228600">
              <a:lnSpc>
                <a:spcPct val="100000"/>
              </a:lnSpc>
              <a:spcBef>
                <a:spcPts val="25"/>
              </a:spcBef>
              <a:buFont typeface="Symbol"/>
              <a:buChar char=""/>
              <a:tabLst>
                <a:tab pos="240665" algn="l"/>
                <a:tab pos="241300" algn="l"/>
              </a:tabLst>
            </a:pPr>
            <a:r>
              <a:rPr sz="900" spc="-10" dirty="0">
                <a:latin typeface="URW Gothic"/>
                <a:cs typeface="URW Gothic"/>
              </a:rPr>
              <a:t>Able to </a:t>
            </a:r>
            <a:r>
              <a:rPr sz="900" spc="-5" dirty="0">
                <a:latin typeface="URW Gothic"/>
                <a:cs typeface="URW Gothic"/>
              </a:rPr>
              <a:t>recall </a:t>
            </a:r>
            <a:r>
              <a:rPr sz="900" spc="-10" dirty="0">
                <a:latin typeface="URW Gothic"/>
                <a:cs typeface="URW Gothic"/>
              </a:rPr>
              <a:t>simple </a:t>
            </a:r>
            <a:r>
              <a:rPr sz="900" spc="-5" dirty="0">
                <a:latin typeface="URW Gothic"/>
                <a:cs typeface="URW Gothic"/>
              </a:rPr>
              <a:t>stories and develop comprehension of story</a:t>
            </a:r>
            <a:r>
              <a:rPr sz="900" spc="65" dirty="0">
                <a:latin typeface="URW Gothic"/>
                <a:cs typeface="URW Gothic"/>
              </a:rPr>
              <a:t> </a:t>
            </a:r>
            <a:r>
              <a:rPr sz="900" spc="-5" dirty="0">
                <a:latin typeface="URW Gothic"/>
                <a:cs typeface="URW Gothic"/>
              </a:rPr>
              <a:t>events.</a:t>
            </a:r>
            <a:endParaRPr sz="900">
              <a:latin typeface="URW Gothic"/>
              <a:cs typeface="URW Gothic"/>
            </a:endParaRPr>
          </a:p>
          <a:p>
            <a:pPr marL="241300" marR="159385" indent="-228600">
              <a:lnSpc>
                <a:spcPct val="101099"/>
              </a:lnSpc>
              <a:spcBef>
                <a:spcPts val="10"/>
              </a:spcBef>
              <a:buFont typeface="Symbol"/>
              <a:buChar char=""/>
              <a:tabLst>
                <a:tab pos="240665" algn="l"/>
                <a:tab pos="241300" algn="l"/>
              </a:tabLst>
            </a:pPr>
            <a:r>
              <a:rPr sz="900" spc="-10" dirty="0">
                <a:latin typeface="URW Gothic"/>
                <a:cs typeface="URW Gothic"/>
              </a:rPr>
              <a:t>Able to </a:t>
            </a:r>
            <a:r>
              <a:rPr sz="900" spc="-5" dirty="0">
                <a:latin typeface="URW Gothic"/>
                <a:cs typeface="URW Gothic"/>
              </a:rPr>
              <a:t>listen attentively and talk about the content of </a:t>
            </a:r>
            <a:r>
              <a:rPr sz="900" dirty="0">
                <a:latin typeface="URW Gothic"/>
                <a:cs typeface="URW Gothic"/>
              </a:rPr>
              <a:t>non-fiction </a:t>
            </a:r>
            <a:r>
              <a:rPr sz="900" spc="-5" dirty="0">
                <a:latin typeface="URW Gothic"/>
                <a:cs typeface="URW Gothic"/>
              </a:rPr>
              <a:t>books, deepening  knowledge and vocabulary.</a:t>
            </a:r>
            <a:endParaRPr sz="900">
              <a:latin typeface="URW Gothic"/>
              <a:cs typeface="URW Gothic"/>
            </a:endParaRPr>
          </a:p>
          <a:p>
            <a:pPr marL="241300" marR="5080" indent="-228600">
              <a:lnSpc>
                <a:spcPts val="1110"/>
              </a:lnSpc>
              <a:spcBef>
                <a:spcPts val="35"/>
              </a:spcBef>
              <a:buFont typeface="Symbol"/>
              <a:buChar char=""/>
              <a:tabLst>
                <a:tab pos="240665" algn="l"/>
                <a:tab pos="241300" algn="l"/>
              </a:tabLst>
            </a:pPr>
            <a:r>
              <a:rPr sz="900" spc="-10" dirty="0">
                <a:latin typeface="URW Gothic"/>
                <a:cs typeface="URW Gothic"/>
              </a:rPr>
              <a:t>Able to </a:t>
            </a:r>
            <a:r>
              <a:rPr sz="900" spc="-5" dirty="0">
                <a:latin typeface="URW Gothic"/>
                <a:cs typeface="URW Gothic"/>
              </a:rPr>
              <a:t>talk ‘with’ and not </a:t>
            </a:r>
            <a:r>
              <a:rPr sz="900" dirty="0">
                <a:latin typeface="URW Gothic"/>
                <a:cs typeface="URW Gothic"/>
              </a:rPr>
              <a:t>just </a:t>
            </a:r>
            <a:r>
              <a:rPr sz="900" spc="-5" dirty="0">
                <a:latin typeface="URW Gothic"/>
                <a:cs typeface="URW Gothic"/>
              </a:rPr>
              <a:t>‘to’ </a:t>
            </a:r>
            <a:r>
              <a:rPr sz="900" dirty="0">
                <a:latin typeface="URW Gothic"/>
                <a:cs typeface="URW Gothic"/>
              </a:rPr>
              <a:t>a </a:t>
            </a:r>
            <a:r>
              <a:rPr sz="900" spc="-5" dirty="0">
                <a:latin typeface="URW Gothic"/>
                <a:cs typeface="URW Gothic"/>
              </a:rPr>
              <a:t>peer </a:t>
            </a:r>
            <a:r>
              <a:rPr sz="900" dirty="0">
                <a:latin typeface="URW Gothic"/>
                <a:cs typeface="URW Gothic"/>
              </a:rPr>
              <a:t>– </a:t>
            </a:r>
            <a:r>
              <a:rPr sz="900" spc="-5" dirty="0">
                <a:latin typeface="URW Gothic"/>
                <a:cs typeface="URW Gothic"/>
              </a:rPr>
              <a:t>asking questions </a:t>
            </a:r>
            <a:r>
              <a:rPr sz="900" spc="-10" dirty="0">
                <a:latin typeface="URW Gothic"/>
                <a:cs typeface="URW Gothic"/>
              </a:rPr>
              <a:t>to </a:t>
            </a:r>
            <a:r>
              <a:rPr sz="900" spc="-5" dirty="0">
                <a:latin typeface="URW Gothic"/>
                <a:cs typeface="URW Gothic"/>
              </a:rPr>
              <a:t>continue </a:t>
            </a:r>
            <a:r>
              <a:rPr sz="900" dirty="0">
                <a:latin typeface="URW Gothic"/>
                <a:cs typeface="URW Gothic"/>
              </a:rPr>
              <a:t>a </a:t>
            </a:r>
            <a:r>
              <a:rPr sz="900" spc="-5" dirty="0">
                <a:latin typeface="URW Gothic"/>
                <a:cs typeface="URW Gothic"/>
              </a:rPr>
              <a:t>conversation  thread</a:t>
            </a:r>
            <a:endParaRPr sz="900">
              <a:latin typeface="URW Gothic"/>
              <a:cs typeface="URW Gothic"/>
            </a:endParaRPr>
          </a:p>
        </p:txBody>
      </p:sp>
      <p:sp>
        <p:nvSpPr>
          <p:cNvPr id="16" name="object 16"/>
          <p:cNvSpPr/>
          <p:nvPr/>
        </p:nvSpPr>
        <p:spPr>
          <a:xfrm>
            <a:off x="5851271" y="4827473"/>
            <a:ext cx="4495165" cy="1821814"/>
          </a:xfrm>
          <a:custGeom>
            <a:avLst/>
            <a:gdLst/>
            <a:ahLst/>
            <a:cxnLst/>
            <a:rect l="l" t="t" r="r" b="b"/>
            <a:pathLst>
              <a:path w="4495165" h="1821815">
                <a:moveTo>
                  <a:pt x="4494911" y="0"/>
                </a:moveTo>
                <a:lnTo>
                  <a:pt x="0" y="0"/>
                </a:lnTo>
                <a:lnTo>
                  <a:pt x="0" y="1821434"/>
                </a:lnTo>
                <a:lnTo>
                  <a:pt x="4494911" y="1821434"/>
                </a:lnTo>
                <a:lnTo>
                  <a:pt x="4494911" y="0"/>
                </a:lnTo>
                <a:close/>
              </a:path>
            </a:pathLst>
          </a:custGeom>
          <a:solidFill>
            <a:srgbClr val="E7E6E6"/>
          </a:solidFill>
        </p:spPr>
        <p:txBody>
          <a:bodyPr wrap="square" lIns="0" tIns="0" rIns="0" bIns="0" rtlCol="0"/>
          <a:lstStyle/>
          <a:p>
            <a:endParaRPr/>
          </a:p>
        </p:txBody>
      </p:sp>
      <p:sp>
        <p:nvSpPr>
          <p:cNvPr id="17" name="object 17"/>
          <p:cNvSpPr txBox="1"/>
          <p:nvPr/>
        </p:nvSpPr>
        <p:spPr>
          <a:xfrm>
            <a:off x="5907151" y="4814696"/>
            <a:ext cx="2183130" cy="162560"/>
          </a:xfrm>
          <a:prstGeom prst="rect">
            <a:avLst/>
          </a:prstGeom>
        </p:spPr>
        <p:txBody>
          <a:bodyPr vert="horz" wrap="square" lIns="0" tIns="12700" rIns="0" bIns="0" rtlCol="0">
            <a:spAutoFit/>
          </a:bodyPr>
          <a:lstStyle/>
          <a:p>
            <a:pPr marL="12700">
              <a:lnSpc>
                <a:spcPct val="100000"/>
              </a:lnSpc>
              <a:spcBef>
                <a:spcPts val="100"/>
              </a:spcBef>
            </a:pPr>
            <a:r>
              <a:rPr sz="900" b="1" spc="-5" dirty="0">
                <a:latin typeface="Gothic Uralic"/>
                <a:cs typeface="Gothic Uralic"/>
              </a:rPr>
              <a:t>Listening, Attention </a:t>
            </a:r>
            <a:r>
              <a:rPr sz="900" b="1" dirty="0">
                <a:latin typeface="Gothic Uralic"/>
                <a:cs typeface="Gothic Uralic"/>
              </a:rPr>
              <a:t>and </a:t>
            </a:r>
            <a:r>
              <a:rPr sz="900" b="1" spc="-5" dirty="0">
                <a:latin typeface="Gothic Uralic"/>
                <a:cs typeface="Gothic Uralic"/>
              </a:rPr>
              <a:t>Understanding:</a:t>
            </a:r>
            <a:endParaRPr sz="900">
              <a:latin typeface="Gothic Uralic"/>
              <a:cs typeface="Gothic Uralic"/>
            </a:endParaRPr>
          </a:p>
        </p:txBody>
      </p:sp>
      <p:sp>
        <p:nvSpPr>
          <p:cNvPr id="18" name="object 18"/>
          <p:cNvSpPr txBox="1"/>
          <p:nvPr/>
        </p:nvSpPr>
        <p:spPr>
          <a:xfrm>
            <a:off x="6136004" y="4954905"/>
            <a:ext cx="4002404" cy="1564005"/>
          </a:xfrm>
          <a:prstGeom prst="rect">
            <a:avLst/>
          </a:prstGeom>
        </p:spPr>
        <p:txBody>
          <a:bodyPr vert="horz" wrap="square" lIns="0" tIns="9525" rIns="0" bIns="0" rtlCol="0">
            <a:spAutoFit/>
          </a:bodyPr>
          <a:lstStyle/>
          <a:p>
            <a:pPr marL="241300" marR="158750" indent="-228600">
              <a:lnSpc>
                <a:spcPct val="102200"/>
              </a:lnSpc>
              <a:spcBef>
                <a:spcPts val="75"/>
              </a:spcBef>
              <a:buFont typeface="Symbol"/>
              <a:buChar char=""/>
              <a:tabLst>
                <a:tab pos="240665" algn="l"/>
                <a:tab pos="241300" algn="l"/>
              </a:tabLst>
            </a:pPr>
            <a:r>
              <a:rPr sz="900" dirty="0">
                <a:latin typeface="URW Gothic"/>
                <a:cs typeface="URW Gothic"/>
              </a:rPr>
              <a:t>Can </a:t>
            </a:r>
            <a:r>
              <a:rPr sz="900" spc="-5" dirty="0">
                <a:latin typeface="URW Gothic"/>
                <a:cs typeface="URW Gothic"/>
              </a:rPr>
              <a:t>attend and engage to </a:t>
            </a:r>
            <a:r>
              <a:rPr sz="900" dirty="0">
                <a:latin typeface="URW Gothic"/>
                <a:cs typeface="URW Gothic"/>
              </a:rPr>
              <a:t>a wide </a:t>
            </a:r>
            <a:r>
              <a:rPr sz="900" spc="-5" dirty="0">
                <a:latin typeface="URW Gothic"/>
                <a:cs typeface="URW Gothic"/>
              </a:rPr>
              <a:t>range </a:t>
            </a:r>
            <a:r>
              <a:rPr sz="900" spc="-10" dirty="0">
                <a:latin typeface="URW Gothic"/>
                <a:cs typeface="URW Gothic"/>
              </a:rPr>
              <a:t>of </a:t>
            </a:r>
            <a:r>
              <a:rPr sz="900" spc="-5" dirty="0">
                <a:latin typeface="URW Gothic"/>
                <a:cs typeface="URW Gothic"/>
              </a:rPr>
              <a:t>stories </a:t>
            </a:r>
            <a:r>
              <a:rPr sz="900" spc="5" dirty="0">
                <a:latin typeface="URW Gothic"/>
                <a:cs typeface="URW Gothic"/>
              </a:rPr>
              <a:t>in </a:t>
            </a:r>
            <a:r>
              <a:rPr sz="900" spc="-5" dirty="0">
                <a:latin typeface="URW Gothic"/>
                <a:cs typeface="URW Gothic"/>
              </a:rPr>
              <a:t>school and  home.</a:t>
            </a:r>
            <a:endParaRPr sz="900" dirty="0">
              <a:latin typeface="URW Gothic"/>
              <a:cs typeface="URW Gothic"/>
            </a:endParaRPr>
          </a:p>
          <a:p>
            <a:pPr marL="241300" marR="614045" indent="-228600">
              <a:lnSpc>
                <a:spcPct val="102200"/>
              </a:lnSpc>
              <a:buFont typeface="Symbol"/>
              <a:buChar char=""/>
              <a:tabLst>
                <a:tab pos="240665" algn="l"/>
                <a:tab pos="241300" algn="l"/>
              </a:tabLst>
            </a:pPr>
            <a:r>
              <a:rPr sz="900" dirty="0">
                <a:latin typeface="URW Gothic"/>
                <a:cs typeface="URW Gothic"/>
              </a:rPr>
              <a:t>Can </a:t>
            </a:r>
            <a:r>
              <a:rPr sz="900" spc="-5" dirty="0">
                <a:latin typeface="URW Gothic"/>
                <a:cs typeface="URW Gothic"/>
              </a:rPr>
              <a:t>verbally recall the </a:t>
            </a:r>
            <a:r>
              <a:rPr sz="900" spc="-10" dirty="0">
                <a:latin typeface="URW Gothic"/>
                <a:cs typeface="URW Gothic"/>
              </a:rPr>
              <a:t>main </a:t>
            </a:r>
            <a:r>
              <a:rPr sz="900" spc="-5" dirty="0">
                <a:latin typeface="URW Gothic"/>
                <a:cs typeface="URW Gothic"/>
              </a:rPr>
              <a:t>story events to demonstrate  understanding.</a:t>
            </a:r>
            <a:endParaRPr sz="900" dirty="0">
              <a:latin typeface="URW Gothic"/>
              <a:cs typeface="URW Gothic"/>
            </a:endParaRPr>
          </a:p>
          <a:p>
            <a:pPr marL="241300" indent="-228600">
              <a:lnSpc>
                <a:spcPct val="100000"/>
              </a:lnSpc>
              <a:spcBef>
                <a:spcPts val="25"/>
              </a:spcBef>
              <a:buFont typeface="Symbol"/>
              <a:buChar char=""/>
              <a:tabLst>
                <a:tab pos="240665" algn="l"/>
                <a:tab pos="241300" algn="l"/>
              </a:tabLst>
            </a:pPr>
            <a:r>
              <a:rPr sz="900" dirty="0">
                <a:latin typeface="URW Gothic"/>
                <a:cs typeface="URW Gothic"/>
              </a:rPr>
              <a:t>Can </a:t>
            </a:r>
            <a:r>
              <a:rPr sz="900" spc="-5" dirty="0">
                <a:latin typeface="URW Gothic"/>
                <a:cs typeface="URW Gothic"/>
              </a:rPr>
              <a:t>answer questions effectively to demonstrate</a:t>
            </a:r>
            <a:r>
              <a:rPr sz="900" spc="20" dirty="0">
                <a:latin typeface="URW Gothic"/>
                <a:cs typeface="URW Gothic"/>
              </a:rPr>
              <a:t> </a:t>
            </a:r>
            <a:r>
              <a:rPr sz="900" spc="-5" dirty="0">
                <a:latin typeface="URW Gothic"/>
                <a:cs typeface="URW Gothic"/>
              </a:rPr>
              <a:t>understanding.</a:t>
            </a:r>
            <a:endParaRPr sz="900" dirty="0">
              <a:latin typeface="URW Gothic"/>
              <a:cs typeface="URW Gothic"/>
            </a:endParaRPr>
          </a:p>
          <a:p>
            <a:pPr marL="241300" indent="-228600">
              <a:lnSpc>
                <a:spcPct val="100000"/>
              </a:lnSpc>
              <a:spcBef>
                <a:spcPts val="10"/>
              </a:spcBef>
              <a:buFont typeface="Symbol"/>
              <a:buChar char=""/>
              <a:tabLst>
                <a:tab pos="240665" algn="l"/>
                <a:tab pos="241300" algn="l"/>
              </a:tabLst>
            </a:pPr>
            <a:r>
              <a:rPr sz="900" dirty="0">
                <a:latin typeface="URW Gothic"/>
                <a:cs typeface="URW Gothic"/>
              </a:rPr>
              <a:t>Can </a:t>
            </a:r>
            <a:r>
              <a:rPr sz="900" spc="-5" dirty="0">
                <a:latin typeface="URW Gothic"/>
                <a:cs typeface="URW Gothic"/>
              </a:rPr>
              <a:t>explore and recall </a:t>
            </a:r>
            <a:r>
              <a:rPr sz="900" spc="-10" dirty="0">
                <a:latin typeface="URW Gothic"/>
                <a:cs typeface="URW Gothic"/>
              </a:rPr>
              <a:t>poems </a:t>
            </a:r>
            <a:r>
              <a:rPr sz="900" dirty="0">
                <a:latin typeface="URW Gothic"/>
                <a:cs typeface="URW Gothic"/>
              </a:rPr>
              <a:t>and </a:t>
            </a:r>
            <a:r>
              <a:rPr sz="900" spc="-5" dirty="0">
                <a:latin typeface="URW Gothic"/>
                <a:cs typeface="URW Gothic"/>
              </a:rPr>
              <a:t>identify rhymes</a:t>
            </a:r>
            <a:r>
              <a:rPr sz="900" spc="5" dirty="0">
                <a:latin typeface="URW Gothic"/>
                <a:cs typeface="URW Gothic"/>
              </a:rPr>
              <a:t> </a:t>
            </a:r>
            <a:r>
              <a:rPr sz="900" spc="-5" dirty="0">
                <a:latin typeface="URW Gothic"/>
                <a:cs typeface="URW Gothic"/>
              </a:rPr>
              <a:t>within.</a:t>
            </a:r>
            <a:endParaRPr sz="900" dirty="0">
              <a:latin typeface="URW Gothic"/>
              <a:cs typeface="URW Gothic"/>
            </a:endParaRPr>
          </a:p>
          <a:p>
            <a:pPr marL="241300" indent="-228600">
              <a:lnSpc>
                <a:spcPct val="100000"/>
              </a:lnSpc>
              <a:spcBef>
                <a:spcPts val="25"/>
              </a:spcBef>
              <a:buFont typeface="Symbol"/>
              <a:buChar char=""/>
              <a:tabLst>
                <a:tab pos="240665" algn="l"/>
                <a:tab pos="241300" algn="l"/>
              </a:tabLst>
            </a:pPr>
            <a:r>
              <a:rPr sz="900" spc="-5" dirty="0">
                <a:latin typeface="URW Gothic"/>
                <a:cs typeface="URW Gothic"/>
              </a:rPr>
              <a:t>Expands knowledge of concepts through active listening</a:t>
            </a:r>
            <a:r>
              <a:rPr sz="900" spc="15" dirty="0">
                <a:latin typeface="URW Gothic"/>
                <a:cs typeface="URW Gothic"/>
              </a:rPr>
              <a:t> </a:t>
            </a:r>
            <a:r>
              <a:rPr sz="900" spc="-5" dirty="0">
                <a:latin typeface="URW Gothic"/>
                <a:cs typeface="URW Gothic"/>
              </a:rPr>
              <a:t>and</a:t>
            </a:r>
            <a:endParaRPr sz="900" dirty="0">
              <a:latin typeface="URW Gothic"/>
              <a:cs typeface="URW Gothic"/>
            </a:endParaRPr>
          </a:p>
          <a:p>
            <a:pPr marL="241300" marR="172720">
              <a:lnSpc>
                <a:spcPct val="102200"/>
              </a:lnSpc>
              <a:spcBef>
                <a:spcPts val="5"/>
              </a:spcBef>
            </a:pPr>
            <a:r>
              <a:rPr sz="900" spc="-5" dirty="0">
                <a:latin typeface="URW Gothic"/>
                <a:cs typeface="URW Gothic"/>
              </a:rPr>
              <a:t>questioning to the sharing of information presented </a:t>
            </a:r>
            <a:r>
              <a:rPr sz="900" spc="5" dirty="0">
                <a:latin typeface="URW Gothic"/>
                <a:cs typeface="URW Gothic"/>
              </a:rPr>
              <a:t>in </a:t>
            </a:r>
            <a:r>
              <a:rPr sz="900" dirty="0">
                <a:latin typeface="URW Gothic"/>
                <a:cs typeface="URW Gothic"/>
              </a:rPr>
              <a:t>non-fiction  </a:t>
            </a:r>
            <a:r>
              <a:rPr sz="900" spc="-5" dirty="0">
                <a:latin typeface="URW Gothic"/>
                <a:cs typeface="URW Gothic"/>
              </a:rPr>
              <a:t>books.</a:t>
            </a:r>
            <a:endParaRPr sz="900" dirty="0">
              <a:latin typeface="URW Gothic"/>
              <a:cs typeface="URW Gothic"/>
            </a:endParaRPr>
          </a:p>
          <a:p>
            <a:pPr marL="241300" marR="5080" indent="-228600">
              <a:lnSpc>
                <a:spcPct val="102200"/>
              </a:lnSpc>
              <a:buFont typeface="Symbol"/>
              <a:buChar char=""/>
              <a:tabLst>
                <a:tab pos="240665" algn="l"/>
                <a:tab pos="241300" algn="l"/>
              </a:tabLst>
            </a:pPr>
            <a:r>
              <a:rPr sz="900" spc="5" dirty="0">
                <a:latin typeface="URW Gothic"/>
                <a:cs typeface="URW Gothic"/>
              </a:rPr>
              <a:t>Is </a:t>
            </a:r>
            <a:r>
              <a:rPr sz="900" spc="-5" dirty="0">
                <a:latin typeface="URW Gothic"/>
                <a:cs typeface="URW Gothic"/>
              </a:rPr>
              <a:t>aware and can identify effective listening principles </a:t>
            </a:r>
            <a:r>
              <a:rPr sz="900" spc="-10" dirty="0">
                <a:latin typeface="URW Gothic"/>
                <a:cs typeface="URW Gothic"/>
              </a:rPr>
              <a:t>(eyes </a:t>
            </a:r>
            <a:r>
              <a:rPr sz="900" spc="-5" dirty="0">
                <a:latin typeface="URW Gothic"/>
                <a:cs typeface="URW Gothic"/>
              </a:rPr>
              <a:t>looking,  sitting</a:t>
            </a:r>
            <a:r>
              <a:rPr sz="900" spc="-20" dirty="0">
                <a:latin typeface="URW Gothic"/>
                <a:cs typeface="URW Gothic"/>
              </a:rPr>
              <a:t> </a:t>
            </a:r>
            <a:r>
              <a:rPr sz="900" spc="-5" dirty="0">
                <a:latin typeface="URW Gothic"/>
                <a:cs typeface="URW Gothic"/>
              </a:rPr>
              <a:t>comfortably).</a:t>
            </a:r>
            <a:endParaRPr sz="900" dirty="0">
              <a:latin typeface="URW Gothic"/>
              <a:cs typeface="URW Gothic"/>
            </a:endParaRPr>
          </a:p>
        </p:txBody>
      </p:sp>
      <p:sp>
        <p:nvSpPr>
          <p:cNvPr id="21" name="object 21"/>
          <p:cNvSpPr/>
          <p:nvPr/>
        </p:nvSpPr>
        <p:spPr>
          <a:xfrm>
            <a:off x="359664" y="983233"/>
            <a:ext cx="9998710" cy="5678170"/>
          </a:xfrm>
          <a:custGeom>
            <a:avLst/>
            <a:gdLst/>
            <a:ahLst/>
            <a:cxnLst/>
            <a:rect l="l" t="t" r="r" b="b"/>
            <a:pathLst>
              <a:path w="9998710" h="5678170">
                <a:moveTo>
                  <a:pt x="9998710" y="0"/>
                </a:moveTo>
                <a:lnTo>
                  <a:pt x="9986518" y="0"/>
                </a:lnTo>
                <a:lnTo>
                  <a:pt x="9986518" y="5665673"/>
                </a:lnTo>
                <a:lnTo>
                  <a:pt x="5494655" y="5665673"/>
                </a:lnTo>
                <a:lnTo>
                  <a:pt x="5491607" y="5665673"/>
                </a:lnTo>
                <a:lnTo>
                  <a:pt x="5482463" y="5665673"/>
                </a:lnTo>
                <a:lnTo>
                  <a:pt x="12192" y="5665673"/>
                </a:lnTo>
                <a:lnTo>
                  <a:pt x="12192" y="0"/>
                </a:lnTo>
                <a:lnTo>
                  <a:pt x="0" y="0"/>
                </a:lnTo>
                <a:lnTo>
                  <a:pt x="0" y="5677865"/>
                </a:lnTo>
                <a:lnTo>
                  <a:pt x="12192" y="5677865"/>
                </a:lnTo>
                <a:lnTo>
                  <a:pt x="5482463" y="5677865"/>
                </a:lnTo>
                <a:lnTo>
                  <a:pt x="5491607" y="5677865"/>
                </a:lnTo>
                <a:lnTo>
                  <a:pt x="5494655" y="5677865"/>
                </a:lnTo>
                <a:lnTo>
                  <a:pt x="9986518" y="5677865"/>
                </a:lnTo>
                <a:lnTo>
                  <a:pt x="9998710" y="5677865"/>
                </a:lnTo>
                <a:lnTo>
                  <a:pt x="9998710" y="0"/>
                </a:lnTo>
                <a:close/>
              </a:path>
            </a:pathLst>
          </a:custGeom>
          <a:solidFill>
            <a:srgbClr val="FF0000"/>
          </a:solidFill>
        </p:spPr>
        <p:txBody>
          <a:bodyPr wrap="square" lIns="0" tIns="0" rIns="0" bIns="0" rtlCol="0"/>
          <a:lstStyle/>
          <a:p>
            <a:endParaRPr/>
          </a:p>
        </p:txBody>
      </p:sp>
      <p:sp>
        <p:nvSpPr>
          <p:cNvPr id="23" name="object 23"/>
          <p:cNvSpPr txBox="1">
            <a:spLocks noGrp="1"/>
          </p:cNvSpPr>
          <p:nvPr>
            <p:ph type="sldNum" sz="quarter" idx="7"/>
          </p:nvPr>
        </p:nvSpPr>
        <p:spPr>
          <a:prstGeom prst="rect">
            <a:avLst/>
          </a:prstGeom>
        </p:spPr>
        <p:txBody>
          <a:bodyPr vert="horz" wrap="square" lIns="0" tIns="13335" rIns="0" bIns="0" rtlCol="0">
            <a:spAutoFit/>
          </a:bodyPr>
          <a:lstStyle/>
          <a:p>
            <a:pPr marL="38100">
              <a:lnSpc>
                <a:spcPct val="100000"/>
              </a:lnSpc>
              <a:spcBef>
                <a:spcPts val="105"/>
              </a:spcBef>
            </a:pPr>
            <a:fld id="{81D60167-4931-47E6-BA6A-407CBD079E47}" type="slidenum">
              <a:rPr dirty="0"/>
              <a:t>5</a:t>
            </a:fld>
            <a:endParaRPr dirty="0"/>
          </a:p>
        </p:txBody>
      </p:sp>
      <p:pic>
        <p:nvPicPr>
          <p:cNvPr id="31" name="Picture 30" descr="C:\Users\RLWCGRIFFITHS\AppData\Local\Microsoft\Windows\INetCache\Content.MSO\D0413950.tmp">
            <a:extLst>
              <a:ext uri="{FF2B5EF4-FFF2-40B4-BE49-F238E27FC236}">
                <a16:creationId xmlns:a16="http://schemas.microsoft.com/office/drawing/2014/main" id="{F799B25A-65BD-5764-8E0B-EA5A16D9780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57582" y="1162198"/>
            <a:ext cx="715015" cy="57035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prstGeom prst="rect">
            <a:avLst/>
          </a:prstGeom>
        </p:spPr>
        <p:txBody>
          <a:bodyPr vert="horz" wrap="square" lIns="0" tIns="13335" rIns="0" bIns="0" rtlCol="0">
            <a:spAutoFit/>
          </a:bodyPr>
          <a:lstStyle/>
          <a:p>
            <a:pPr marL="38100">
              <a:lnSpc>
                <a:spcPct val="100000"/>
              </a:lnSpc>
              <a:spcBef>
                <a:spcPts val="105"/>
              </a:spcBef>
            </a:pPr>
            <a:fld id="{81D60167-4931-47E6-BA6A-407CBD079E47}" type="slidenum">
              <a:rPr dirty="0"/>
              <a:t>6</a:t>
            </a:fld>
            <a:endParaRPr dirty="0"/>
          </a:p>
        </p:txBody>
      </p:sp>
      <p:graphicFrame>
        <p:nvGraphicFramePr>
          <p:cNvPr id="2" name="object 2"/>
          <p:cNvGraphicFramePr>
            <a:graphicFrameLocks noGrp="1"/>
          </p:cNvGraphicFramePr>
          <p:nvPr/>
        </p:nvGraphicFramePr>
        <p:xfrm>
          <a:off x="359663" y="359664"/>
          <a:ext cx="9986645" cy="1414525"/>
        </p:xfrm>
        <a:graphic>
          <a:graphicData uri="http://schemas.openxmlformats.org/drawingml/2006/table">
            <a:tbl>
              <a:tblPr firstRow="1" bandRow="1">
                <a:tableStyleId>{2D5ABB26-0587-4C30-8999-92F81FD0307C}</a:tableStyleId>
              </a:tblPr>
              <a:tblGrid>
                <a:gridCol w="277495">
                  <a:extLst>
                    <a:ext uri="{9D8B030D-6E8A-4147-A177-3AD203B41FA5}">
                      <a16:colId xmlns:a16="http://schemas.microsoft.com/office/drawing/2014/main" val="20000"/>
                    </a:ext>
                  </a:extLst>
                </a:gridCol>
                <a:gridCol w="5208270">
                  <a:extLst>
                    <a:ext uri="{9D8B030D-6E8A-4147-A177-3AD203B41FA5}">
                      <a16:colId xmlns:a16="http://schemas.microsoft.com/office/drawing/2014/main" val="20001"/>
                    </a:ext>
                  </a:extLst>
                </a:gridCol>
                <a:gridCol w="4500880">
                  <a:extLst>
                    <a:ext uri="{9D8B030D-6E8A-4147-A177-3AD203B41FA5}">
                      <a16:colId xmlns:a16="http://schemas.microsoft.com/office/drawing/2014/main" val="20002"/>
                    </a:ext>
                  </a:extLst>
                </a:gridCol>
              </a:tblGrid>
              <a:tr h="147777">
                <a:tc>
                  <a:txBody>
                    <a:bodyPr/>
                    <a:lstStyle/>
                    <a:p>
                      <a:pPr marL="68580">
                        <a:lnSpc>
                          <a:spcPts val="1005"/>
                        </a:lnSpc>
                        <a:spcBef>
                          <a:spcPts val="60"/>
                        </a:spcBef>
                      </a:pPr>
                      <a:r>
                        <a:rPr sz="900" b="1" dirty="0">
                          <a:solidFill>
                            <a:srgbClr val="FFFFFF"/>
                          </a:solidFill>
                          <a:latin typeface="Gothic Uralic"/>
                          <a:cs typeface="Gothic Uralic"/>
                        </a:rPr>
                        <a:t>R-</a:t>
                      </a:r>
                      <a:endParaRPr sz="900">
                        <a:latin typeface="Gothic Uralic"/>
                        <a:cs typeface="Gothic Uralic"/>
                      </a:endParaRPr>
                    </a:p>
                  </a:txBody>
                  <a:tcPr marL="0" marR="0" marT="7620" marB="0">
                    <a:solidFill>
                      <a:srgbClr val="FF0000"/>
                    </a:solidFill>
                  </a:tcPr>
                </a:tc>
                <a:tc gridSpan="2">
                  <a:txBody>
                    <a:bodyPr/>
                    <a:lstStyle/>
                    <a:p>
                      <a:pPr marL="67945">
                        <a:lnSpc>
                          <a:spcPts val="1005"/>
                        </a:lnSpc>
                        <a:spcBef>
                          <a:spcPts val="60"/>
                        </a:spcBef>
                      </a:pPr>
                      <a:r>
                        <a:rPr sz="900" b="1" dirty="0">
                          <a:latin typeface="Gothic Uralic"/>
                          <a:cs typeface="Gothic Uralic"/>
                        </a:rPr>
                        <a:t>By </a:t>
                      </a:r>
                      <a:r>
                        <a:rPr sz="900" b="1" spc="-5" dirty="0">
                          <a:latin typeface="Gothic Uralic"/>
                          <a:cs typeface="Gothic Uralic"/>
                        </a:rPr>
                        <a:t>the end of the Autumn </a:t>
                      </a:r>
                      <a:r>
                        <a:rPr sz="900" b="1" dirty="0">
                          <a:latin typeface="Gothic Uralic"/>
                          <a:cs typeface="Gothic Uralic"/>
                        </a:rPr>
                        <a:t>Term </a:t>
                      </a:r>
                      <a:r>
                        <a:rPr sz="900" b="1" spc="-5" dirty="0">
                          <a:latin typeface="Gothic Uralic"/>
                          <a:cs typeface="Gothic Uralic"/>
                        </a:rPr>
                        <a:t>children </a:t>
                      </a:r>
                      <a:r>
                        <a:rPr sz="900" b="1" dirty="0">
                          <a:latin typeface="Gothic Uralic"/>
                          <a:cs typeface="Gothic Uralic"/>
                        </a:rPr>
                        <a:t>should be </a:t>
                      </a:r>
                      <a:r>
                        <a:rPr sz="900" b="1" spc="-5" dirty="0">
                          <a:latin typeface="Gothic Uralic"/>
                          <a:cs typeface="Gothic Uralic"/>
                        </a:rPr>
                        <a:t>able</a:t>
                      </a:r>
                      <a:r>
                        <a:rPr sz="900" b="1" spc="5" dirty="0">
                          <a:latin typeface="Gothic Uralic"/>
                          <a:cs typeface="Gothic Uralic"/>
                        </a:rPr>
                        <a:t> </a:t>
                      </a:r>
                      <a:r>
                        <a:rPr sz="900" b="1" spc="-5" dirty="0">
                          <a:latin typeface="Gothic Uralic"/>
                          <a:cs typeface="Gothic Uralic"/>
                        </a:rPr>
                        <a:t>to…</a:t>
                      </a:r>
                      <a:endParaRPr sz="900">
                        <a:latin typeface="Gothic Uralic"/>
                        <a:cs typeface="Gothic Uralic"/>
                      </a:endParaRPr>
                    </a:p>
                  </a:txBody>
                  <a:tcPr marL="0" marR="0" marT="7620" marB="0">
                    <a:lnR w="12700">
                      <a:solidFill>
                        <a:srgbClr val="FF0000"/>
                      </a:solidFill>
                      <a:prstDash val="solid"/>
                    </a:lnR>
                    <a:lnT w="12700">
                      <a:solidFill>
                        <a:srgbClr val="FF0000"/>
                      </a:solidFill>
                      <a:prstDash val="solid"/>
                    </a:lnT>
                    <a:solidFill>
                      <a:srgbClr val="FF9F9F"/>
                    </a:solidFill>
                  </a:tcPr>
                </a:tc>
                <a:tc hMerge="1">
                  <a:txBody>
                    <a:bodyPr/>
                    <a:lstStyle/>
                    <a:p>
                      <a:endParaRPr/>
                    </a:p>
                  </a:txBody>
                  <a:tcPr marL="0" marR="0" marT="0" marB="0"/>
                </a:tc>
                <a:extLst>
                  <a:ext uri="{0D108BD9-81ED-4DB2-BD59-A6C34878D82A}">
                    <a16:rowId xmlns:a16="http://schemas.microsoft.com/office/drawing/2014/main" val="10000"/>
                  </a:ext>
                </a:extLst>
              </a:tr>
              <a:tr h="1266748">
                <a:tc gridSpan="2">
                  <a:txBody>
                    <a:bodyPr/>
                    <a:lstStyle/>
                    <a:p>
                      <a:pPr marL="68580">
                        <a:lnSpc>
                          <a:spcPct val="100000"/>
                        </a:lnSpc>
                      </a:pPr>
                      <a:r>
                        <a:rPr sz="900" b="1" spc="-5" dirty="0">
                          <a:latin typeface="Gothic Uralic"/>
                          <a:cs typeface="Gothic Uralic"/>
                        </a:rPr>
                        <a:t>Listening, Attention </a:t>
                      </a:r>
                      <a:r>
                        <a:rPr sz="900" b="1" dirty="0">
                          <a:latin typeface="Gothic Uralic"/>
                          <a:cs typeface="Gothic Uralic"/>
                        </a:rPr>
                        <a:t>and</a:t>
                      </a:r>
                      <a:r>
                        <a:rPr sz="900" b="1" spc="10" dirty="0">
                          <a:latin typeface="Gothic Uralic"/>
                          <a:cs typeface="Gothic Uralic"/>
                        </a:rPr>
                        <a:t> </a:t>
                      </a:r>
                      <a:r>
                        <a:rPr sz="900" b="1" spc="-5" dirty="0">
                          <a:latin typeface="Gothic Uralic"/>
                          <a:cs typeface="Gothic Uralic"/>
                        </a:rPr>
                        <a:t>Understanding:</a:t>
                      </a:r>
                      <a:endParaRPr sz="900">
                        <a:latin typeface="Gothic Uralic"/>
                        <a:cs typeface="Gothic Uralic"/>
                      </a:endParaRPr>
                    </a:p>
                    <a:p>
                      <a:pPr marL="525780" indent="-228600">
                        <a:lnSpc>
                          <a:spcPct val="100000"/>
                        </a:lnSpc>
                        <a:spcBef>
                          <a:spcPts val="10"/>
                        </a:spcBef>
                        <a:buFont typeface="Symbol"/>
                        <a:buChar char=""/>
                        <a:tabLst>
                          <a:tab pos="525145" algn="l"/>
                          <a:tab pos="525780" algn="l"/>
                        </a:tabLst>
                      </a:pPr>
                      <a:r>
                        <a:rPr sz="900" spc="-10" dirty="0">
                          <a:latin typeface="URW Gothic"/>
                          <a:cs typeface="URW Gothic"/>
                        </a:rPr>
                        <a:t>Able to </a:t>
                      </a:r>
                      <a:r>
                        <a:rPr sz="900" spc="-5" dirty="0">
                          <a:latin typeface="URW Gothic"/>
                          <a:cs typeface="URW Gothic"/>
                        </a:rPr>
                        <a:t>attend to simple stories and display an increasing ability to</a:t>
                      </a:r>
                      <a:r>
                        <a:rPr sz="900" spc="70" dirty="0">
                          <a:latin typeface="URW Gothic"/>
                          <a:cs typeface="URW Gothic"/>
                        </a:rPr>
                        <a:t> </a:t>
                      </a:r>
                      <a:r>
                        <a:rPr sz="900" spc="-5" dirty="0">
                          <a:latin typeface="URW Gothic"/>
                          <a:cs typeface="URW Gothic"/>
                        </a:rPr>
                        <a:t>listen.</a:t>
                      </a:r>
                      <a:endParaRPr sz="900">
                        <a:latin typeface="URW Gothic"/>
                        <a:cs typeface="URW Gothic"/>
                      </a:endParaRPr>
                    </a:p>
                    <a:p>
                      <a:pPr marL="525780" indent="-228600">
                        <a:lnSpc>
                          <a:spcPct val="100000"/>
                        </a:lnSpc>
                        <a:spcBef>
                          <a:spcPts val="25"/>
                        </a:spcBef>
                        <a:buFont typeface="Symbol"/>
                        <a:buChar char=""/>
                        <a:tabLst>
                          <a:tab pos="525145" algn="l"/>
                          <a:tab pos="525780" algn="l"/>
                        </a:tabLst>
                      </a:pPr>
                      <a:r>
                        <a:rPr sz="900" spc="-10" dirty="0">
                          <a:latin typeface="URW Gothic"/>
                          <a:cs typeface="URW Gothic"/>
                        </a:rPr>
                        <a:t>Able to </a:t>
                      </a:r>
                      <a:r>
                        <a:rPr sz="900" spc="-5" dirty="0">
                          <a:latin typeface="URW Gothic"/>
                          <a:cs typeface="URW Gothic"/>
                        </a:rPr>
                        <a:t>engage </a:t>
                      </a:r>
                      <a:r>
                        <a:rPr sz="900" spc="5" dirty="0">
                          <a:latin typeface="URW Gothic"/>
                          <a:cs typeface="URW Gothic"/>
                        </a:rPr>
                        <a:t>in </a:t>
                      </a:r>
                      <a:r>
                        <a:rPr sz="900" spc="-5" dirty="0">
                          <a:latin typeface="URW Gothic"/>
                          <a:cs typeface="URW Gothic"/>
                        </a:rPr>
                        <a:t>rhyming</a:t>
                      </a:r>
                      <a:r>
                        <a:rPr sz="900" spc="20" dirty="0">
                          <a:latin typeface="URW Gothic"/>
                          <a:cs typeface="URW Gothic"/>
                        </a:rPr>
                        <a:t> </a:t>
                      </a:r>
                      <a:r>
                        <a:rPr sz="900" spc="-5" dirty="0">
                          <a:latin typeface="URW Gothic"/>
                          <a:cs typeface="URW Gothic"/>
                        </a:rPr>
                        <a:t>activities.</a:t>
                      </a:r>
                      <a:endParaRPr sz="900">
                        <a:latin typeface="URW Gothic"/>
                        <a:cs typeface="URW Gothic"/>
                      </a:endParaRPr>
                    </a:p>
                    <a:p>
                      <a:pPr marL="525780" marR="225425" indent="-228600">
                        <a:lnSpc>
                          <a:spcPct val="102200"/>
                        </a:lnSpc>
                        <a:buFont typeface="Symbol"/>
                        <a:buChar char=""/>
                        <a:tabLst>
                          <a:tab pos="525145" algn="l"/>
                          <a:tab pos="525780" algn="l"/>
                        </a:tabLst>
                      </a:pPr>
                      <a:r>
                        <a:rPr sz="900" spc="5" dirty="0">
                          <a:latin typeface="URW Gothic"/>
                          <a:cs typeface="URW Gothic"/>
                        </a:rPr>
                        <a:t>Is </a:t>
                      </a:r>
                      <a:r>
                        <a:rPr sz="900" spc="-5" dirty="0">
                          <a:latin typeface="URW Gothic"/>
                          <a:cs typeface="URW Gothic"/>
                        </a:rPr>
                        <a:t>beginning to understand and respond to questions </a:t>
                      </a:r>
                      <a:r>
                        <a:rPr sz="900" spc="-10" dirty="0">
                          <a:latin typeface="URW Gothic"/>
                          <a:cs typeface="URW Gothic"/>
                        </a:rPr>
                        <a:t>with </a:t>
                      </a:r>
                      <a:r>
                        <a:rPr sz="900" spc="-5" dirty="0">
                          <a:latin typeface="URW Gothic"/>
                          <a:cs typeface="URW Gothic"/>
                        </a:rPr>
                        <a:t>increasing accuracy </a:t>
                      </a:r>
                      <a:r>
                        <a:rPr sz="900" spc="-10" dirty="0">
                          <a:latin typeface="URW Gothic"/>
                          <a:cs typeface="URW Gothic"/>
                        </a:rPr>
                        <a:t>(what,  </a:t>
                      </a:r>
                      <a:r>
                        <a:rPr sz="900" spc="-5" dirty="0">
                          <a:latin typeface="URW Gothic"/>
                          <a:cs typeface="URW Gothic"/>
                        </a:rPr>
                        <a:t>why, where, when, who </a:t>
                      </a:r>
                      <a:r>
                        <a:rPr sz="900" dirty="0">
                          <a:latin typeface="URW Gothic"/>
                          <a:cs typeface="URW Gothic"/>
                        </a:rPr>
                        <a:t>and</a:t>
                      </a:r>
                      <a:r>
                        <a:rPr sz="900" spc="-25" dirty="0">
                          <a:latin typeface="URW Gothic"/>
                          <a:cs typeface="URW Gothic"/>
                        </a:rPr>
                        <a:t> </a:t>
                      </a:r>
                      <a:r>
                        <a:rPr sz="900" spc="-5" dirty="0">
                          <a:latin typeface="URW Gothic"/>
                          <a:cs typeface="URW Gothic"/>
                        </a:rPr>
                        <a:t>how.</a:t>
                      </a:r>
                      <a:endParaRPr sz="900">
                        <a:latin typeface="URW Gothic"/>
                        <a:cs typeface="URW Gothic"/>
                      </a:endParaRPr>
                    </a:p>
                    <a:p>
                      <a:pPr marL="525780" indent="-228600">
                        <a:lnSpc>
                          <a:spcPct val="100000"/>
                        </a:lnSpc>
                        <a:spcBef>
                          <a:spcPts val="25"/>
                        </a:spcBef>
                        <a:buFont typeface="Symbol"/>
                        <a:buChar char=""/>
                        <a:tabLst>
                          <a:tab pos="525145" algn="l"/>
                          <a:tab pos="525780" algn="l"/>
                        </a:tabLst>
                      </a:pPr>
                      <a:r>
                        <a:rPr sz="900" spc="-5" dirty="0">
                          <a:latin typeface="URW Gothic"/>
                          <a:cs typeface="URW Gothic"/>
                        </a:rPr>
                        <a:t>Responds to two and progressively multiple step</a:t>
                      </a:r>
                      <a:r>
                        <a:rPr sz="900" spc="10" dirty="0">
                          <a:latin typeface="URW Gothic"/>
                          <a:cs typeface="URW Gothic"/>
                        </a:rPr>
                        <a:t> </a:t>
                      </a:r>
                      <a:r>
                        <a:rPr sz="900" spc="-5" dirty="0">
                          <a:latin typeface="URW Gothic"/>
                          <a:cs typeface="URW Gothic"/>
                        </a:rPr>
                        <a:t>instructions.</a:t>
                      </a:r>
                      <a:endParaRPr sz="900">
                        <a:latin typeface="URW Gothic"/>
                        <a:cs typeface="URW Gothic"/>
                      </a:endParaRPr>
                    </a:p>
                    <a:p>
                      <a:pPr marL="525780" indent="-228600">
                        <a:lnSpc>
                          <a:spcPct val="100000"/>
                        </a:lnSpc>
                        <a:spcBef>
                          <a:spcPts val="25"/>
                        </a:spcBef>
                        <a:buFont typeface="Symbol"/>
                        <a:buChar char=""/>
                        <a:tabLst>
                          <a:tab pos="525145" algn="l"/>
                          <a:tab pos="525780" algn="l"/>
                        </a:tabLst>
                      </a:pPr>
                      <a:r>
                        <a:rPr sz="900" spc="-10" dirty="0">
                          <a:latin typeface="URW Gothic"/>
                          <a:cs typeface="URW Gothic"/>
                        </a:rPr>
                        <a:t>Able to </a:t>
                      </a:r>
                      <a:r>
                        <a:rPr sz="900" spc="-5" dirty="0">
                          <a:latin typeface="URW Gothic"/>
                          <a:cs typeface="URW Gothic"/>
                        </a:rPr>
                        <a:t>talk ‘with’ and not </a:t>
                      </a:r>
                      <a:r>
                        <a:rPr sz="900" dirty="0">
                          <a:latin typeface="URW Gothic"/>
                          <a:cs typeface="URW Gothic"/>
                        </a:rPr>
                        <a:t>just </a:t>
                      </a:r>
                      <a:r>
                        <a:rPr sz="900" spc="-5" dirty="0">
                          <a:latin typeface="URW Gothic"/>
                          <a:cs typeface="URW Gothic"/>
                        </a:rPr>
                        <a:t>‘to’ </a:t>
                      </a:r>
                      <a:r>
                        <a:rPr sz="900" dirty="0">
                          <a:latin typeface="URW Gothic"/>
                          <a:cs typeface="URW Gothic"/>
                        </a:rPr>
                        <a:t>a</a:t>
                      </a:r>
                      <a:r>
                        <a:rPr sz="900" spc="15" dirty="0">
                          <a:latin typeface="URW Gothic"/>
                          <a:cs typeface="URW Gothic"/>
                        </a:rPr>
                        <a:t> </a:t>
                      </a:r>
                      <a:r>
                        <a:rPr sz="900" spc="-5" dirty="0">
                          <a:latin typeface="URW Gothic"/>
                          <a:cs typeface="URW Gothic"/>
                        </a:rPr>
                        <a:t>peer</a:t>
                      </a:r>
                      <a:endParaRPr sz="900">
                        <a:latin typeface="URW Gothic"/>
                        <a:cs typeface="URW Gothic"/>
                      </a:endParaRPr>
                    </a:p>
                    <a:p>
                      <a:pPr marL="525780" indent="-228600">
                        <a:lnSpc>
                          <a:spcPct val="100000"/>
                        </a:lnSpc>
                        <a:spcBef>
                          <a:spcPts val="25"/>
                        </a:spcBef>
                        <a:buFont typeface="Symbol"/>
                        <a:buChar char=""/>
                        <a:tabLst>
                          <a:tab pos="525145" algn="l"/>
                          <a:tab pos="525780" algn="l"/>
                        </a:tabLst>
                      </a:pPr>
                      <a:r>
                        <a:rPr sz="900" spc="-5" dirty="0">
                          <a:latin typeface="URW Gothic"/>
                          <a:cs typeface="URW Gothic"/>
                        </a:rPr>
                        <a:t>Respond to questions from an adult as part of </a:t>
                      </a:r>
                      <a:r>
                        <a:rPr sz="900" dirty="0">
                          <a:latin typeface="URW Gothic"/>
                          <a:cs typeface="URW Gothic"/>
                        </a:rPr>
                        <a:t>a</a:t>
                      </a:r>
                      <a:r>
                        <a:rPr sz="900" spc="-10" dirty="0">
                          <a:latin typeface="URW Gothic"/>
                          <a:cs typeface="URW Gothic"/>
                        </a:rPr>
                        <a:t> </a:t>
                      </a:r>
                      <a:r>
                        <a:rPr sz="900" spc="-5" dirty="0">
                          <a:latin typeface="URW Gothic"/>
                          <a:cs typeface="URW Gothic"/>
                        </a:rPr>
                        <a:t>conversation</a:t>
                      </a:r>
                      <a:endParaRPr sz="900">
                        <a:latin typeface="URW Gothic"/>
                        <a:cs typeface="URW Gothic"/>
                      </a:endParaRPr>
                    </a:p>
                  </a:txBody>
                  <a:tcPr marL="0" marR="0" marT="0" marB="0">
                    <a:lnL w="12700">
                      <a:solidFill>
                        <a:srgbClr val="FF0000"/>
                      </a:solidFill>
                      <a:prstDash val="solid"/>
                    </a:lnL>
                    <a:lnB w="12700">
                      <a:solidFill>
                        <a:srgbClr val="FF0000"/>
                      </a:solidFill>
                      <a:prstDash val="solid"/>
                    </a:lnB>
                  </a:tcPr>
                </a:tc>
                <a:tc hMerge="1">
                  <a:txBody>
                    <a:bodyPr/>
                    <a:lstStyle/>
                    <a:p>
                      <a:endParaRPr/>
                    </a:p>
                  </a:txBody>
                  <a:tcPr marL="0" marR="0" marT="0" marB="0"/>
                </a:tc>
                <a:tc>
                  <a:txBody>
                    <a:bodyPr/>
                    <a:lstStyle/>
                    <a:p>
                      <a:pPr marL="67945">
                        <a:lnSpc>
                          <a:spcPct val="100000"/>
                        </a:lnSpc>
                      </a:pPr>
                      <a:r>
                        <a:rPr sz="900" b="1" spc="-5" dirty="0">
                          <a:latin typeface="Gothic Uralic"/>
                          <a:cs typeface="Gothic Uralic"/>
                        </a:rPr>
                        <a:t>Listening, Attention </a:t>
                      </a:r>
                      <a:r>
                        <a:rPr sz="900" b="1" dirty="0">
                          <a:latin typeface="Gothic Uralic"/>
                          <a:cs typeface="Gothic Uralic"/>
                        </a:rPr>
                        <a:t>and</a:t>
                      </a:r>
                      <a:r>
                        <a:rPr sz="900" b="1" spc="10" dirty="0">
                          <a:latin typeface="Gothic Uralic"/>
                          <a:cs typeface="Gothic Uralic"/>
                        </a:rPr>
                        <a:t> </a:t>
                      </a:r>
                      <a:r>
                        <a:rPr sz="900" b="1" spc="-5" dirty="0">
                          <a:latin typeface="Gothic Uralic"/>
                          <a:cs typeface="Gothic Uralic"/>
                        </a:rPr>
                        <a:t>Understanding:</a:t>
                      </a:r>
                      <a:endParaRPr sz="900">
                        <a:latin typeface="Gothic Uralic"/>
                        <a:cs typeface="Gothic Uralic"/>
                      </a:endParaRPr>
                    </a:p>
                    <a:p>
                      <a:pPr marL="525780" indent="-229235">
                        <a:lnSpc>
                          <a:spcPct val="100000"/>
                        </a:lnSpc>
                        <a:spcBef>
                          <a:spcPts val="10"/>
                        </a:spcBef>
                        <a:buFont typeface="Symbol"/>
                        <a:buChar char=""/>
                        <a:tabLst>
                          <a:tab pos="525780" algn="l"/>
                          <a:tab pos="526415" algn="l"/>
                        </a:tabLst>
                      </a:pPr>
                      <a:r>
                        <a:rPr sz="900" dirty="0">
                          <a:latin typeface="URW Gothic"/>
                          <a:cs typeface="URW Gothic"/>
                        </a:rPr>
                        <a:t>Can </a:t>
                      </a:r>
                      <a:r>
                        <a:rPr sz="900" spc="-5" dirty="0">
                          <a:latin typeface="URW Gothic"/>
                          <a:cs typeface="URW Gothic"/>
                        </a:rPr>
                        <a:t>identify and recall favourite stories from home or school.</a:t>
                      </a:r>
                      <a:endParaRPr sz="900">
                        <a:latin typeface="URW Gothic"/>
                        <a:cs typeface="URW Gothic"/>
                      </a:endParaRPr>
                    </a:p>
                    <a:p>
                      <a:pPr marL="525780" indent="-229235">
                        <a:lnSpc>
                          <a:spcPct val="100000"/>
                        </a:lnSpc>
                        <a:spcBef>
                          <a:spcPts val="25"/>
                        </a:spcBef>
                        <a:buFont typeface="Symbol"/>
                        <a:buChar char=""/>
                        <a:tabLst>
                          <a:tab pos="525780" algn="l"/>
                          <a:tab pos="526415" algn="l"/>
                        </a:tabLst>
                      </a:pPr>
                      <a:r>
                        <a:rPr sz="900" dirty="0">
                          <a:latin typeface="URW Gothic"/>
                          <a:cs typeface="URW Gothic"/>
                        </a:rPr>
                        <a:t>Can </a:t>
                      </a:r>
                      <a:r>
                        <a:rPr sz="900" spc="-5" dirty="0">
                          <a:latin typeface="URW Gothic"/>
                          <a:cs typeface="URW Gothic"/>
                        </a:rPr>
                        <a:t>answer </a:t>
                      </a:r>
                      <a:r>
                        <a:rPr sz="900" spc="-10" dirty="0">
                          <a:latin typeface="URW Gothic"/>
                          <a:cs typeface="URW Gothic"/>
                        </a:rPr>
                        <a:t>simple </a:t>
                      </a:r>
                      <a:r>
                        <a:rPr sz="900" spc="-5" dirty="0">
                          <a:latin typeface="URW Gothic"/>
                          <a:cs typeface="URW Gothic"/>
                        </a:rPr>
                        <a:t>questions and recall parts of </a:t>
                      </a:r>
                      <a:r>
                        <a:rPr sz="900" dirty="0">
                          <a:latin typeface="URW Gothic"/>
                          <a:cs typeface="URW Gothic"/>
                        </a:rPr>
                        <a:t>a</a:t>
                      </a:r>
                      <a:r>
                        <a:rPr sz="900" spc="20" dirty="0">
                          <a:latin typeface="URW Gothic"/>
                          <a:cs typeface="URW Gothic"/>
                        </a:rPr>
                        <a:t> </a:t>
                      </a:r>
                      <a:r>
                        <a:rPr sz="900" dirty="0">
                          <a:latin typeface="URW Gothic"/>
                          <a:cs typeface="URW Gothic"/>
                        </a:rPr>
                        <a:t>story.</a:t>
                      </a:r>
                      <a:endParaRPr sz="900">
                        <a:latin typeface="URW Gothic"/>
                        <a:cs typeface="URW Gothic"/>
                      </a:endParaRPr>
                    </a:p>
                    <a:p>
                      <a:pPr marL="525780" indent="-229235">
                        <a:lnSpc>
                          <a:spcPct val="100000"/>
                        </a:lnSpc>
                        <a:spcBef>
                          <a:spcPts val="25"/>
                        </a:spcBef>
                        <a:buFont typeface="Symbol"/>
                        <a:buChar char=""/>
                        <a:tabLst>
                          <a:tab pos="525780" algn="l"/>
                          <a:tab pos="526415" algn="l"/>
                        </a:tabLst>
                      </a:pPr>
                      <a:r>
                        <a:rPr sz="900" spc="-5" dirty="0">
                          <a:latin typeface="URW Gothic"/>
                          <a:cs typeface="URW Gothic"/>
                        </a:rPr>
                        <a:t>Enjoys listening to</a:t>
                      </a:r>
                      <a:r>
                        <a:rPr sz="900" spc="-15" dirty="0">
                          <a:latin typeface="URW Gothic"/>
                          <a:cs typeface="URW Gothic"/>
                        </a:rPr>
                        <a:t> </a:t>
                      </a:r>
                      <a:r>
                        <a:rPr sz="900" spc="-5" dirty="0">
                          <a:latin typeface="URW Gothic"/>
                          <a:cs typeface="URW Gothic"/>
                        </a:rPr>
                        <a:t>poems.</a:t>
                      </a:r>
                      <a:endParaRPr sz="900">
                        <a:latin typeface="URW Gothic"/>
                        <a:cs typeface="URW Gothic"/>
                      </a:endParaRPr>
                    </a:p>
                    <a:p>
                      <a:pPr marL="525780" marR="734695" indent="-228600">
                        <a:lnSpc>
                          <a:spcPct val="102200"/>
                        </a:lnSpc>
                        <a:buFont typeface="Symbol"/>
                        <a:buChar char=""/>
                        <a:tabLst>
                          <a:tab pos="525780" algn="l"/>
                          <a:tab pos="526415" algn="l"/>
                        </a:tabLst>
                      </a:pPr>
                      <a:r>
                        <a:rPr sz="900" spc="-5" dirty="0">
                          <a:latin typeface="URW Gothic"/>
                          <a:cs typeface="URW Gothic"/>
                        </a:rPr>
                        <a:t>Attends </a:t>
                      </a:r>
                      <a:r>
                        <a:rPr sz="900" dirty="0">
                          <a:latin typeface="URW Gothic"/>
                          <a:cs typeface="URW Gothic"/>
                        </a:rPr>
                        <a:t>to </a:t>
                      </a:r>
                      <a:r>
                        <a:rPr sz="900" spc="-5" dirty="0">
                          <a:latin typeface="URW Gothic"/>
                          <a:cs typeface="URW Gothic"/>
                        </a:rPr>
                        <a:t>phonic activities and listens effectively to sound  production.</a:t>
                      </a:r>
                      <a:endParaRPr sz="900">
                        <a:latin typeface="URW Gothic"/>
                        <a:cs typeface="URW Gothic"/>
                      </a:endParaRPr>
                    </a:p>
                    <a:p>
                      <a:pPr marL="525780" indent="-229235">
                        <a:lnSpc>
                          <a:spcPct val="100000"/>
                        </a:lnSpc>
                        <a:spcBef>
                          <a:spcPts val="25"/>
                        </a:spcBef>
                        <a:buFont typeface="Symbol"/>
                        <a:buChar char=""/>
                        <a:tabLst>
                          <a:tab pos="525780" algn="l"/>
                          <a:tab pos="526415" algn="l"/>
                        </a:tabLst>
                      </a:pPr>
                      <a:r>
                        <a:rPr sz="900" dirty="0">
                          <a:latin typeface="URW Gothic"/>
                          <a:cs typeface="URW Gothic"/>
                        </a:rPr>
                        <a:t>Makes </a:t>
                      </a:r>
                      <a:r>
                        <a:rPr sz="900" spc="-5" dirty="0">
                          <a:latin typeface="URW Gothic"/>
                          <a:cs typeface="URW Gothic"/>
                        </a:rPr>
                        <a:t>comment about </a:t>
                      </a:r>
                      <a:r>
                        <a:rPr sz="900" dirty="0">
                          <a:latin typeface="URW Gothic"/>
                          <a:cs typeface="URW Gothic"/>
                        </a:rPr>
                        <a:t>stories </a:t>
                      </a:r>
                      <a:r>
                        <a:rPr sz="900" spc="-5" dirty="0">
                          <a:latin typeface="URW Gothic"/>
                          <a:cs typeface="URW Gothic"/>
                        </a:rPr>
                        <a:t>or information without being</a:t>
                      </a:r>
                      <a:r>
                        <a:rPr sz="900" spc="-25" dirty="0">
                          <a:latin typeface="URW Gothic"/>
                          <a:cs typeface="URW Gothic"/>
                        </a:rPr>
                        <a:t> </a:t>
                      </a:r>
                      <a:r>
                        <a:rPr sz="900" spc="-5" dirty="0">
                          <a:latin typeface="URW Gothic"/>
                          <a:cs typeface="URW Gothic"/>
                        </a:rPr>
                        <a:t>prompted</a:t>
                      </a:r>
                      <a:endParaRPr sz="900">
                        <a:latin typeface="URW Gothic"/>
                        <a:cs typeface="URW Gothic"/>
                      </a:endParaRPr>
                    </a:p>
                  </a:txBody>
                  <a:tcPr marL="0" marR="0" marT="0" marB="0">
                    <a:lnR w="12700">
                      <a:solidFill>
                        <a:srgbClr val="FF0000"/>
                      </a:solidFill>
                      <a:prstDash val="solid"/>
                    </a:lnR>
                    <a:lnB w="12700">
                      <a:solidFill>
                        <a:srgbClr val="FF0000"/>
                      </a:solidFill>
                      <a:prstDash val="solid"/>
                    </a:lnB>
                    <a:solidFill>
                      <a:srgbClr val="E7E6E6"/>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371856" y="952754"/>
            <a:ext cx="10064750" cy="4263390"/>
            <a:chOff x="371856" y="952754"/>
            <a:chExt cx="10064750" cy="4263390"/>
          </a:xfrm>
        </p:grpSpPr>
        <p:sp>
          <p:nvSpPr>
            <p:cNvPr id="3" name="object 3"/>
            <p:cNvSpPr/>
            <p:nvPr/>
          </p:nvSpPr>
          <p:spPr>
            <a:xfrm>
              <a:off x="371856" y="952753"/>
              <a:ext cx="10064750" cy="198120"/>
            </a:xfrm>
            <a:custGeom>
              <a:avLst/>
              <a:gdLst/>
              <a:ahLst/>
              <a:cxnLst/>
              <a:rect l="l" t="t" r="r" b="b"/>
              <a:pathLst>
                <a:path w="10064750" h="198119">
                  <a:moveTo>
                    <a:pt x="8090662" y="12192"/>
                  </a:moveTo>
                  <a:lnTo>
                    <a:pt x="8090649" y="0"/>
                  </a:lnTo>
                  <a:lnTo>
                    <a:pt x="0" y="0"/>
                  </a:lnTo>
                  <a:lnTo>
                    <a:pt x="0" y="12192"/>
                  </a:lnTo>
                  <a:lnTo>
                    <a:pt x="1524" y="12192"/>
                  </a:lnTo>
                  <a:lnTo>
                    <a:pt x="1524" y="198120"/>
                  </a:lnTo>
                  <a:lnTo>
                    <a:pt x="8090662" y="198120"/>
                  </a:lnTo>
                  <a:lnTo>
                    <a:pt x="8090662" y="12192"/>
                  </a:lnTo>
                  <a:close/>
                </a:path>
                <a:path w="10064750" h="198119">
                  <a:moveTo>
                    <a:pt x="10064242" y="0"/>
                  </a:moveTo>
                  <a:lnTo>
                    <a:pt x="8102854" y="0"/>
                  </a:lnTo>
                  <a:lnTo>
                    <a:pt x="8090662" y="0"/>
                  </a:lnTo>
                  <a:lnTo>
                    <a:pt x="8090662" y="12192"/>
                  </a:lnTo>
                  <a:lnTo>
                    <a:pt x="8102854" y="12192"/>
                  </a:lnTo>
                  <a:lnTo>
                    <a:pt x="10064242" y="12192"/>
                  </a:lnTo>
                  <a:lnTo>
                    <a:pt x="10064242" y="0"/>
                  </a:lnTo>
                  <a:close/>
                </a:path>
              </a:pathLst>
            </a:custGeom>
            <a:solidFill>
              <a:srgbClr val="FF0000"/>
            </a:solidFill>
          </p:spPr>
          <p:txBody>
            <a:bodyPr wrap="square" lIns="0" tIns="0" rIns="0" bIns="0" rtlCol="0"/>
            <a:lstStyle/>
            <a:p>
              <a:endParaRPr/>
            </a:p>
          </p:txBody>
        </p:sp>
        <p:sp>
          <p:nvSpPr>
            <p:cNvPr id="4" name="object 4"/>
            <p:cNvSpPr/>
            <p:nvPr/>
          </p:nvSpPr>
          <p:spPr>
            <a:xfrm>
              <a:off x="373380" y="1851913"/>
              <a:ext cx="10062845" cy="140335"/>
            </a:xfrm>
            <a:custGeom>
              <a:avLst/>
              <a:gdLst/>
              <a:ahLst/>
              <a:cxnLst/>
              <a:rect l="l" t="t" r="r" b="b"/>
              <a:pathLst>
                <a:path w="10062845" h="140335">
                  <a:moveTo>
                    <a:pt x="10062591" y="0"/>
                  </a:moveTo>
                  <a:lnTo>
                    <a:pt x="5837809" y="0"/>
                  </a:lnTo>
                  <a:lnTo>
                    <a:pt x="0" y="0"/>
                  </a:lnTo>
                  <a:lnTo>
                    <a:pt x="0" y="140208"/>
                  </a:lnTo>
                  <a:lnTo>
                    <a:pt x="5837809" y="140208"/>
                  </a:lnTo>
                  <a:lnTo>
                    <a:pt x="10062591" y="140208"/>
                  </a:lnTo>
                  <a:lnTo>
                    <a:pt x="10062591" y="0"/>
                  </a:lnTo>
                  <a:close/>
                </a:path>
              </a:pathLst>
            </a:custGeom>
            <a:solidFill>
              <a:srgbClr val="FF7979"/>
            </a:solidFill>
          </p:spPr>
          <p:txBody>
            <a:bodyPr wrap="square" lIns="0" tIns="0" rIns="0" bIns="0" rtlCol="0"/>
            <a:lstStyle/>
            <a:p>
              <a:endParaRPr/>
            </a:p>
          </p:txBody>
        </p:sp>
        <p:sp>
          <p:nvSpPr>
            <p:cNvPr id="5" name="object 5"/>
            <p:cNvSpPr/>
            <p:nvPr/>
          </p:nvSpPr>
          <p:spPr>
            <a:xfrm>
              <a:off x="373380" y="1992122"/>
              <a:ext cx="269875" cy="140335"/>
            </a:xfrm>
            <a:custGeom>
              <a:avLst/>
              <a:gdLst/>
              <a:ahLst/>
              <a:cxnLst/>
              <a:rect l="l" t="t" r="r" b="b"/>
              <a:pathLst>
                <a:path w="269875" h="140335">
                  <a:moveTo>
                    <a:pt x="269748" y="0"/>
                  </a:moveTo>
                  <a:lnTo>
                    <a:pt x="0" y="0"/>
                  </a:lnTo>
                  <a:lnTo>
                    <a:pt x="0" y="140208"/>
                  </a:lnTo>
                  <a:lnTo>
                    <a:pt x="269748" y="140208"/>
                  </a:lnTo>
                  <a:lnTo>
                    <a:pt x="269748" y="0"/>
                  </a:lnTo>
                  <a:close/>
                </a:path>
              </a:pathLst>
            </a:custGeom>
            <a:solidFill>
              <a:srgbClr val="FF0000"/>
            </a:solidFill>
          </p:spPr>
          <p:txBody>
            <a:bodyPr wrap="square" lIns="0" tIns="0" rIns="0" bIns="0" rtlCol="0"/>
            <a:lstStyle/>
            <a:p>
              <a:endParaRPr/>
            </a:p>
          </p:txBody>
        </p:sp>
        <p:sp>
          <p:nvSpPr>
            <p:cNvPr id="6" name="object 6"/>
            <p:cNvSpPr/>
            <p:nvPr/>
          </p:nvSpPr>
          <p:spPr>
            <a:xfrm>
              <a:off x="643128" y="1992122"/>
              <a:ext cx="9792970" cy="140335"/>
            </a:xfrm>
            <a:custGeom>
              <a:avLst/>
              <a:gdLst/>
              <a:ahLst/>
              <a:cxnLst/>
              <a:rect l="l" t="t" r="r" b="b"/>
              <a:pathLst>
                <a:path w="9792970" h="140335">
                  <a:moveTo>
                    <a:pt x="9792970" y="0"/>
                  </a:moveTo>
                  <a:lnTo>
                    <a:pt x="0" y="0"/>
                  </a:lnTo>
                  <a:lnTo>
                    <a:pt x="0" y="140208"/>
                  </a:lnTo>
                  <a:lnTo>
                    <a:pt x="9792970" y="140208"/>
                  </a:lnTo>
                  <a:lnTo>
                    <a:pt x="9792970" y="0"/>
                  </a:lnTo>
                  <a:close/>
                </a:path>
              </a:pathLst>
            </a:custGeom>
            <a:solidFill>
              <a:srgbClr val="FF9F9F"/>
            </a:solidFill>
          </p:spPr>
          <p:txBody>
            <a:bodyPr wrap="square" lIns="0" tIns="0" rIns="0" bIns="0" rtlCol="0"/>
            <a:lstStyle/>
            <a:p>
              <a:endParaRPr/>
            </a:p>
          </p:txBody>
        </p:sp>
        <p:sp>
          <p:nvSpPr>
            <p:cNvPr id="7" name="object 7"/>
            <p:cNvSpPr/>
            <p:nvPr/>
          </p:nvSpPr>
          <p:spPr>
            <a:xfrm>
              <a:off x="6211189" y="2132330"/>
              <a:ext cx="4225290" cy="3084195"/>
            </a:xfrm>
            <a:custGeom>
              <a:avLst/>
              <a:gdLst/>
              <a:ahLst/>
              <a:cxnLst/>
              <a:rect l="l" t="t" r="r" b="b"/>
              <a:pathLst>
                <a:path w="4225290" h="3084195">
                  <a:moveTo>
                    <a:pt x="4224782" y="0"/>
                  </a:moveTo>
                  <a:lnTo>
                    <a:pt x="0" y="0"/>
                  </a:lnTo>
                  <a:lnTo>
                    <a:pt x="0" y="3083687"/>
                  </a:lnTo>
                  <a:lnTo>
                    <a:pt x="4224782" y="3083687"/>
                  </a:lnTo>
                  <a:lnTo>
                    <a:pt x="4224782" y="0"/>
                  </a:lnTo>
                  <a:close/>
                </a:path>
              </a:pathLst>
            </a:custGeom>
            <a:solidFill>
              <a:srgbClr val="E7E6E6"/>
            </a:solidFill>
          </p:spPr>
          <p:txBody>
            <a:bodyPr wrap="square" lIns="0" tIns="0" rIns="0" bIns="0" rtlCol="0"/>
            <a:lstStyle/>
            <a:p>
              <a:endParaRPr/>
            </a:p>
          </p:txBody>
        </p:sp>
      </p:grpSp>
      <p:sp>
        <p:nvSpPr>
          <p:cNvPr id="8" name="object 8"/>
          <p:cNvSpPr txBox="1"/>
          <p:nvPr/>
        </p:nvSpPr>
        <p:spPr>
          <a:xfrm>
            <a:off x="650240" y="2400046"/>
            <a:ext cx="5455920" cy="1839221"/>
          </a:xfrm>
          <a:prstGeom prst="rect">
            <a:avLst/>
          </a:prstGeom>
        </p:spPr>
        <p:txBody>
          <a:bodyPr vert="horz" wrap="square" lIns="0" tIns="8890" rIns="0" bIns="0" rtlCol="0">
            <a:spAutoFit/>
          </a:bodyPr>
          <a:lstStyle/>
          <a:p>
            <a:pPr marL="241300" marR="160020" indent="-228600">
              <a:lnSpc>
                <a:spcPct val="102499"/>
              </a:lnSpc>
              <a:spcBef>
                <a:spcPts val="70"/>
              </a:spcBef>
              <a:buFont typeface="Symbol"/>
              <a:buChar char=""/>
              <a:tabLst>
                <a:tab pos="240665" algn="l"/>
                <a:tab pos="241300" algn="l"/>
              </a:tabLst>
            </a:pPr>
            <a:r>
              <a:rPr sz="900" spc="-5" dirty="0">
                <a:latin typeface="URW Gothic"/>
                <a:cs typeface="URW Gothic"/>
              </a:rPr>
              <a:t>Confidently and frequently </a:t>
            </a:r>
            <a:r>
              <a:rPr sz="900" dirty="0">
                <a:latin typeface="URW Gothic"/>
                <a:cs typeface="URW Gothic"/>
              </a:rPr>
              <a:t>join </a:t>
            </a:r>
            <a:r>
              <a:rPr sz="900" spc="-5" dirty="0">
                <a:latin typeface="URW Gothic"/>
                <a:cs typeface="URW Gothic"/>
              </a:rPr>
              <a:t>in with </a:t>
            </a:r>
            <a:r>
              <a:rPr sz="900" spc="-10" dirty="0">
                <a:latin typeface="URW Gothic"/>
                <a:cs typeface="URW Gothic"/>
              </a:rPr>
              <a:t>small </a:t>
            </a:r>
            <a:r>
              <a:rPr sz="900" spc="-5" dirty="0">
                <a:latin typeface="URW Gothic"/>
                <a:cs typeface="URW Gothic"/>
              </a:rPr>
              <a:t>group, class and </a:t>
            </a:r>
            <a:r>
              <a:rPr sz="900" dirty="0">
                <a:latin typeface="URW Gothic"/>
                <a:cs typeface="URW Gothic"/>
              </a:rPr>
              <a:t>on</a:t>
            </a:r>
            <a:r>
              <a:rPr lang="en-GB" sz="900" dirty="0">
                <a:latin typeface="URW Gothic"/>
                <a:cs typeface="URW Gothic"/>
              </a:rPr>
              <a:t>e</a:t>
            </a:r>
            <a:r>
              <a:rPr sz="900" dirty="0">
                <a:latin typeface="URW Gothic"/>
                <a:cs typeface="URW Gothic"/>
              </a:rPr>
              <a:t>-to-one </a:t>
            </a:r>
            <a:r>
              <a:rPr sz="900" spc="-5" dirty="0">
                <a:latin typeface="URW Gothic"/>
                <a:cs typeface="URW Gothic"/>
              </a:rPr>
              <a:t>discussions, offering  their own </a:t>
            </a:r>
            <a:r>
              <a:rPr sz="900" dirty="0">
                <a:latin typeface="URW Gothic"/>
                <a:cs typeface="URW Gothic"/>
              </a:rPr>
              <a:t>ideas </a:t>
            </a:r>
            <a:r>
              <a:rPr sz="900" spc="5" dirty="0">
                <a:latin typeface="URW Gothic"/>
                <a:cs typeface="URW Gothic"/>
              </a:rPr>
              <a:t>in </a:t>
            </a:r>
            <a:r>
              <a:rPr sz="900" dirty="0">
                <a:latin typeface="URW Gothic"/>
                <a:cs typeface="URW Gothic"/>
              </a:rPr>
              <a:t>a </a:t>
            </a:r>
            <a:r>
              <a:rPr sz="900" spc="-5" dirty="0">
                <a:latin typeface="URW Gothic"/>
                <a:cs typeface="URW Gothic"/>
              </a:rPr>
              <a:t>clear and audible</a:t>
            </a:r>
            <a:r>
              <a:rPr sz="900" spc="-30" dirty="0">
                <a:latin typeface="URW Gothic"/>
                <a:cs typeface="URW Gothic"/>
              </a:rPr>
              <a:t> </a:t>
            </a:r>
            <a:r>
              <a:rPr sz="900" spc="-5" dirty="0">
                <a:latin typeface="URW Gothic"/>
                <a:cs typeface="URW Gothic"/>
              </a:rPr>
              <a:t>voice</a:t>
            </a:r>
            <a:endParaRPr sz="900" dirty="0">
              <a:latin typeface="URW Gothic"/>
              <a:cs typeface="URW Gothic"/>
            </a:endParaRPr>
          </a:p>
          <a:p>
            <a:pPr marL="241300" marR="255270" indent="-228600">
              <a:lnSpc>
                <a:spcPct val="102200"/>
              </a:lnSpc>
              <a:buFont typeface="Symbol"/>
              <a:buChar char=""/>
              <a:tabLst>
                <a:tab pos="240665" algn="l"/>
                <a:tab pos="241300" algn="l"/>
              </a:tabLst>
            </a:pPr>
            <a:r>
              <a:rPr sz="900" spc="-5" dirty="0">
                <a:latin typeface="URW Gothic"/>
                <a:cs typeface="URW Gothic"/>
              </a:rPr>
              <a:t>Demonstrate</a:t>
            </a:r>
            <a:r>
              <a:rPr lang="en-US" sz="900" spc="-5" dirty="0">
                <a:latin typeface="URW Gothic"/>
                <a:cs typeface="URW Gothic"/>
              </a:rPr>
              <a:t> some</a:t>
            </a:r>
            <a:r>
              <a:rPr sz="900" spc="-5" dirty="0">
                <a:latin typeface="URW Gothic"/>
                <a:cs typeface="URW Gothic"/>
              </a:rPr>
              <a:t> </a:t>
            </a:r>
            <a:r>
              <a:rPr sz="900" dirty="0">
                <a:latin typeface="URW Gothic"/>
                <a:cs typeface="URW Gothic"/>
              </a:rPr>
              <a:t>use </a:t>
            </a:r>
            <a:r>
              <a:rPr sz="900" spc="-5" dirty="0">
                <a:latin typeface="URW Gothic"/>
                <a:cs typeface="URW Gothic"/>
              </a:rPr>
              <a:t>of their </a:t>
            </a:r>
            <a:r>
              <a:rPr sz="900" spc="-10" dirty="0">
                <a:latin typeface="URW Gothic"/>
                <a:cs typeface="URW Gothic"/>
              </a:rPr>
              <a:t>newly </a:t>
            </a:r>
            <a:r>
              <a:rPr sz="900" spc="-5" dirty="0">
                <a:latin typeface="URW Gothic"/>
                <a:cs typeface="URW Gothic"/>
              </a:rPr>
              <a:t>learnt vocabulary without being prompted to </a:t>
            </a:r>
            <a:r>
              <a:rPr sz="900" spc="5" dirty="0">
                <a:latin typeface="URW Gothic"/>
                <a:cs typeface="URW Gothic"/>
              </a:rPr>
              <a:t>join </a:t>
            </a:r>
            <a:r>
              <a:rPr sz="900" spc="-5" dirty="0">
                <a:latin typeface="URW Gothic"/>
                <a:cs typeface="URW Gothic"/>
              </a:rPr>
              <a:t>in by an  adult</a:t>
            </a:r>
            <a:endParaRPr sz="900" dirty="0">
              <a:latin typeface="URW Gothic"/>
              <a:cs typeface="URW Gothic"/>
            </a:endParaRPr>
          </a:p>
          <a:p>
            <a:pPr marL="241300" marR="143510" indent="-228600">
              <a:lnSpc>
                <a:spcPct val="102200"/>
              </a:lnSpc>
              <a:buFont typeface="Symbol"/>
              <a:buChar char=""/>
              <a:tabLst>
                <a:tab pos="240665" algn="l"/>
                <a:tab pos="241300" algn="l"/>
              </a:tabLst>
            </a:pPr>
            <a:r>
              <a:rPr sz="900" spc="-5" dirty="0">
                <a:latin typeface="URW Gothic"/>
                <a:cs typeface="URW Gothic"/>
              </a:rPr>
              <a:t>Independently offer</a:t>
            </a:r>
            <a:r>
              <a:rPr lang="en-US" sz="900" spc="-5" dirty="0">
                <a:latin typeface="URW Gothic"/>
                <a:cs typeface="URW Gothic"/>
              </a:rPr>
              <a:t> some</a:t>
            </a:r>
            <a:r>
              <a:rPr sz="900" spc="-5" dirty="0">
                <a:latin typeface="URW Gothic"/>
                <a:cs typeface="URW Gothic"/>
              </a:rPr>
              <a:t> explanations </a:t>
            </a:r>
            <a:r>
              <a:rPr sz="900" spc="5" dirty="0">
                <a:latin typeface="URW Gothic"/>
                <a:cs typeface="URW Gothic"/>
              </a:rPr>
              <a:t>in </a:t>
            </a:r>
            <a:r>
              <a:rPr sz="900" dirty="0">
                <a:latin typeface="URW Gothic"/>
                <a:cs typeface="URW Gothic"/>
              </a:rPr>
              <a:t>a </a:t>
            </a:r>
            <a:r>
              <a:rPr sz="900" spc="-5" dirty="0">
                <a:latin typeface="URW Gothic"/>
                <a:cs typeface="URW Gothic"/>
              </a:rPr>
              <a:t>wide range </a:t>
            </a:r>
            <a:r>
              <a:rPr sz="900" spc="-10" dirty="0">
                <a:latin typeface="URW Gothic"/>
                <a:cs typeface="URW Gothic"/>
              </a:rPr>
              <a:t>of </a:t>
            </a:r>
            <a:r>
              <a:rPr sz="900" spc="-5" dirty="0">
                <a:latin typeface="URW Gothic"/>
                <a:cs typeface="URW Gothic"/>
              </a:rPr>
              <a:t>situations </a:t>
            </a:r>
            <a:r>
              <a:rPr sz="900" spc="-10" dirty="0">
                <a:latin typeface="URW Gothic"/>
                <a:cs typeface="URW Gothic"/>
              </a:rPr>
              <a:t>for </a:t>
            </a:r>
            <a:r>
              <a:rPr sz="900" spc="-5" dirty="0">
                <a:latin typeface="URW Gothic"/>
                <a:cs typeface="URW Gothic"/>
              </a:rPr>
              <a:t>why things might happen,  </a:t>
            </a:r>
            <a:r>
              <a:rPr sz="900" dirty="0">
                <a:latin typeface="URW Gothic"/>
                <a:cs typeface="URW Gothic"/>
              </a:rPr>
              <a:t>making use </a:t>
            </a:r>
            <a:r>
              <a:rPr sz="900" spc="-5" dirty="0">
                <a:latin typeface="URW Gothic"/>
                <a:cs typeface="URW Gothic"/>
              </a:rPr>
              <a:t>of </a:t>
            </a:r>
            <a:r>
              <a:rPr lang="en-US" sz="900" spc="-5" dirty="0">
                <a:latin typeface="URW Gothic"/>
                <a:cs typeface="URW Gothic"/>
              </a:rPr>
              <a:t>some </a:t>
            </a:r>
            <a:r>
              <a:rPr sz="900" spc="-5" dirty="0">
                <a:latin typeface="URW Gothic"/>
                <a:cs typeface="URW Gothic"/>
              </a:rPr>
              <a:t>recently introduced</a:t>
            </a:r>
            <a:r>
              <a:rPr sz="900" spc="-35" dirty="0">
                <a:latin typeface="URW Gothic"/>
                <a:cs typeface="URW Gothic"/>
              </a:rPr>
              <a:t> </a:t>
            </a:r>
            <a:r>
              <a:rPr sz="900" spc="-5" dirty="0">
                <a:latin typeface="URW Gothic"/>
                <a:cs typeface="URW Gothic"/>
              </a:rPr>
              <a:t>vocabulary</a:t>
            </a:r>
            <a:endParaRPr sz="900" dirty="0">
              <a:latin typeface="URW Gothic"/>
              <a:cs typeface="URW Gothic"/>
            </a:endParaRPr>
          </a:p>
          <a:p>
            <a:pPr marL="241300" marR="140970" indent="-228600">
              <a:lnSpc>
                <a:spcPct val="102200"/>
              </a:lnSpc>
              <a:buFont typeface="Symbol"/>
              <a:buChar char=""/>
              <a:tabLst>
                <a:tab pos="240665" algn="l"/>
                <a:tab pos="241300" algn="l"/>
              </a:tabLst>
            </a:pPr>
            <a:r>
              <a:rPr sz="900" spc="-5" dirty="0">
                <a:latin typeface="URW Gothic"/>
                <a:cs typeface="URW Gothic"/>
              </a:rPr>
              <a:t>Offer explanations for </a:t>
            </a:r>
            <a:r>
              <a:rPr sz="900" dirty="0">
                <a:latin typeface="URW Gothic"/>
                <a:cs typeface="URW Gothic"/>
              </a:rPr>
              <a:t>why </a:t>
            </a:r>
            <a:r>
              <a:rPr sz="900" spc="-5" dirty="0">
                <a:latin typeface="URW Gothic"/>
                <a:cs typeface="URW Gothic"/>
              </a:rPr>
              <a:t>things might happen, making </a:t>
            </a:r>
            <a:r>
              <a:rPr sz="900" dirty="0">
                <a:latin typeface="URW Gothic"/>
                <a:cs typeface="URW Gothic"/>
              </a:rPr>
              <a:t>use </a:t>
            </a:r>
            <a:r>
              <a:rPr sz="900" spc="-5" dirty="0">
                <a:latin typeface="URW Gothic"/>
                <a:cs typeface="URW Gothic"/>
              </a:rPr>
              <a:t>of</a:t>
            </a:r>
            <a:r>
              <a:rPr lang="en-US" sz="900" spc="-5" dirty="0">
                <a:latin typeface="URW Gothic"/>
                <a:cs typeface="URW Gothic"/>
              </a:rPr>
              <a:t> some</a:t>
            </a:r>
            <a:r>
              <a:rPr sz="900" spc="-5" dirty="0">
                <a:latin typeface="URW Gothic"/>
                <a:cs typeface="URW Gothic"/>
              </a:rPr>
              <a:t> introduced vocabulary from  stories, non-fiction, rhymes </a:t>
            </a:r>
            <a:r>
              <a:rPr sz="900" dirty="0">
                <a:latin typeface="URW Gothic"/>
                <a:cs typeface="URW Gothic"/>
              </a:rPr>
              <a:t>and </a:t>
            </a:r>
            <a:r>
              <a:rPr sz="900" spc="-10" dirty="0">
                <a:latin typeface="URW Gothic"/>
                <a:cs typeface="URW Gothic"/>
              </a:rPr>
              <a:t>poems </a:t>
            </a:r>
            <a:r>
              <a:rPr sz="900" dirty="0">
                <a:latin typeface="URW Gothic"/>
                <a:cs typeface="URW Gothic"/>
              </a:rPr>
              <a:t>when</a:t>
            </a:r>
            <a:r>
              <a:rPr sz="900" spc="-15" dirty="0">
                <a:latin typeface="URW Gothic"/>
                <a:cs typeface="URW Gothic"/>
              </a:rPr>
              <a:t> </a:t>
            </a:r>
            <a:r>
              <a:rPr sz="900" spc="-5" dirty="0">
                <a:latin typeface="URW Gothic"/>
                <a:cs typeface="URW Gothic"/>
              </a:rPr>
              <a:t>appropriate</a:t>
            </a:r>
            <a:endParaRPr sz="900" dirty="0">
              <a:latin typeface="URW Gothic"/>
              <a:cs typeface="URW Gothic"/>
            </a:endParaRPr>
          </a:p>
          <a:p>
            <a:pPr marL="241300" indent="-228600">
              <a:lnSpc>
                <a:spcPct val="100000"/>
              </a:lnSpc>
              <a:spcBef>
                <a:spcPts val="25"/>
              </a:spcBef>
              <a:buFont typeface="Symbol"/>
              <a:buChar char=""/>
              <a:tabLst>
                <a:tab pos="240665" algn="l"/>
                <a:tab pos="241300" algn="l"/>
              </a:tabLst>
            </a:pPr>
            <a:r>
              <a:rPr sz="900" spc="-5" dirty="0">
                <a:latin typeface="URW Gothic"/>
                <a:cs typeface="URW Gothic"/>
              </a:rPr>
              <a:t>Confidently describe events </a:t>
            </a:r>
            <a:r>
              <a:rPr sz="900" spc="10" dirty="0">
                <a:latin typeface="URW Gothic"/>
                <a:cs typeface="URW Gothic"/>
              </a:rPr>
              <a:t>in </a:t>
            </a:r>
            <a:r>
              <a:rPr sz="900" spc="-5" dirty="0">
                <a:latin typeface="URW Gothic"/>
                <a:cs typeface="URW Gothic"/>
              </a:rPr>
              <a:t>detail and the correct chronological</a:t>
            </a:r>
            <a:r>
              <a:rPr sz="900" spc="-20" dirty="0">
                <a:latin typeface="URW Gothic"/>
                <a:cs typeface="URW Gothic"/>
              </a:rPr>
              <a:t> </a:t>
            </a:r>
            <a:r>
              <a:rPr sz="900" spc="-5" dirty="0">
                <a:latin typeface="URW Gothic"/>
                <a:cs typeface="URW Gothic"/>
              </a:rPr>
              <a:t>order</a:t>
            </a:r>
            <a:endParaRPr sz="900" dirty="0">
              <a:latin typeface="URW Gothic"/>
              <a:cs typeface="URW Gothic"/>
            </a:endParaRPr>
          </a:p>
          <a:p>
            <a:pPr marL="241300" marR="5080" indent="-228600">
              <a:lnSpc>
                <a:spcPct val="102200"/>
              </a:lnSpc>
              <a:buFont typeface="Symbol"/>
              <a:buChar char=""/>
              <a:tabLst>
                <a:tab pos="240665" algn="l"/>
                <a:tab pos="241300" algn="l"/>
              </a:tabLst>
            </a:pPr>
            <a:r>
              <a:rPr sz="900" spc="-5" dirty="0">
                <a:latin typeface="URW Gothic"/>
                <a:cs typeface="URW Gothic"/>
              </a:rPr>
              <a:t>Connect one </a:t>
            </a:r>
            <a:r>
              <a:rPr sz="900" dirty="0">
                <a:latin typeface="URW Gothic"/>
                <a:cs typeface="URW Gothic"/>
              </a:rPr>
              <a:t>idea </a:t>
            </a:r>
            <a:r>
              <a:rPr sz="900" spc="-5" dirty="0">
                <a:latin typeface="URW Gothic"/>
                <a:cs typeface="URW Gothic"/>
              </a:rPr>
              <a:t>or action to another </a:t>
            </a:r>
            <a:r>
              <a:rPr sz="900" dirty="0">
                <a:latin typeface="URW Gothic"/>
                <a:cs typeface="URW Gothic"/>
              </a:rPr>
              <a:t>using a </a:t>
            </a:r>
            <a:r>
              <a:rPr sz="900" spc="-5" dirty="0">
                <a:latin typeface="URW Gothic"/>
                <a:cs typeface="URW Gothic"/>
              </a:rPr>
              <a:t>range of connectives </a:t>
            </a:r>
            <a:endParaRPr sz="900" dirty="0">
              <a:latin typeface="URW Gothic"/>
              <a:cs typeface="URW Gothic"/>
            </a:endParaRPr>
          </a:p>
          <a:p>
            <a:pPr marL="241300" marR="10160" indent="-228600">
              <a:lnSpc>
                <a:spcPts val="1100"/>
              </a:lnSpc>
              <a:spcBef>
                <a:spcPts val="35"/>
              </a:spcBef>
              <a:buFont typeface="Symbol"/>
              <a:buChar char=""/>
              <a:tabLst>
                <a:tab pos="240665" algn="l"/>
                <a:tab pos="241300" algn="l"/>
              </a:tabLst>
            </a:pPr>
            <a:r>
              <a:rPr sz="900" spc="-5" dirty="0">
                <a:latin typeface="URW Gothic"/>
                <a:cs typeface="URW Gothic"/>
              </a:rPr>
              <a:t>Use talk to help work </a:t>
            </a:r>
            <a:r>
              <a:rPr sz="900" dirty="0">
                <a:latin typeface="URW Gothic"/>
                <a:cs typeface="URW Gothic"/>
              </a:rPr>
              <a:t>out </a:t>
            </a:r>
            <a:r>
              <a:rPr sz="900" spc="-5" dirty="0">
                <a:latin typeface="URW Gothic"/>
                <a:cs typeface="URW Gothic"/>
              </a:rPr>
              <a:t>problems and organise thinking and activities. Explain </a:t>
            </a:r>
            <a:r>
              <a:rPr sz="900" spc="-10" dirty="0">
                <a:latin typeface="URW Gothic"/>
                <a:cs typeface="URW Gothic"/>
              </a:rPr>
              <a:t>how </a:t>
            </a:r>
            <a:r>
              <a:rPr sz="900" dirty="0">
                <a:latin typeface="URW Gothic"/>
                <a:cs typeface="URW Gothic"/>
              </a:rPr>
              <a:t>things  </a:t>
            </a:r>
            <a:r>
              <a:rPr sz="900" spc="-5" dirty="0">
                <a:latin typeface="URW Gothic"/>
                <a:cs typeface="URW Gothic"/>
              </a:rPr>
              <a:t>work and </a:t>
            </a:r>
            <a:r>
              <a:rPr sz="900" dirty="0">
                <a:latin typeface="URW Gothic"/>
                <a:cs typeface="URW Gothic"/>
              </a:rPr>
              <a:t>how </a:t>
            </a:r>
            <a:r>
              <a:rPr sz="900" spc="-5" dirty="0">
                <a:latin typeface="URW Gothic"/>
                <a:cs typeface="URW Gothic"/>
              </a:rPr>
              <a:t>they might happen </a:t>
            </a:r>
            <a:endParaRPr lang="en-US" sz="900" spc="-5" dirty="0">
              <a:latin typeface="URW Gothic"/>
              <a:cs typeface="URW Gothic"/>
            </a:endParaRPr>
          </a:p>
          <a:p>
            <a:pPr marL="241300" marR="10160" indent="-228600">
              <a:lnSpc>
                <a:spcPts val="1100"/>
              </a:lnSpc>
              <a:spcBef>
                <a:spcPts val="35"/>
              </a:spcBef>
              <a:buFont typeface="Symbol"/>
              <a:buChar char=""/>
              <a:tabLst>
                <a:tab pos="240665" algn="l"/>
                <a:tab pos="241300" algn="l"/>
              </a:tabLst>
            </a:pPr>
            <a:r>
              <a:rPr sz="900" dirty="0">
                <a:latin typeface="URW Gothic"/>
                <a:cs typeface="URW Gothic"/>
              </a:rPr>
              <a:t>Can </a:t>
            </a:r>
            <a:r>
              <a:rPr sz="900" spc="-5" dirty="0">
                <a:latin typeface="URW Gothic"/>
                <a:cs typeface="URW Gothic"/>
              </a:rPr>
              <a:t>appropriately verbally disagree without being</a:t>
            </a:r>
            <a:r>
              <a:rPr sz="900" spc="-20" dirty="0">
                <a:latin typeface="URW Gothic"/>
                <a:cs typeface="URW Gothic"/>
              </a:rPr>
              <a:t> </a:t>
            </a:r>
            <a:r>
              <a:rPr sz="900" spc="-5" dirty="0">
                <a:latin typeface="URW Gothic"/>
                <a:cs typeface="URW Gothic"/>
              </a:rPr>
              <a:t>upset</a:t>
            </a:r>
            <a:endParaRPr sz="900" dirty="0">
              <a:latin typeface="URW Gothic"/>
              <a:cs typeface="URW Gothic"/>
            </a:endParaRPr>
          </a:p>
          <a:p>
            <a:pPr marL="241300" indent="-228600">
              <a:lnSpc>
                <a:spcPct val="100000"/>
              </a:lnSpc>
              <a:spcBef>
                <a:spcPts val="25"/>
              </a:spcBef>
              <a:buFont typeface="Symbol"/>
              <a:buChar char=""/>
              <a:tabLst>
                <a:tab pos="240665" algn="l"/>
                <a:tab pos="241300" algn="l"/>
              </a:tabLst>
            </a:pPr>
            <a:r>
              <a:rPr sz="900" spc="-5" dirty="0">
                <a:latin typeface="URW Gothic"/>
                <a:cs typeface="URW Gothic"/>
              </a:rPr>
              <a:t>Learn rhymes, poems </a:t>
            </a:r>
            <a:r>
              <a:rPr sz="900" dirty="0">
                <a:latin typeface="URW Gothic"/>
                <a:cs typeface="URW Gothic"/>
              </a:rPr>
              <a:t>and </a:t>
            </a:r>
            <a:r>
              <a:rPr sz="900" spc="-5" dirty="0">
                <a:latin typeface="URW Gothic"/>
                <a:cs typeface="URW Gothic"/>
              </a:rPr>
              <a:t>songs </a:t>
            </a:r>
            <a:endParaRPr sz="900" dirty="0">
              <a:latin typeface="URW Gothic"/>
              <a:cs typeface="URW Gothic"/>
            </a:endParaRPr>
          </a:p>
        </p:txBody>
      </p:sp>
      <p:sp>
        <p:nvSpPr>
          <p:cNvPr id="9" name="object 9"/>
          <p:cNvSpPr txBox="1"/>
          <p:nvPr/>
        </p:nvSpPr>
        <p:spPr>
          <a:xfrm>
            <a:off x="421640" y="346963"/>
            <a:ext cx="9647555" cy="2075814"/>
          </a:xfrm>
          <a:prstGeom prst="rect">
            <a:avLst/>
          </a:prstGeom>
        </p:spPr>
        <p:txBody>
          <a:bodyPr vert="horz" wrap="square" lIns="0" tIns="12700" rIns="0" bIns="0" rtlCol="0">
            <a:spAutoFit/>
          </a:bodyPr>
          <a:lstStyle/>
          <a:p>
            <a:pPr marL="478790">
              <a:lnSpc>
                <a:spcPct val="100000"/>
              </a:lnSpc>
              <a:spcBef>
                <a:spcPts val="100"/>
              </a:spcBef>
            </a:pPr>
            <a:r>
              <a:rPr sz="1400" b="1" spc="-5" dirty="0">
                <a:latin typeface="Gothic Uralic"/>
                <a:cs typeface="Gothic Uralic"/>
              </a:rPr>
              <a:t>Early Years Expectations: </a:t>
            </a:r>
            <a:r>
              <a:rPr lang="en-GB" sz="1400" b="1" i="1" spc="-245" dirty="0">
                <a:solidFill>
                  <a:srgbClr val="808080"/>
                </a:solidFill>
                <a:latin typeface="Verdana"/>
                <a:cs typeface="Gothic Uralic"/>
              </a:rPr>
              <a:t>Reception</a:t>
            </a:r>
            <a:endParaRPr sz="1400" dirty="0">
              <a:latin typeface="Verdana"/>
              <a:cs typeface="Verdana"/>
            </a:endParaRPr>
          </a:p>
          <a:p>
            <a:pPr marL="478790">
              <a:lnSpc>
                <a:spcPct val="100000"/>
              </a:lnSpc>
              <a:spcBef>
                <a:spcPts val="60"/>
              </a:spcBef>
            </a:pPr>
            <a:r>
              <a:rPr sz="1200" b="1" dirty="0">
                <a:solidFill>
                  <a:srgbClr val="FF0000"/>
                </a:solidFill>
                <a:latin typeface="Gothic Uralic"/>
                <a:cs typeface="Gothic Uralic"/>
              </a:rPr>
              <a:t>Communication </a:t>
            </a:r>
            <a:r>
              <a:rPr sz="1200" b="1" spc="-5" dirty="0">
                <a:solidFill>
                  <a:srgbClr val="FF0000"/>
                </a:solidFill>
                <a:latin typeface="Gothic Uralic"/>
                <a:cs typeface="Gothic Uralic"/>
              </a:rPr>
              <a:t>and </a:t>
            </a:r>
            <a:r>
              <a:rPr sz="1200" b="1" dirty="0">
                <a:solidFill>
                  <a:srgbClr val="FF0000"/>
                </a:solidFill>
                <a:latin typeface="Gothic Uralic"/>
                <a:cs typeface="Gothic Uralic"/>
              </a:rPr>
              <a:t>Language |</a:t>
            </a:r>
            <a:r>
              <a:rPr sz="1200" b="1" spc="-15" dirty="0">
                <a:solidFill>
                  <a:srgbClr val="FF0000"/>
                </a:solidFill>
                <a:latin typeface="Gothic Uralic"/>
                <a:cs typeface="Gothic Uralic"/>
              </a:rPr>
              <a:t> </a:t>
            </a:r>
            <a:r>
              <a:rPr sz="1200" b="1" dirty="0">
                <a:solidFill>
                  <a:srgbClr val="FF0000"/>
                </a:solidFill>
                <a:latin typeface="Gothic Uralic"/>
                <a:cs typeface="Gothic Uralic"/>
              </a:rPr>
              <a:t>Speaking</a:t>
            </a:r>
            <a:endParaRPr sz="1200" dirty="0">
              <a:latin typeface="Gothic Uralic"/>
              <a:cs typeface="Gothic Uralic"/>
            </a:endParaRPr>
          </a:p>
          <a:p>
            <a:pPr>
              <a:lnSpc>
                <a:spcPct val="100000"/>
              </a:lnSpc>
              <a:spcBef>
                <a:spcPts val="25"/>
              </a:spcBef>
            </a:pPr>
            <a:endParaRPr sz="1300" dirty="0">
              <a:latin typeface="Gothic Uralic"/>
              <a:cs typeface="Gothic Uralic"/>
            </a:endParaRPr>
          </a:p>
          <a:p>
            <a:pPr marL="12700">
              <a:lnSpc>
                <a:spcPct val="100000"/>
              </a:lnSpc>
            </a:pPr>
            <a:r>
              <a:rPr sz="1200" b="1" dirty="0">
                <a:solidFill>
                  <a:srgbClr val="FFFFFF"/>
                </a:solidFill>
                <a:latin typeface="Gothic Uralic"/>
                <a:cs typeface="Gothic Uralic"/>
              </a:rPr>
              <a:t>Early Learning </a:t>
            </a:r>
            <a:r>
              <a:rPr sz="1200" b="1" spc="-5" dirty="0">
                <a:solidFill>
                  <a:srgbClr val="FFFFFF"/>
                </a:solidFill>
                <a:latin typeface="Gothic Uralic"/>
                <a:cs typeface="Gothic Uralic"/>
              </a:rPr>
              <a:t>Goal: </a:t>
            </a:r>
            <a:r>
              <a:rPr sz="1200" b="1" dirty="0">
                <a:solidFill>
                  <a:srgbClr val="FFFFFF"/>
                </a:solidFill>
                <a:latin typeface="Gothic Uralic"/>
                <a:cs typeface="Gothic Uralic"/>
              </a:rPr>
              <a:t>Communication </a:t>
            </a:r>
            <a:r>
              <a:rPr sz="1200" b="1" spc="-5" dirty="0">
                <a:solidFill>
                  <a:srgbClr val="FFFFFF"/>
                </a:solidFill>
                <a:latin typeface="Gothic Uralic"/>
                <a:cs typeface="Gothic Uralic"/>
              </a:rPr>
              <a:t>and </a:t>
            </a:r>
            <a:r>
              <a:rPr sz="1200" b="1" dirty="0">
                <a:solidFill>
                  <a:srgbClr val="FFFFFF"/>
                </a:solidFill>
                <a:latin typeface="Gothic Uralic"/>
                <a:cs typeface="Gothic Uralic"/>
              </a:rPr>
              <a:t>Language |</a:t>
            </a:r>
            <a:r>
              <a:rPr sz="1200" b="1" spc="-10" dirty="0">
                <a:solidFill>
                  <a:srgbClr val="FFFFFF"/>
                </a:solidFill>
                <a:latin typeface="Gothic Uralic"/>
                <a:cs typeface="Gothic Uralic"/>
              </a:rPr>
              <a:t> </a:t>
            </a:r>
            <a:r>
              <a:rPr sz="1200" spc="-5" dirty="0">
                <a:solidFill>
                  <a:srgbClr val="FFFFFF"/>
                </a:solidFill>
                <a:latin typeface="URW Gothic"/>
                <a:cs typeface="URW Gothic"/>
              </a:rPr>
              <a:t>Speaking</a:t>
            </a:r>
            <a:endParaRPr sz="1200" dirty="0">
              <a:latin typeface="URW Gothic"/>
              <a:cs typeface="URW Gothic"/>
            </a:endParaRPr>
          </a:p>
          <a:p>
            <a:pPr marL="12700">
              <a:lnSpc>
                <a:spcPct val="100000"/>
              </a:lnSpc>
            </a:pPr>
            <a:r>
              <a:rPr sz="900" spc="-5" dirty="0">
                <a:latin typeface="URW Gothic"/>
                <a:cs typeface="URW Gothic"/>
              </a:rPr>
              <a:t>Children at the expected level of development</a:t>
            </a:r>
            <a:r>
              <a:rPr sz="900" spc="5" dirty="0">
                <a:latin typeface="URW Gothic"/>
                <a:cs typeface="URW Gothic"/>
              </a:rPr>
              <a:t> </a:t>
            </a:r>
            <a:r>
              <a:rPr sz="900" spc="-5" dirty="0">
                <a:latin typeface="URW Gothic"/>
                <a:cs typeface="URW Gothic"/>
              </a:rPr>
              <a:t>will:</a:t>
            </a:r>
            <a:endParaRPr sz="900" dirty="0">
              <a:latin typeface="URW Gothic"/>
              <a:cs typeface="URW Gothic"/>
            </a:endParaRPr>
          </a:p>
          <a:p>
            <a:pPr marL="469900" indent="-228600">
              <a:lnSpc>
                <a:spcPct val="100000"/>
              </a:lnSpc>
              <a:spcBef>
                <a:spcPts val="25"/>
              </a:spcBef>
              <a:buFont typeface="Symbol"/>
              <a:buChar char=""/>
              <a:tabLst>
                <a:tab pos="469265" algn="l"/>
                <a:tab pos="469900" algn="l"/>
              </a:tabLst>
            </a:pPr>
            <a:r>
              <a:rPr sz="900" dirty="0">
                <a:latin typeface="URW Gothic"/>
                <a:cs typeface="URW Gothic"/>
              </a:rPr>
              <a:t>Join </a:t>
            </a:r>
            <a:r>
              <a:rPr sz="900" spc="5" dirty="0">
                <a:latin typeface="URW Gothic"/>
                <a:cs typeface="URW Gothic"/>
              </a:rPr>
              <a:t>in </a:t>
            </a:r>
            <a:r>
              <a:rPr sz="900" spc="-5" dirty="0">
                <a:latin typeface="URW Gothic"/>
                <a:cs typeface="URW Gothic"/>
              </a:rPr>
              <a:t>with </a:t>
            </a:r>
            <a:r>
              <a:rPr sz="900" spc="-10" dirty="0">
                <a:latin typeface="URW Gothic"/>
                <a:cs typeface="URW Gothic"/>
              </a:rPr>
              <a:t>small </a:t>
            </a:r>
            <a:r>
              <a:rPr sz="900" spc="-5" dirty="0">
                <a:latin typeface="URW Gothic"/>
                <a:cs typeface="URW Gothic"/>
              </a:rPr>
              <a:t>group, class and on-to-one discussions, offering their own ideas, using their newly learnt</a:t>
            </a:r>
            <a:r>
              <a:rPr sz="900" spc="5" dirty="0">
                <a:latin typeface="URW Gothic"/>
                <a:cs typeface="URW Gothic"/>
              </a:rPr>
              <a:t> </a:t>
            </a:r>
            <a:r>
              <a:rPr sz="900" spc="-5" dirty="0">
                <a:latin typeface="URW Gothic"/>
                <a:cs typeface="URW Gothic"/>
              </a:rPr>
              <a:t>vocabulary.</a:t>
            </a:r>
            <a:endParaRPr sz="900" dirty="0">
              <a:latin typeface="URW Gothic"/>
              <a:cs typeface="URW Gothic"/>
            </a:endParaRPr>
          </a:p>
          <a:p>
            <a:pPr marL="469900" indent="-228600">
              <a:lnSpc>
                <a:spcPct val="100000"/>
              </a:lnSpc>
              <a:spcBef>
                <a:spcPts val="25"/>
              </a:spcBef>
              <a:buFont typeface="Symbol"/>
              <a:buChar char=""/>
              <a:tabLst>
                <a:tab pos="469265" algn="l"/>
                <a:tab pos="469900" algn="l"/>
              </a:tabLst>
            </a:pPr>
            <a:r>
              <a:rPr sz="900" spc="-5" dirty="0">
                <a:latin typeface="URW Gothic"/>
                <a:cs typeface="URW Gothic"/>
              </a:rPr>
              <a:t>Offer explanations for why things might happen, making </a:t>
            </a:r>
            <a:r>
              <a:rPr sz="900" dirty="0">
                <a:latin typeface="URW Gothic"/>
                <a:cs typeface="URW Gothic"/>
              </a:rPr>
              <a:t>use </a:t>
            </a:r>
            <a:r>
              <a:rPr sz="900" spc="-5" dirty="0">
                <a:latin typeface="URW Gothic"/>
                <a:cs typeface="URW Gothic"/>
              </a:rPr>
              <a:t>of recently introduced</a:t>
            </a:r>
            <a:r>
              <a:rPr sz="900" spc="-25" dirty="0">
                <a:latin typeface="URW Gothic"/>
                <a:cs typeface="URW Gothic"/>
              </a:rPr>
              <a:t> </a:t>
            </a:r>
            <a:r>
              <a:rPr sz="900" dirty="0">
                <a:latin typeface="URW Gothic"/>
                <a:cs typeface="URW Gothic"/>
              </a:rPr>
              <a:t>vocabulary.</a:t>
            </a:r>
          </a:p>
          <a:p>
            <a:pPr marL="469900" indent="-228600">
              <a:lnSpc>
                <a:spcPct val="100000"/>
              </a:lnSpc>
              <a:spcBef>
                <a:spcPts val="20"/>
              </a:spcBef>
              <a:buFont typeface="Symbol"/>
              <a:buChar char=""/>
              <a:tabLst>
                <a:tab pos="469265" algn="l"/>
                <a:tab pos="469900" algn="l"/>
              </a:tabLst>
            </a:pPr>
            <a:r>
              <a:rPr sz="900" spc="-5" dirty="0">
                <a:latin typeface="URW Gothic"/>
                <a:cs typeface="URW Gothic"/>
              </a:rPr>
              <a:t>Offer explanation for why things might happen, making use of introduced vocabulary from stories, </a:t>
            </a:r>
            <a:r>
              <a:rPr sz="900" dirty="0">
                <a:latin typeface="URW Gothic"/>
                <a:cs typeface="URW Gothic"/>
              </a:rPr>
              <a:t>non-fiction, </a:t>
            </a:r>
            <a:r>
              <a:rPr sz="900" spc="-5" dirty="0">
                <a:latin typeface="URW Gothic"/>
                <a:cs typeface="URW Gothic"/>
              </a:rPr>
              <a:t>rhymes and poems </a:t>
            </a:r>
            <a:r>
              <a:rPr sz="900" dirty="0">
                <a:latin typeface="URW Gothic"/>
                <a:cs typeface="URW Gothic"/>
              </a:rPr>
              <a:t>when</a:t>
            </a:r>
            <a:r>
              <a:rPr sz="900" spc="50" dirty="0">
                <a:latin typeface="URW Gothic"/>
                <a:cs typeface="URW Gothic"/>
              </a:rPr>
              <a:t> </a:t>
            </a:r>
            <a:r>
              <a:rPr sz="900" spc="-5" dirty="0">
                <a:latin typeface="URW Gothic"/>
                <a:cs typeface="URW Gothic"/>
              </a:rPr>
              <a:t>appropriate.</a:t>
            </a:r>
            <a:endParaRPr sz="900" dirty="0">
              <a:latin typeface="URW Gothic"/>
              <a:cs typeface="URW Gothic"/>
            </a:endParaRPr>
          </a:p>
          <a:p>
            <a:pPr>
              <a:lnSpc>
                <a:spcPct val="100000"/>
              </a:lnSpc>
              <a:spcBef>
                <a:spcPts val="40"/>
              </a:spcBef>
            </a:pPr>
            <a:endParaRPr sz="850" dirty="0">
              <a:latin typeface="URW Gothic"/>
              <a:cs typeface="URW Gothic"/>
            </a:endParaRPr>
          </a:p>
          <a:p>
            <a:pPr marL="12700">
              <a:lnSpc>
                <a:spcPct val="100000"/>
              </a:lnSpc>
              <a:spcBef>
                <a:spcPts val="5"/>
              </a:spcBef>
              <a:tabLst>
                <a:tab pos="5857875" algn="l"/>
              </a:tabLst>
            </a:pPr>
            <a:r>
              <a:rPr sz="900" b="1" spc="-5" dirty="0">
                <a:latin typeface="Gothic Uralic"/>
                <a:cs typeface="Gothic Uralic"/>
              </a:rPr>
              <a:t>Progression towards the Early</a:t>
            </a:r>
            <a:r>
              <a:rPr sz="900" b="1" spc="60" dirty="0">
                <a:latin typeface="Gothic Uralic"/>
                <a:cs typeface="Gothic Uralic"/>
              </a:rPr>
              <a:t> </a:t>
            </a:r>
            <a:r>
              <a:rPr sz="900" b="1" dirty="0">
                <a:latin typeface="Gothic Uralic"/>
                <a:cs typeface="Gothic Uralic"/>
              </a:rPr>
              <a:t>Learning</a:t>
            </a:r>
            <a:r>
              <a:rPr sz="900" b="1" spc="20" dirty="0">
                <a:latin typeface="Gothic Uralic"/>
                <a:cs typeface="Gothic Uralic"/>
              </a:rPr>
              <a:t> </a:t>
            </a:r>
            <a:r>
              <a:rPr sz="900" b="1" spc="-5" dirty="0">
                <a:latin typeface="Gothic Uralic"/>
                <a:cs typeface="Gothic Uralic"/>
              </a:rPr>
              <a:t>Goal	Progress in other </a:t>
            </a:r>
            <a:r>
              <a:rPr sz="900" b="1" dirty="0">
                <a:latin typeface="Gothic Uralic"/>
                <a:cs typeface="Gothic Uralic"/>
              </a:rPr>
              <a:t>areas </a:t>
            </a:r>
            <a:r>
              <a:rPr sz="900" b="1" spc="-5" dirty="0">
                <a:latin typeface="Gothic Uralic"/>
                <a:cs typeface="Gothic Uralic"/>
              </a:rPr>
              <a:t>of Speaking </a:t>
            </a:r>
            <a:r>
              <a:rPr sz="900" b="1" dirty="0">
                <a:latin typeface="Gothic Uralic"/>
                <a:cs typeface="Gothic Uralic"/>
              </a:rPr>
              <a:t>– </a:t>
            </a:r>
            <a:r>
              <a:rPr lang="en-GB" sz="900" b="1" i="1" spc="-155" dirty="0" err="1">
                <a:latin typeface="Verdana"/>
                <a:cs typeface="Gothic Uralic"/>
              </a:rPr>
              <a:t>Receptio</a:t>
            </a:r>
            <a:r>
              <a:rPr lang="en-GB" sz="900" b="1" i="1" spc="-155" dirty="0">
                <a:latin typeface="Verdana"/>
                <a:cs typeface="Gothic Uralic"/>
              </a:rPr>
              <a:t> n</a:t>
            </a:r>
            <a:endParaRPr sz="900" dirty="0">
              <a:latin typeface="Verdana"/>
              <a:cs typeface="Verdana"/>
            </a:endParaRPr>
          </a:p>
          <a:p>
            <a:pPr marL="12700">
              <a:lnSpc>
                <a:spcPct val="100000"/>
              </a:lnSpc>
              <a:spcBef>
                <a:spcPts val="20"/>
              </a:spcBef>
              <a:tabLst>
                <a:tab pos="289560" algn="l"/>
              </a:tabLst>
            </a:pPr>
            <a:r>
              <a:rPr sz="900" b="1" dirty="0">
                <a:solidFill>
                  <a:srgbClr val="FFFFFF"/>
                </a:solidFill>
                <a:latin typeface="Gothic Uralic"/>
                <a:cs typeface="Gothic Uralic"/>
              </a:rPr>
              <a:t>R+	</a:t>
            </a:r>
            <a:r>
              <a:rPr sz="900" b="1" dirty="0">
                <a:latin typeface="Gothic Uralic"/>
                <a:cs typeface="Gothic Uralic"/>
              </a:rPr>
              <a:t>By </a:t>
            </a:r>
            <a:r>
              <a:rPr sz="900" b="1" spc="-5" dirty="0">
                <a:latin typeface="Gothic Uralic"/>
                <a:cs typeface="Gothic Uralic"/>
              </a:rPr>
              <a:t>the end of the </a:t>
            </a:r>
            <a:r>
              <a:rPr sz="900" b="1" dirty="0">
                <a:latin typeface="Gothic Uralic"/>
                <a:cs typeface="Gothic Uralic"/>
              </a:rPr>
              <a:t>Summer </a:t>
            </a:r>
            <a:r>
              <a:rPr sz="900" b="1" spc="-10" dirty="0">
                <a:latin typeface="Gothic Uralic"/>
                <a:cs typeface="Gothic Uralic"/>
              </a:rPr>
              <a:t>term </a:t>
            </a:r>
            <a:r>
              <a:rPr sz="900" b="1" spc="-5" dirty="0">
                <a:latin typeface="Gothic Uralic"/>
                <a:cs typeface="Gothic Uralic"/>
              </a:rPr>
              <a:t>children </a:t>
            </a:r>
            <a:r>
              <a:rPr sz="900" b="1" dirty="0">
                <a:latin typeface="Gothic Uralic"/>
                <a:cs typeface="Gothic Uralic"/>
              </a:rPr>
              <a:t>should be </a:t>
            </a:r>
            <a:r>
              <a:rPr sz="900" b="1" spc="-5" dirty="0">
                <a:latin typeface="Gothic Uralic"/>
                <a:cs typeface="Gothic Uralic"/>
              </a:rPr>
              <a:t>able to…</a:t>
            </a:r>
            <a:endParaRPr sz="900" dirty="0">
              <a:latin typeface="URW Gothic"/>
              <a:cs typeface="URW Gothic"/>
            </a:endParaRPr>
          </a:p>
          <a:p>
            <a:pPr>
              <a:lnSpc>
                <a:spcPct val="100000"/>
              </a:lnSpc>
              <a:spcBef>
                <a:spcPts val="40"/>
              </a:spcBef>
            </a:pPr>
            <a:endParaRPr sz="850" dirty="0">
              <a:latin typeface="URW Gothic"/>
              <a:cs typeface="URW Gothic"/>
            </a:endParaRPr>
          </a:p>
          <a:p>
            <a:pPr marL="12700">
              <a:lnSpc>
                <a:spcPct val="100000"/>
              </a:lnSpc>
              <a:tabLst>
                <a:tab pos="5857875" algn="l"/>
              </a:tabLst>
            </a:pPr>
            <a:r>
              <a:rPr sz="900" b="1" dirty="0">
                <a:latin typeface="Gothic Uralic"/>
                <a:cs typeface="Gothic Uralic"/>
              </a:rPr>
              <a:t>Speaking:	Speaking:</a:t>
            </a:r>
            <a:endParaRPr sz="900" dirty="0">
              <a:latin typeface="Gothic Uralic"/>
              <a:cs typeface="Gothic Uralic"/>
            </a:endParaRPr>
          </a:p>
        </p:txBody>
      </p:sp>
      <p:sp>
        <p:nvSpPr>
          <p:cNvPr id="10" name="object 10"/>
          <p:cNvSpPr txBox="1"/>
          <p:nvPr/>
        </p:nvSpPr>
        <p:spPr>
          <a:xfrm>
            <a:off x="6495669" y="2400046"/>
            <a:ext cx="3845560" cy="1272336"/>
          </a:xfrm>
          <a:prstGeom prst="rect">
            <a:avLst/>
          </a:prstGeom>
        </p:spPr>
        <p:txBody>
          <a:bodyPr vert="horz" wrap="square" lIns="0" tIns="8890" rIns="0" bIns="0" rtlCol="0">
            <a:spAutoFit/>
          </a:bodyPr>
          <a:lstStyle/>
          <a:p>
            <a:pPr marL="241300" marR="6985" indent="-228600">
              <a:lnSpc>
                <a:spcPct val="102499"/>
              </a:lnSpc>
              <a:spcBef>
                <a:spcPts val="70"/>
              </a:spcBef>
              <a:buFont typeface="Symbol"/>
              <a:buChar char=""/>
              <a:tabLst>
                <a:tab pos="240665" algn="l"/>
                <a:tab pos="241300" algn="l"/>
              </a:tabLst>
            </a:pPr>
            <a:r>
              <a:rPr sz="900" spc="-5" dirty="0">
                <a:latin typeface="URW Gothic"/>
                <a:cs typeface="URW Gothic"/>
              </a:rPr>
              <a:t>Responds to direct teaching and discussions </a:t>
            </a:r>
            <a:r>
              <a:rPr sz="900" spc="-10" dirty="0">
                <a:latin typeface="URW Gothic"/>
                <a:cs typeface="URW Gothic"/>
              </a:rPr>
              <a:t>through </a:t>
            </a:r>
            <a:r>
              <a:rPr sz="900" spc="-5" dirty="0">
                <a:latin typeface="URW Gothic"/>
                <a:cs typeface="URW Gothic"/>
              </a:rPr>
              <a:t>questioning  or comments</a:t>
            </a:r>
            <a:endParaRPr sz="900" dirty="0">
              <a:latin typeface="URW Gothic"/>
              <a:cs typeface="URW Gothic"/>
            </a:endParaRPr>
          </a:p>
          <a:p>
            <a:pPr marL="241300" marR="27305" indent="-228600">
              <a:lnSpc>
                <a:spcPct val="102200"/>
              </a:lnSpc>
              <a:buFont typeface="Symbol"/>
              <a:buChar char=""/>
              <a:tabLst>
                <a:tab pos="240665" algn="l"/>
                <a:tab pos="241300" algn="l"/>
              </a:tabLst>
            </a:pPr>
            <a:r>
              <a:rPr sz="900" dirty="0">
                <a:latin typeface="URW Gothic"/>
                <a:cs typeface="URW Gothic"/>
              </a:rPr>
              <a:t>Can </a:t>
            </a:r>
            <a:r>
              <a:rPr sz="900" spc="-5" dirty="0">
                <a:latin typeface="URW Gothic"/>
                <a:cs typeface="URW Gothic"/>
              </a:rPr>
              <a:t>engage effectively </a:t>
            </a:r>
            <a:r>
              <a:rPr sz="900" spc="5" dirty="0">
                <a:latin typeface="URW Gothic"/>
                <a:cs typeface="URW Gothic"/>
              </a:rPr>
              <a:t>in </a:t>
            </a:r>
            <a:r>
              <a:rPr sz="900" spc="-5" dirty="0">
                <a:latin typeface="URW Gothic"/>
                <a:cs typeface="URW Gothic"/>
              </a:rPr>
              <a:t>conversation and </a:t>
            </a:r>
            <a:r>
              <a:rPr sz="900" spc="-10" dirty="0">
                <a:latin typeface="URW Gothic"/>
                <a:cs typeface="URW Gothic"/>
              </a:rPr>
              <a:t>engage </a:t>
            </a:r>
            <a:r>
              <a:rPr sz="900" dirty="0">
                <a:latin typeface="URW Gothic"/>
                <a:cs typeface="URW Gothic"/>
              </a:rPr>
              <a:t>in </a:t>
            </a:r>
            <a:r>
              <a:rPr sz="900" spc="5" dirty="0">
                <a:latin typeface="URW Gothic"/>
                <a:cs typeface="URW Gothic"/>
              </a:rPr>
              <a:t>the </a:t>
            </a:r>
            <a:r>
              <a:rPr sz="900" dirty="0">
                <a:latin typeface="URW Gothic"/>
                <a:cs typeface="URW Gothic"/>
              </a:rPr>
              <a:t>roles  </a:t>
            </a:r>
            <a:r>
              <a:rPr sz="900" spc="-5" dirty="0">
                <a:latin typeface="URW Gothic"/>
                <a:cs typeface="URW Gothic"/>
              </a:rPr>
              <a:t>of speaker and</a:t>
            </a:r>
            <a:r>
              <a:rPr sz="900" spc="-10" dirty="0">
                <a:latin typeface="URW Gothic"/>
                <a:cs typeface="URW Gothic"/>
              </a:rPr>
              <a:t> </a:t>
            </a:r>
            <a:r>
              <a:rPr sz="900" spc="-5" dirty="0">
                <a:latin typeface="URW Gothic"/>
                <a:cs typeface="URW Gothic"/>
              </a:rPr>
              <a:t>listener</a:t>
            </a:r>
            <a:endParaRPr sz="900" dirty="0">
              <a:latin typeface="URW Gothic"/>
              <a:cs typeface="URW Gothic"/>
            </a:endParaRPr>
          </a:p>
          <a:p>
            <a:pPr marL="241300" marR="5080" indent="-228600">
              <a:lnSpc>
                <a:spcPct val="102200"/>
              </a:lnSpc>
              <a:buFont typeface="Symbol"/>
              <a:buChar char=""/>
              <a:tabLst>
                <a:tab pos="240665" algn="l"/>
                <a:tab pos="241300" algn="l"/>
              </a:tabLst>
            </a:pPr>
            <a:r>
              <a:rPr sz="900" dirty="0">
                <a:latin typeface="URW Gothic"/>
                <a:cs typeface="URW Gothic"/>
              </a:rPr>
              <a:t>Can </a:t>
            </a:r>
            <a:r>
              <a:rPr sz="900" spc="-5" dirty="0">
                <a:latin typeface="URW Gothic"/>
                <a:cs typeface="URW Gothic"/>
              </a:rPr>
              <a:t>engage </a:t>
            </a:r>
            <a:r>
              <a:rPr sz="900" spc="5" dirty="0">
                <a:latin typeface="URW Gothic"/>
                <a:cs typeface="URW Gothic"/>
              </a:rPr>
              <a:t>in </a:t>
            </a:r>
            <a:r>
              <a:rPr sz="900" spc="-5" dirty="0">
                <a:latin typeface="URW Gothic"/>
                <a:cs typeface="URW Gothic"/>
              </a:rPr>
              <a:t>conversation and </a:t>
            </a:r>
            <a:r>
              <a:rPr sz="900" dirty="0">
                <a:latin typeface="URW Gothic"/>
                <a:cs typeface="URW Gothic"/>
              </a:rPr>
              <a:t>turn </a:t>
            </a:r>
            <a:r>
              <a:rPr sz="900" spc="-5" dirty="0">
                <a:latin typeface="URW Gothic"/>
                <a:cs typeface="URW Gothic"/>
              </a:rPr>
              <a:t>take effectively with either  another individual or </a:t>
            </a:r>
            <a:r>
              <a:rPr sz="900" dirty="0">
                <a:latin typeface="URW Gothic"/>
                <a:cs typeface="URW Gothic"/>
              </a:rPr>
              <a:t>a </a:t>
            </a:r>
            <a:r>
              <a:rPr sz="900" spc="-10" dirty="0">
                <a:latin typeface="URW Gothic"/>
                <a:cs typeface="URW Gothic"/>
              </a:rPr>
              <a:t>small</a:t>
            </a:r>
            <a:r>
              <a:rPr sz="900" spc="5" dirty="0">
                <a:latin typeface="URW Gothic"/>
                <a:cs typeface="URW Gothic"/>
              </a:rPr>
              <a:t> </a:t>
            </a:r>
            <a:r>
              <a:rPr sz="900" spc="-5" dirty="0">
                <a:latin typeface="URW Gothic"/>
                <a:cs typeface="URW Gothic"/>
              </a:rPr>
              <a:t>group</a:t>
            </a:r>
            <a:endParaRPr sz="900" dirty="0">
              <a:latin typeface="URW Gothic"/>
              <a:cs typeface="URW Gothic"/>
            </a:endParaRPr>
          </a:p>
          <a:p>
            <a:pPr marL="241300" indent="-228600">
              <a:lnSpc>
                <a:spcPct val="100000"/>
              </a:lnSpc>
              <a:spcBef>
                <a:spcPts val="25"/>
              </a:spcBef>
              <a:buFont typeface="Symbol"/>
              <a:buChar char=""/>
              <a:tabLst>
                <a:tab pos="240665" algn="l"/>
                <a:tab pos="241300" algn="l"/>
              </a:tabLst>
            </a:pPr>
            <a:r>
              <a:rPr sz="900" dirty="0">
                <a:latin typeface="URW Gothic"/>
                <a:cs typeface="URW Gothic"/>
              </a:rPr>
              <a:t>Can </a:t>
            </a:r>
            <a:r>
              <a:rPr sz="900" spc="-5" dirty="0">
                <a:latin typeface="URW Gothic"/>
                <a:cs typeface="URW Gothic"/>
              </a:rPr>
              <a:t>engage </a:t>
            </a:r>
            <a:r>
              <a:rPr sz="900" spc="5" dirty="0">
                <a:latin typeface="URW Gothic"/>
                <a:cs typeface="URW Gothic"/>
              </a:rPr>
              <a:t>in </a:t>
            </a:r>
            <a:r>
              <a:rPr sz="900" spc="-5" dirty="0">
                <a:latin typeface="URW Gothic"/>
                <a:cs typeface="URW Gothic"/>
              </a:rPr>
              <a:t>conversation with </a:t>
            </a:r>
            <a:r>
              <a:rPr sz="900" dirty="0">
                <a:latin typeface="URW Gothic"/>
                <a:cs typeface="URW Gothic"/>
              </a:rPr>
              <a:t>a </a:t>
            </a:r>
            <a:r>
              <a:rPr sz="900" spc="-5" dirty="0">
                <a:latin typeface="URW Gothic"/>
                <a:cs typeface="URW Gothic"/>
              </a:rPr>
              <a:t>familiar adults and</a:t>
            </a:r>
            <a:r>
              <a:rPr sz="900" spc="-15" dirty="0">
                <a:latin typeface="URW Gothic"/>
                <a:cs typeface="URW Gothic"/>
              </a:rPr>
              <a:t> </a:t>
            </a:r>
            <a:r>
              <a:rPr sz="900" spc="-5" dirty="0">
                <a:latin typeface="URW Gothic"/>
                <a:cs typeface="URW Gothic"/>
              </a:rPr>
              <a:t>peers</a:t>
            </a:r>
            <a:endParaRPr sz="900" dirty="0">
              <a:latin typeface="URW Gothic"/>
              <a:cs typeface="URW Gothic"/>
            </a:endParaRPr>
          </a:p>
          <a:p>
            <a:pPr marL="241300" marR="50165" indent="-228600">
              <a:lnSpc>
                <a:spcPts val="1100"/>
              </a:lnSpc>
              <a:spcBef>
                <a:spcPts val="35"/>
              </a:spcBef>
              <a:buFont typeface="Symbol"/>
              <a:buChar char=""/>
              <a:tabLst>
                <a:tab pos="240665" algn="l"/>
                <a:tab pos="241300" algn="l"/>
              </a:tabLst>
            </a:pPr>
            <a:r>
              <a:rPr sz="900" spc="-5" dirty="0">
                <a:latin typeface="URW Gothic"/>
                <a:cs typeface="URW Gothic"/>
              </a:rPr>
              <a:t>Develop and respond confidently to social phrases </a:t>
            </a:r>
            <a:r>
              <a:rPr sz="900" dirty="0">
                <a:latin typeface="URW Gothic"/>
                <a:cs typeface="URW Gothic"/>
              </a:rPr>
              <a:t>– </a:t>
            </a:r>
            <a:r>
              <a:rPr sz="900" spc="-5" dirty="0">
                <a:latin typeface="URW Gothic"/>
                <a:cs typeface="URW Gothic"/>
              </a:rPr>
              <a:t>e.g., </a:t>
            </a:r>
            <a:r>
              <a:rPr sz="900" dirty="0">
                <a:latin typeface="URW Gothic"/>
                <a:cs typeface="URW Gothic"/>
              </a:rPr>
              <a:t>Good  </a:t>
            </a:r>
            <a:r>
              <a:rPr sz="900" spc="-5" dirty="0">
                <a:latin typeface="URW Gothic"/>
                <a:cs typeface="URW Gothic"/>
              </a:rPr>
              <a:t>morning, how are</a:t>
            </a:r>
            <a:r>
              <a:rPr sz="900" spc="-15" dirty="0">
                <a:latin typeface="URW Gothic"/>
                <a:cs typeface="URW Gothic"/>
              </a:rPr>
              <a:t> </a:t>
            </a:r>
            <a:r>
              <a:rPr sz="900" spc="-5" dirty="0">
                <a:latin typeface="URW Gothic"/>
                <a:cs typeface="URW Gothic"/>
              </a:rPr>
              <a:t>you?</a:t>
            </a:r>
            <a:endParaRPr sz="900" dirty="0">
              <a:latin typeface="URW Gothic"/>
              <a:cs typeface="URW Gothic"/>
            </a:endParaRPr>
          </a:p>
        </p:txBody>
      </p:sp>
      <p:grpSp>
        <p:nvGrpSpPr>
          <p:cNvPr id="11" name="object 11"/>
          <p:cNvGrpSpPr/>
          <p:nvPr/>
        </p:nvGrpSpPr>
        <p:grpSpPr>
          <a:xfrm>
            <a:off x="373379" y="5216017"/>
            <a:ext cx="10062845" cy="140335"/>
            <a:chOff x="373379" y="5216017"/>
            <a:chExt cx="10062845" cy="140335"/>
          </a:xfrm>
        </p:grpSpPr>
        <p:sp>
          <p:nvSpPr>
            <p:cNvPr id="12" name="object 12"/>
            <p:cNvSpPr/>
            <p:nvPr/>
          </p:nvSpPr>
          <p:spPr>
            <a:xfrm>
              <a:off x="373379" y="5216017"/>
              <a:ext cx="269875" cy="140335"/>
            </a:xfrm>
            <a:custGeom>
              <a:avLst/>
              <a:gdLst/>
              <a:ahLst/>
              <a:cxnLst/>
              <a:rect l="l" t="t" r="r" b="b"/>
              <a:pathLst>
                <a:path w="269875" h="140335">
                  <a:moveTo>
                    <a:pt x="269748" y="0"/>
                  </a:moveTo>
                  <a:lnTo>
                    <a:pt x="0" y="0"/>
                  </a:lnTo>
                  <a:lnTo>
                    <a:pt x="0" y="140208"/>
                  </a:lnTo>
                  <a:lnTo>
                    <a:pt x="269748" y="140208"/>
                  </a:lnTo>
                  <a:lnTo>
                    <a:pt x="269748" y="0"/>
                  </a:lnTo>
                  <a:close/>
                </a:path>
              </a:pathLst>
            </a:custGeom>
            <a:solidFill>
              <a:srgbClr val="FF0000"/>
            </a:solidFill>
          </p:spPr>
          <p:txBody>
            <a:bodyPr wrap="square" lIns="0" tIns="0" rIns="0" bIns="0" rtlCol="0"/>
            <a:lstStyle/>
            <a:p>
              <a:endParaRPr/>
            </a:p>
          </p:txBody>
        </p:sp>
        <p:sp>
          <p:nvSpPr>
            <p:cNvPr id="13" name="object 13"/>
            <p:cNvSpPr/>
            <p:nvPr/>
          </p:nvSpPr>
          <p:spPr>
            <a:xfrm>
              <a:off x="643127" y="5216017"/>
              <a:ext cx="9792970" cy="140335"/>
            </a:xfrm>
            <a:custGeom>
              <a:avLst/>
              <a:gdLst/>
              <a:ahLst/>
              <a:cxnLst/>
              <a:rect l="l" t="t" r="r" b="b"/>
              <a:pathLst>
                <a:path w="9792970" h="140335">
                  <a:moveTo>
                    <a:pt x="9792970" y="0"/>
                  </a:moveTo>
                  <a:lnTo>
                    <a:pt x="0" y="0"/>
                  </a:lnTo>
                  <a:lnTo>
                    <a:pt x="0" y="140208"/>
                  </a:lnTo>
                  <a:lnTo>
                    <a:pt x="9792970" y="140208"/>
                  </a:lnTo>
                  <a:lnTo>
                    <a:pt x="9792970" y="0"/>
                  </a:lnTo>
                  <a:close/>
                </a:path>
              </a:pathLst>
            </a:custGeom>
            <a:solidFill>
              <a:srgbClr val="FF9F9F"/>
            </a:solidFill>
          </p:spPr>
          <p:txBody>
            <a:bodyPr wrap="square" lIns="0" tIns="0" rIns="0" bIns="0" rtlCol="0"/>
            <a:lstStyle/>
            <a:p>
              <a:endParaRPr/>
            </a:p>
          </p:txBody>
        </p:sp>
      </p:grpSp>
      <p:sp>
        <p:nvSpPr>
          <p:cNvPr id="14" name="object 14"/>
          <p:cNvSpPr txBox="1"/>
          <p:nvPr/>
        </p:nvSpPr>
        <p:spPr>
          <a:xfrm>
            <a:off x="421640" y="5203317"/>
            <a:ext cx="3493135" cy="302895"/>
          </a:xfrm>
          <a:prstGeom prst="rect">
            <a:avLst/>
          </a:prstGeom>
        </p:spPr>
        <p:txBody>
          <a:bodyPr vert="horz" wrap="square" lIns="0" tIns="9525" rIns="0" bIns="0" rtlCol="0">
            <a:spAutoFit/>
          </a:bodyPr>
          <a:lstStyle/>
          <a:p>
            <a:pPr marL="12700" marR="5080">
              <a:lnSpc>
                <a:spcPct val="102200"/>
              </a:lnSpc>
              <a:spcBef>
                <a:spcPts val="75"/>
              </a:spcBef>
              <a:tabLst>
                <a:tab pos="289560" algn="l"/>
              </a:tabLst>
            </a:pPr>
            <a:r>
              <a:rPr sz="900" b="1" dirty="0">
                <a:solidFill>
                  <a:srgbClr val="FFFFFF"/>
                </a:solidFill>
                <a:latin typeface="Gothic Uralic"/>
                <a:cs typeface="Gothic Uralic"/>
              </a:rPr>
              <a:t>R=	</a:t>
            </a:r>
            <a:r>
              <a:rPr sz="900" b="1" dirty="0">
                <a:latin typeface="Gothic Uralic"/>
                <a:cs typeface="Gothic Uralic"/>
              </a:rPr>
              <a:t>By </a:t>
            </a:r>
            <a:r>
              <a:rPr sz="900" b="1" spc="-5" dirty="0">
                <a:latin typeface="Gothic Uralic"/>
                <a:cs typeface="Gothic Uralic"/>
              </a:rPr>
              <a:t>the end of the </a:t>
            </a:r>
            <a:r>
              <a:rPr sz="900" b="1" dirty="0">
                <a:latin typeface="Gothic Uralic"/>
                <a:cs typeface="Gothic Uralic"/>
              </a:rPr>
              <a:t>Spring </a:t>
            </a:r>
            <a:r>
              <a:rPr sz="900" b="1" spc="-10" dirty="0">
                <a:latin typeface="Gothic Uralic"/>
                <a:cs typeface="Gothic Uralic"/>
              </a:rPr>
              <a:t>term </a:t>
            </a:r>
            <a:r>
              <a:rPr sz="900" b="1" spc="-5" dirty="0">
                <a:latin typeface="Gothic Uralic"/>
                <a:cs typeface="Gothic Uralic"/>
              </a:rPr>
              <a:t>children </a:t>
            </a:r>
            <a:r>
              <a:rPr sz="900" b="1" dirty="0">
                <a:latin typeface="Gothic Uralic"/>
                <a:cs typeface="Gothic Uralic"/>
              </a:rPr>
              <a:t>should be </a:t>
            </a:r>
            <a:r>
              <a:rPr sz="900" b="1" spc="-5" dirty="0">
                <a:latin typeface="Gothic Uralic"/>
                <a:cs typeface="Gothic Uralic"/>
              </a:rPr>
              <a:t>able to…  </a:t>
            </a:r>
            <a:r>
              <a:rPr sz="900" b="1" dirty="0">
                <a:latin typeface="Gothic Uralic"/>
                <a:cs typeface="Gothic Uralic"/>
              </a:rPr>
              <a:t>Speaking:</a:t>
            </a:r>
            <a:endParaRPr sz="900">
              <a:latin typeface="Gothic Uralic"/>
              <a:cs typeface="Gothic Uralic"/>
            </a:endParaRPr>
          </a:p>
        </p:txBody>
      </p:sp>
      <p:sp>
        <p:nvSpPr>
          <p:cNvPr id="15" name="object 15"/>
          <p:cNvSpPr txBox="1"/>
          <p:nvPr/>
        </p:nvSpPr>
        <p:spPr>
          <a:xfrm>
            <a:off x="650240" y="5483733"/>
            <a:ext cx="5450840" cy="988540"/>
          </a:xfrm>
          <a:prstGeom prst="rect">
            <a:avLst/>
          </a:prstGeom>
        </p:spPr>
        <p:txBody>
          <a:bodyPr vert="horz" wrap="square" lIns="0" tIns="12700" rIns="0" bIns="0" rtlCol="0">
            <a:spAutoFit/>
          </a:bodyPr>
          <a:lstStyle/>
          <a:p>
            <a:pPr marL="241300" indent="-228600">
              <a:lnSpc>
                <a:spcPct val="100000"/>
              </a:lnSpc>
              <a:spcBef>
                <a:spcPts val="100"/>
              </a:spcBef>
              <a:buFont typeface="Symbol"/>
              <a:buChar char=""/>
              <a:tabLst>
                <a:tab pos="240665" algn="l"/>
                <a:tab pos="241300" algn="l"/>
              </a:tabLst>
            </a:pPr>
            <a:r>
              <a:rPr sz="900" spc="-5" dirty="0">
                <a:latin typeface="URW Gothic"/>
                <a:cs typeface="URW Gothic"/>
              </a:rPr>
              <a:t>Uses new taught vocabulary </a:t>
            </a:r>
            <a:r>
              <a:rPr sz="900" spc="5" dirty="0">
                <a:latin typeface="URW Gothic"/>
                <a:cs typeface="URW Gothic"/>
              </a:rPr>
              <a:t>in</a:t>
            </a:r>
            <a:r>
              <a:rPr sz="900" spc="-20" dirty="0">
                <a:latin typeface="URW Gothic"/>
                <a:cs typeface="URW Gothic"/>
              </a:rPr>
              <a:t> </a:t>
            </a:r>
            <a:r>
              <a:rPr sz="900" spc="-5" dirty="0">
                <a:latin typeface="URW Gothic"/>
                <a:cs typeface="URW Gothic"/>
              </a:rPr>
              <a:t>context</a:t>
            </a:r>
            <a:endParaRPr sz="900" dirty="0">
              <a:latin typeface="URW Gothic"/>
              <a:cs typeface="URW Gothic"/>
            </a:endParaRPr>
          </a:p>
          <a:p>
            <a:pPr marL="241300" indent="-228600">
              <a:lnSpc>
                <a:spcPct val="100000"/>
              </a:lnSpc>
              <a:spcBef>
                <a:spcPts val="20"/>
              </a:spcBef>
              <a:buFont typeface="Symbol"/>
              <a:buChar char=""/>
              <a:tabLst>
                <a:tab pos="240665" algn="l"/>
                <a:tab pos="241300" algn="l"/>
              </a:tabLst>
            </a:pPr>
            <a:r>
              <a:rPr sz="900" spc="-5" dirty="0">
                <a:latin typeface="URW Gothic"/>
                <a:cs typeface="URW Gothic"/>
              </a:rPr>
              <a:t>Connect one </a:t>
            </a:r>
            <a:r>
              <a:rPr sz="900" dirty="0">
                <a:latin typeface="URW Gothic"/>
                <a:cs typeface="URW Gothic"/>
              </a:rPr>
              <a:t>idea </a:t>
            </a:r>
            <a:r>
              <a:rPr sz="900" spc="-5" dirty="0">
                <a:latin typeface="URW Gothic"/>
                <a:cs typeface="URW Gothic"/>
              </a:rPr>
              <a:t>or action to another </a:t>
            </a:r>
            <a:r>
              <a:rPr sz="900" dirty="0">
                <a:latin typeface="URW Gothic"/>
                <a:cs typeface="URW Gothic"/>
              </a:rPr>
              <a:t>using a </a:t>
            </a:r>
            <a:r>
              <a:rPr sz="900" spc="-5" dirty="0">
                <a:latin typeface="URW Gothic"/>
                <a:cs typeface="URW Gothic"/>
              </a:rPr>
              <a:t>range of connectives </a:t>
            </a:r>
            <a:r>
              <a:rPr sz="900" dirty="0">
                <a:latin typeface="URW Gothic"/>
                <a:cs typeface="URW Gothic"/>
              </a:rPr>
              <a:t>– </a:t>
            </a:r>
            <a:r>
              <a:rPr sz="900" spc="-5" dirty="0">
                <a:latin typeface="URW Gothic"/>
                <a:cs typeface="URW Gothic"/>
              </a:rPr>
              <a:t>and, then, but,</a:t>
            </a:r>
            <a:r>
              <a:rPr sz="900" spc="55" dirty="0">
                <a:latin typeface="URW Gothic"/>
                <a:cs typeface="URW Gothic"/>
              </a:rPr>
              <a:t> </a:t>
            </a:r>
            <a:r>
              <a:rPr sz="900" dirty="0">
                <a:latin typeface="URW Gothic"/>
                <a:cs typeface="URW Gothic"/>
              </a:rPr>
              <a:t>that</a:t>
            </a:r>
          </a:p>
          <a:p>
            <a:pPr marL="241300" indent="-228600">
              <a:lnSpc>
                <a:spcPct val="100000"/>
              </a:lnSpc>
              <a:spcBef>
                <a:spcPts val="25"/>
              </a:spcBef>
              <a:buFont typeface="Symbol"/>
              <a:buChar char=""/>
              <a:tabLst>
                <a:tab pos="240665" algn="l"/>
                <a:tab pos="241300" algn="l"/>
              </a:tabLst>
            </a:pPr>
            <a:r>
              <a:rPr sz="900" spc="-5" dirty="0">
                <a:latin typeface="URW Gothic"/>
                <a:cs typeface="URW Gothic"/>
              </a:rPr>
              <a:t>Describe events in </a:t>
            </a:r>
            <a:r>
              <a:rPr sz="900" spc="-10" dirty="0">
                <a:latin typeface="URW Gothic"/>
                <a:cs typeface="URW Gothic"/>
              </a:rPr>
              <a:t>some </a:t>
            </a:r>
            <a:r>
              <a:rPr sz="900" spc="-5" dirty="0">
                <a:latin typeface="URW Gothic"/>
                <a:cs typeface="URW Gothic"/>
              </a:rPr>
              <a:t>detail</a:t>
            </a:r>
            <a:endParaRPr sz="900" dirty="0">
              <a:latin typeface="URW Gothic"/>
              <a:cs typeface="URW Gothic"/>
            </a:endParaRPr>
          </a:p>
          <a:p>
            <a:pPr marL="241300" marR="5080" indent="-228600">
              <a:lnSpc>
                <a:spcPct val="102200"/>
              </a:lnSpc>
              <a:spcBef>
                <a:spcPts val="5"/>
              </a:spcBef>
              <a:buFont typeface="Symbol"/>
              <a:buChar char=""/>
              <a:tabLst>
                <a:tab pos="240665" algn="l"/>
                <a:tab pos="241300" algn="l"/>
              </a:tabLst>
            </a:pPr>
            <a:r>
              <a:rPr sz="900" spc="-5" dirty="0">
                <a:latin typeface="URW Gothic"/>
                <a:cs typeface="URW Gothic"/>
              </a:rPr>
              <a:t>Articulate their </a:t>
            </a:r>
            <a:r>
              <a:rPr sz="900" dirty="0">
                <a:latin typeface="URW Gothic"/>
                <a:cs typeface="URW Gothic"/>
              </a:rPr>
              <a:t>ideas </a:t>
            </a:r>
            <a:r>
              <a:rPr sz="900" spc="-5" dirty="0">
                <a:latin typeface="URW Gothic"/>
                <a:cs typeface="URW Gothic"/>
              </a:rPr>
              <a:t>and thoughts </a:t>
            </a:r>
            <a:r>
              <a:rPr sz="900" spc="5" dirty="0">
                <a:latin typeface="URW Gothic"/>
                <a:cs typeface="URW Gothic"/>
              </a:rPr>
              <a:t>in </a:t>
            </a:r>
            <a:r>
              <a:rPr lang="en-US" sz="900" spc="-5" dirty="0">
                <a:latin typeface="URW Gothic"/>
                <a:cs typeface="URW Gothic"/>
              </a:rPr>
              <a:t>sentences</a:t>
            </a:r>
            <a:r>
              <a:rPr sz="900" dirty="0">
                <a:latin typeface="URW Gothic"/>
                <a:cs typeface="URW Gothic"/>
              </a:rPr>
              <a:t>– </a:t>
            </a:r>
            <a:r>
              <a:rPr sz="900" spc="-5" dirty="0">
                <a:latin typeface="URW Gothic"/>
                <a:cs typeface="URW Gothic"/>
              </a:rPr>
              <a:t>use complete sentences </a:t>
            </a:r>
            <a:r>
              <a:rPr sz="900" spc="5" dirty="0">
                <a:latin typeface="URW Gothic"/>
                <a:cs typeface="URW Gothic"/>
              </a:rPr>
              <a:t>in </a:t>
            </a:r>
            <a:r>
              <a:rPr sz="900" spc="-5" dirty="0">
                <a:latin typeface="URW Gothic"/>
                <a:cs typeface="URW Gothic"/>
              </a:rPr>
              <a:t>their  everyday</a:t>
            </a:r>
            <a:r>
              <a:rPr sz="900" spc="-10" dirty="0">
                <a:latin typeface="URW Gothic"/>
                <a:cs typeface="URW Gothic"/>
              </a:rPr>
              <a:t> </a:t>
            </a:r>
            <a:r>
              <a:rPr sz="900" spc="-5" dirty="0">
                <a:latin typeface="URW Gothic"/>
                <a:cs typeface="URW Gothic"/>
              </a:rPr>
              <a:t>talk</a:t>
            </a:r>
            <a:endParaRPr sz="900" dirty="0">
              <a:latin typeface="URW Gothic"/>
              <a:cs typeface="URW Gothic"/>
            </a:endParaRPr>
          </a:p>
          <a:p>
            <a:pPr marL="241300" marR="54610" indent="-228600">
              <a:lnSpc>
                <a:spcPct val="102200"/>
              </a:lnSpc>
              <a:buFont typeface="Symbol"/>
              <a:buChar char=""/>
              <a:tabLst>
                <a:tab pos="240665" algn="l"/>
                <a:tab pos="241300" algn="l"/>
              </a:tabLst>
            </a:pPr>
            <a:r>
              <a:rPr sz="900" spc="-5" dirty="0">
                <a:latin typeface="URW Gothic"/>
                <a:cs typeface="URW Gothic"/>
              </a:rPr>
              <a:t>Use talk to help work </a:t>
            </a:r>
            <a:r>
              <a:rPr sz="900" dirty="0">
                <a:latin typeface="URW Gothic"/>
                <a:cs typeface="URW Gothic"/>
              </a:rPr>
              <a:t>out </a:t>
            </a:r>
            <a:r>
              <a:rPr sz="900" spc="-5" dirty="0">
                <a:latin typeface="URW Gothic"/>
                <a:cs typeface="URW Gothic"/>
              </a:rPr>
              <a:t>problems and organise thinking and activities. Explain </a:t>
            </a:r>
            <a:r>
              <a:rPr sz="900" spc="-10" dirty="0">
                <a:latin typeface="URW Gothic"/>
                <a:cs typeface="URW Gothic"/>
              </a:rPr>
              <a:t>how </a:t>
            </a:r>
            <a:r>
              <a:rPr sz="900" dirty="0">
                <a:latin typeface="URW Gothic"/>
                <a:cs typeface="URW Gothic"/>
              </a:rPr>
              <a:t>things  </a:t>
            </a:r>
            <a:r>
              <a:rPr sz="900" spc="-5" dirty="0">
                <a:latin typeface="URW Gothic"/>
                <a:cs typeface="URW Gothic"/>
              </a:rPr>
              <a:t>work and how they might happen </a:t>
            </a:r>
            <a:r>
              <a:rPr sz="900" dirty="0">
                <a:latin typeface="URW Gothic"/>
                <a:cs typeface="URW Gothic"/>
              </a:rPr>
              <a:t>– </a:t>
            </a:r>
            <a:r>
              <a:rPr sz="900" spc="-5" dirty="0">
                <a:latin typeface="URW Gothic"/>
                <a:cs typeface="URW Gothic"/>
              </a:rPr>
              <a:t>encourage children to talk about </a:t>
            </a:r>
            <a:r>
              <a:rPr sz="900" dirty="0">
                <a:latin typeface="URW Gothic"/>
                <a:cs typeface="URW Gothic"/>
              </a:rPr>
              <a:t>their </a:t>
            </a:r>
            <a:r>
              <a:rPr sz="900" spc="-5" dirty="0">
                <a:latin typeface="URW Gothic"/>
                <a:cs typeface="URW Gothic"/>
              </a:rPr>
              <a:t>problem together  and come </a:t>
            </a:r>
            <a:r>
              <a:rPr sz="900" dirty="0">
                <a:latin typeface="URW Gothic"/>
                <a:cs typeface="URW Gothic"/>
              </a:rPr>
              <a:t>up </a:t>
            </a:r>
            <a:r>
              <a:rPr sz="900" spc="-5" dirty="0">
                <a:latin typeface="URW Gothic"/>
                <a:cs typeface="URW Gothic"/>
              </a:rPr>
              <a:t>with </a:t>
            </a:r>
            <a:r>
              <a:rPr sz="900" dirty="0">
                <a:latin typeface="URW Gothic"/>
                <a:cs typeface="URW Gothic"/>
              </a:rPr>
              <a:t>ideas for </a:t>
            </a:r>
            <a:r>
              <a:rPr sz="900" spc="-5" dirty="0">
                <a:latin typeface="URW Gothic"/>
                <a:cs typeface="URW Gothic"/>
              </a:rPr>
              <a:t>how to solve</a:t>
            </a:r>
            <a:r>
              <a:rPr sz="900" spc="-30" dirty="0">
                <a:latin typeface="URW Gothic"/>
                <a:cs typeface="URW Gothic"/>
              </a:rPr>
              <a:t> </a:t>
            </a:r>
            <a:r>
              <a:rPr sz="900" spc="5" dirty="0">
                <a:latin typeface="URW Gothic"/>
                <a:cs typeface="URW Gothic"/>
              </a:rPr>
              <a:t>it</a:t>
            </a:r>
            <a:endParaRPr sz="900" dirty="0">
              <a:latin typeface="URW Gothic"/>
              <a:cs typeface="URW Gothic"/>
            </a:endParaRPr>
          </a:p>
        </p:txBody>
      </p:sp>
      <p:sp>
        <p:nvSpPr>
          <p:cNvPr id="16" name="object 16"/>
          <p:cNvSpPr/>
          <p:nvPr/>
        </p:nvSpPr>
        <p:spPr>
          <a:xfrm>
            <a:off x="6211189" y="5356250"/>
            <a:ext cx="4225290" cy="1262380"/>
          </a:xfrm>
          <a:custGeom>
            <a:avLst/>
            <a:gdLst/>
            <a:ahLst/>
            <a:cxnLst/>
            <a:rect l="l" t="t" r="r" b="b"/>
            <a:pathLst>
              <a:path w="4225290" h="1262379">
                <a:moveTo>
                  <a:pt x="4224782" y="0"/>
                </a:moveTo>
                <a:lnTo>
                  <a:pt x="0" y="0"/>
                </a:lnTo>
                <a:lnTo>
                  <a:pt x="0" y="1262176"/>
                </a:lnTo>
                <a:lnTo>
                  <a:pt x="4224782" y="1262176"/>
                </a:lnTo>
                <a:lnTo>
                  <a:pt x="4224782" y="0"/>
                </a:lnTo>
                <a:close/>
              </a:path>
            </a:pathLst>
          </a:custGeom>
          <a:solidFill>
            <a:srgbClr val="E7E6E6"/>
          </a:solidFill>
        </p:spPr>
        <p:txBody>
          <a:bodyPr wrap="square" lIns="0" tIns="0" rIns="0" bIns="0" rtlCol="0"/>
          <a:lstStyle/>
          <a:p>
            <a:endParaRPr/>
          </a:p>
        </p:txBody>
      </p:sp>
      <p:sp>
        <p:nvSpPr>
          <p:cNvPr id="17" name="object 17"/>
          <p:cNvSpPr txBox="1"/>
          <p:nvPr/>
        </p:nvSpPr>
        <p:spPr>
          <a:xfrm>
            <a:off x="6267069" y="5343525"/>
            <a:ext cx="580390" cy="162560"/>
          </a:xfrm>
          <a:prstGeom prst="rect">
            <a:avLst/>
          </a:prstGeom>
        </p:spPr>
        <p:txBody>
          <a:bodyPr vert="horz" wrap="square" lIns="0" tIns="12700" rIns="0" bIns="0" rtlCol="0">
            <a:spAutoFit/>
          </a:bodyPr>
          <a:lstStyle/>
          <a:p>
            <a:pPr marL="12700">
              <a:lnSpc>
                <a:spcPct val="100000"/>
              </a:lnSpc>
              <a:spcBef>
                <a:spcPts val="100"/>
              </a:spcBef>
            </a:pPr>
            <a:r>
              <a:rPr sz="900" b="1" dirty="0">
                <a:latin typeface="Gothic Uralic"/>
                <a:cs typeface="Gothic Uralic"/>
              </a:rPr>
              <a:t>S</a:t>
            </a:r>
            <a:r>
              <a:rPr sz="900" b="1" spc="5" dirty="0">
                <a:latin typeface="Gothic Uralic"/>
                <a:cs typeface="Gothic Uralic"/>
              </a:rPr>
              <a:t>p</a:t>
            </a:r>
            <a:r>
              <a:rPr sz="900" b="1" spc="-5" dirty="0">
                <a:latin typeface="Gothic Uralic"/>
                <a:cs typeface="Gothic Uralic"/>
              </a:rPr>
              <a:t>e</a:t>
            </a:r>
            <a:r>
              <a:rPr sz="900" b="1" spc="5" dirty="0">
                <a:latin typeface="Gothic Uralic"/>
                <a:cs typeface="Gothic Uralic"/>
              </a:rPr>
              <a:t>ak</a:t>
            </a:r>
            <a:r>
              <a:rPr sz="900" b="1" dirty="0">
                <a:latin typeface="Gothic Uralic"/>
                <a:cs typeface="Gothic Uralic"/>
              </a:rPr>
              <a:t>i</a:t>
            </a:r>
            <a:r>
              <a:rPr sz="900" b="1" spc="-20" dirty="0">
                <a:latin typeface="Gothic Uralic"/>
                <a:cs typeface="Gothic Uralic"/>
              </a:rPr>
              <a:t>n</a:t>
            </a:r>
            <a:r>
              <a:rPr sz="900" b="1" spc="5" dirty="0">
                <a:latin typeface="Gothic Uralic"/>
                <a:cs typeface="Gothic Uralic"/>
              </a:rPr>
              <a:t>g</a:t>
            </a:r>
            <a:r>
              <a:rPr sz="900" b="1" spc="-5" dirty="0">
                <a:latin typeface="Gothic Uralic"/>
                <a:cs typeface="Gothic Uralic"/>
              </a:rPr>
              <a:t>:</a:t>
            </a:r>
            <a:endParaRPr sz="900">
              <a:latin typeface="Gothic Uralic"/>
              <a:cs typeface="Gothic Uralic"/>
            </a:endParaRPr>
          </a:p>
        </p:txBody>
      </p:sp>
      <p:sp>
        <p:nvSpPr>
          <p:cNvPr id="18" name="object 18"/>
          <p:cNvSpPr txBox="1"/>
          <p:nvPr/>
        </p:nvSpPr>
        <p:spPr>
          <a:xfrm>
            <a:off x="6495669" y="5483733"/>
            <a:ext cx="3804920" cy="1144905"/>
          </a:xfrm>
          <a:prstGeom prst="rect">
            <a:avLst/>
          </a:prstGeom>
        </p:spPr>
        <p:txBody>
          <a:bodyPr vert="horz" wrap="square" lIns="0" tIns="9525" rIns="0" bIns="0" rtlCol="0">
            <a:spAutoFit/>
          </a:bodyPr>
          <a:lstStyle/>
          <a:p>
            <a:pPr marL="241300" marR="358775" indent="-228600">
              <a:lnSpc>
                <a:spcPct val="102200"/>
              </a:lnSpc>
              <a:spcBef>
                <a:spcPts val="75"/>
              </a:spcBef>
              <a:buFont typeface="Symbol"/>
              <a:buChar char=""/>
              <a:tabLst>
                <a:tab pos="240665" algn="l"/>
                <a:tab pos="241300" algn="l"/>
              </a:tabLst>
            </a:pPr>
            <a:r>
              <a:rPr sz="900" dirty="0">
                <a:latin typeface="URW Gothic"/>
                <a:cs typeface="URW Gothic"/>
              </a:rPr>
              <a:t>Can </a:t>
            </a:r>
            <a:r>
              <a:rPr sz="900" spc="-5" dirty="0">
                <a:latin typeface="URW Gothic"/>
                <a:cs typeface="URW Gothic"/>
              </a:rPr>
              <a:t>verbally recall the </a:t>
            </a:r>
            <a:r>
              <a:rPr sz="900" spc="-10" dirty="0">
                <a:latin typeface="URW Gothic"/>
                <a:cs typeface="URW Gothic"/>
              </a:rPr>
              <a:t>main </a:t>
            </a:r>
            <a:r>
              <a:rPr sz="900" spc="-5" dirty="0">
                <a:latin typeface="URW Gothic"/>
                <a:cs typeface="URW Gothic"/>
              </a:rPr>
              <a:t>story events to demonstrate  understanding and the correct </a:t>
            </a:r>
            <a:r>
              <a:rPr sz="900" dirty="0">
                <a:latin typeface="URW Gothic"/>
                <a:cs typeface="URW Gothic"/>
              </a:rPr>
              <a:t>use </a:t>
            </a:r>
            <a:r>
              <a:rPr sz="900" spc="-10" dirty="0">
                <a:latin typeface="URW Gothic"/>
                <a:cs typeface="URW Gothic"/>
              </a:rPr>
              <a:t>of </a:t>
            </a:r>
            <a:r>
              <a:rPr sz="900" spc="-5" dirty="0">
                <a:latin typeface="URW Gothic"/>
                <a:cs typeface="URW Gothic"/>
              </a:rPr>
              <a:t>specific</a:t>
            </a:r>
            <a:r>
              <a:rPr sz="900" spc="10" dirty="0">
                <a:latin typeface="URW Gothic"/>
                <a:cs typeface="URW Gothic"/>
              </a:rPr>
              <a:t> </a:t>
            </a:r>
            <a:r>
              <a:rPr sz="900" spc="-5" dirty="0">
                <a:latin typeface="URW Gothic"/>
                <a:cs typeface="URW Gothic"/>
              </a:rPr>
              <a:t>vocabulary</a:t>
            </a:r>
            <a:endParaRPr sz="900">
              <a:latin typeface="URW Gothic"/>
              <a:cs typeface="URW Gothic"/>
            </a:endParaRPr>
          </a:p>
          <a:p>
            <a:pPr marL="241300" marR="5080" indent="-228600">
              <a:lnSpc>
                <a:spcPts val="1110"/>
              </a:lnSpc>
              <a:spcBef>
                <a:spcPts val="35"/>
              </a:spcBef>
              <a:buFont typeface="Symbol"/>
              <a:buChar char=""/>
              <a:tabLst>
                <a:tab pos="240665" algn="l"/>
                <a:tab pos="241300" algn="l"/>
              </a:tabLst>
            </a:pPr>
            <a:r>
              <a:rPr sz="900" dirty="0">
                <a:latin typeface="URW Gothic"/>
                <a:cs typeface="URW Gothic"/>
              </a:rPr>
              <a:t>Can </a:t>
            </a:r>
            <a:r>
              <a:rPr sz="900" spc="-5" dirty="0">
                <a:latin typeface="URW Gothic"/>
                <a:cs typeface="URW Gothic"/>
              </a:rPr>
              <a:t>answer questions effectively to demonstrate understanding  using recently learnt vocabulary</a:t>
            </a:r>
            <a:r>
              <a:rPr sz="900" spc="-15" dirty="0">
                <a:latin typeface="URW Gothic"/>
                <a:cs typeface="URW Gothic"/>
              </a:rPr>
              <a:t> </a:t>
            </a:r>
            <a:r>
              <a:rPr sz="900" spc="-5" dirty="0">
                <a:latin typeface="URW Gothic"/>
                <a:cs typeface="URW Gothic"/>
              </a:rPr>
              <a:t>correctly</a:t>
            </a:r>
            <a:endParaRPr sz="900">
              <a:latin typeface="URW Gothic"/>
              <a:cs typeface="URW Gothic"/>
            </a:endParaRPr>
          </a:p>
          <a:p>
            <a:pPr marL="241300" indent="-228600">
              <a:lnSpc>
                <a:spcPts val="1060"/>
              </a:lnSpc>
              <a:buFont typeface="Symbol"/>
              <a:buChar char=""/>
              <a:tabLst>
                <a:tab pos="240665" algn="l"/>
                <a:tab pos="241300" algn="l"/>
              </a:tabLst>
            </a:pPr>
            <a:r>
              <a:rPr sz="900" dirty="0">
                <a:latin typeface="URW Gothic"/>
                <a:cs typeface="URW Gothic"/>
              </a:rPr>
              <a:t>Can </a:t>
            </a:r>
            <a:r>
              <a:rPr sz="900" spc="-5" dirty="0">
                <a:latin typeface="URW Gothic"/>
                <a:cs typeface="URW Gothic"/>
              </a:rPr>
              <a:t>explore and recall </a:t>
            </a:r>
            <a:r>
              <a:rPr sz="900" spc="-10" dirty="0">
                <a:latin typeface="URW Gothic"/>
                <a:cs typeface="URW Gothic"/>
              </a:rPr>
              <a:t>poems </a:t>
            </a:r>
            <a:r>
              <a:rPr sz="900" dirty="0">
                <a:latin typeface="URW Gothic"/>
                <a:cs typeface="URW Gothic"/>
              </a:rPr>
              <a:t>and </a:t>
            </a:r>
            <a:r>
              <a:rPr sz="900" spc="-5" dirty="0">
                <a:latin typeface="URW Gothic"/>
                <a:cs typeface="URW Gothic"/>
              </a:rPr>
              <a:t>identify rhymes</a:t>
            </a:r>
            <a:r>
              <a:rPr sz="900" spc="20" dirty="0">
                <a:latin typeface="URW Gothic"/>
                <a:cs typeface="URW Gothic"/>
              </a:rPr>
              <a:t> </a:t>
            </a:r>
            <a:r>
              <a:rPr sz="900" spc="-5" dirty="0">
                <a:latin typeface="URW Gothic"/>
                <a:cs typeface="URW Gothic"/>
              </a:rPr>
              <a:t>within</a:t>
            </a:r>
            <a:endParaRPr sz="900">
              <a:latin typeface="URW Gothic"/>
              <a:cs typeface="URW Gothic"/>
            </a:endParaRPr>
          </a:p>
          <a:p>
            <a:pPr marL="241300" marR="55880" indent="-228600">
              <a:lnSpc>
                <a:spcPct val="102200"/>
              </a:lnSpc>
              <a:buFont typeface="Symbol"/>
              <a:buChar char=""/>
              <a:tabLst>
                <a:tab pos="240665" algn="l"/>
                <a:tab pos="241300" algn="l"/>
              </a:tabLst>
            </a:pPr>
            <a:r>
              <a:rPr sz="900" spc="-5" dirty="0">
                <a:latin typeface="URW Gothic"/>
                <a:cs typeface="URW Gothic"/>
              </a:rPr>
              <a:t>Expands knowledge of concepts through active listening to the  sharing of information presented </a:t>
            </a:r>
            <a:r>
              <a:rPr sz="900" spc="5" dirty="0">
                <a:latin typeface="URW Gothic"/>
                <a:cs typeface="URW Gothic"/>
              </a:rPr>
              <a:t>in </a:t>
            </a:r>
            <a:r>
              <a:rPr sz="900" spc="-5" dirty="0">
                <a:latin typeface="URW Gothic"/>
                <a:cs typeface="URW Gothic"/>
              </a:rPr>
              <a:t>non-fiction books,  demonstrating the competent </a:t>
            </a:r>
            <a:r>
              <a:rPr sz="900" dirty="0">
                <a:latin typeface="URW Gothic"/>
                <a:cs typeface="URW Gothic"/>
              </a:rPr>
              <a:t>use </a:t>
            </a:r>
            <a:r>
              <a:rPr sz="900" spc="-5" dirty="0">
                <a:latin typeface="URW Gothic"/>
                <a:cs typeface="URW Gothic"/>
              </a:rPr>
              <a:t>of newly learnt</a:t>
            </a:r>
            <a:r>
              <a:rPr sz="900" spc="5" dirty="0">
                <a:latin typeface="URW Gothic"/>
                <a:cs typeface="URW Gothic"/>
              </a:rPr>
              <a:t> </a:t>
            </a:r>
            <a:r>
              <a:rPr sz="900" spc="-5" dirty="0">
                <a:latin typeface="URW Gothic"/>
                <a:cs typeface="URW Gothic"/>
              </a:rPr>
              <a:t>vocabulary</a:t>
            </a:r>
            <a:endParaRPr sz="900">
              <a:latin typeface="URW Gothic"/>
              <a:cs typeface="URW Gothic"/>
            </a:endParaRPr>
          </a:p>
        </p:txBody>
      </p:sp>
      <p:sp>
        <p:nvSpPr>
          <p:cNvPr id="23" name="object 23"/>
          <p:cNvSpPr txBox="1">
            <a:spLocks noGrp="1"/>
          </p:cNvSpPr>
          <p:nvPr>
            <p:ph type="sldNum" sz="quarter" idx="7"/>
          </p:nvPr>
        </p:nvSpPr>
        <p:spPr>
          <a:prstGeom prst="rect">
            <a:avLst/>
          </a:prstGeom>
        </p:spPr>
        <p:txBody>
          <a:bodyPr vert="horz" wrap="square" lIns="0" tIns="13335" rIns="0" bIns="0" rtlCol="0">
            <a:spAutoFit/>
          </a:bodyPr>
          <a:lstStyle/>
          <a:p>
            <a:pPr marL="38100">
              <a:lnSpc>
                <a:spcPct val="100000"/>
              </a:lnSpc>
              <a:spcBef>
                <a:spcPts val="105"/>
              </a:spcBef>
            </a:pPr>
            <a:fld id="{81D60167-4931-47E6-BA6A-407CBD079E47}" type="slidenum">
              <a:rPr dirty="0"/>
              <a:t>7</a:t>
            </a:fld>
            <a:endParaRPr dirty="0"/>
          </a:p>
        </p:txBody>
      </p:sp>
      <p:pic>
        <p:nvPicPr>
          <p:cNvPr id="24" name="Picture 23" descr="C:\Users\RLWCGRIFFITHS\AppData\Local\Microsoft\Windows\INetCache\Content.MSO\D0413950.tmp">
            <a:extLst>
              <a:ext uri="{FF2B5EF4-FFF2-40B4-BE49-F238E27FC236}">
                <a16:creationId xmlns:a16="http://schemas.microsoft.com/office/drawing/2014/main" id="{0CF78F1B-96F7-CD82-6E4B-76DF017EDF9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04300" y="1045664"/>
            <a:ext cx="945087" cy="75388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prstGeom prst="rect">
            <a:avLst/>
          </a:prstGeom>
        </p:spPr>
        <p:txBody>
          <a:bodyPr vert="horz" wrap="square" lIns="0" tIns="13335" rIns="0" bIns="0" rtlCol="0">
            <a:spAutoFit/>
          </a:bodyPr>
          <a:lstStyle/>
          <a:p>
            <a:pPr marL="38100">
              <a:lnSpc>
                <a:spcPct val="100000"/>
              </a:lnSpc>
              <a:spcBef>
                <a:spcPts val="105"/>
              </a:spcBef>
            </a:pPr>
            <a:fld id="{81D60167-4931-47E6-BA6A-407CBD079E47}" type="slidenum">
              <a:rPr dirty="0"/>
              <a:t>8</a:t>
            </a:fld>
            <a:endParaRPr dirty="0"/>
          </a:p>
        </p:txBody>
      </p:sp>
      <p:graphicFrame>
        <p:nvGraphicFramePr>
          <p:cNvPr id="2" name="object 2"/>
          <p:cNvGraphicFramePr>
            <a:graphicFrameLocks noGrp="1"/>
          </p:cNvGraphicFramePr>
          <p:nvPr>
            <p:extLst>
              <p:ext uri="{D42A27DB-BD31-4B8C-83A1-F6EECF244321}">
                <p14:modId xmlns:p14="http://schemas.microsoft.com/office/powerpoint/2010/main" val="4228655609"/>
              </p:ext>
            </p:extLst>
          </p:nvPr>
        </p:nvGraphicFramePr>
        <p:xfrm>
          <a:off x="359663" y="359664"/>
          <a:ext cx="10076815" cy="3097402"/>
        </p:xfrm>
        <a:graphic>
          <a:graphicData uri="http://schemas.openxmlformats.org/drawingml/2006/table">
            <a:tbl>
              <a:tblPr firstRow="1" bandRow="1">
                <a:tableStyleId>{2D5ABB26-0587-4C30-8999-92F81FD0307C}</a:tableStyleId>
              </a:tblPr>
              <a:tblGrid>
                <a:gridCol w="277495">
                  <a:extLst>
                    <a:ext uri="{9D8B030D-6E8A-4147-A177-3AD203B41FA5}">
                      <a16:colId xmlns:a16="http://schemas.microsoft.com/office/drawing/2014/main" val="20000"/>
                    </a:ext>
                  </a:extLst>
                </a:gridCol>
                <a:gridCol w="5568315">
                  <a:extLst>
                    <a:ext uri="{9D8B030D-6E8A-4147-A177-3AD203B41FA5}">
                      <a16:colId xmlns:a16="http://schemas.microsoft.com/office/drawing/2014/main" val="20001"/>
                    </a:ext>
                  </a:extLst>
                </a:gridCol>
                <a:gridCol w="4231005">
                  <a:extLst>
                    <a:ext uri="{9D8B030D-6E8A-4147-A177-3AD203B41FA5}">
                      <a16:colId xmlns:a16="http://schemas.microsoft.com/office/drawing/2014/main" val="20002"/>
                    </a:ext>
                  </a:extLst>
                </a:gridCol>
              </a:tblGrid>
              <a:tr h="847598">
                <a:tc gridSpan="2">
                  <a:txBody>
                    <a:bodyPr/>
                    <a:lstStyle/>
                    <a:p>
                      <a:pPr marL="525780" indent="-228600">
                        <a:lnSpc>
                          <a:spcPct val="100000"/>
                        </a:lnSpc>
                        <a:spcBef>
                          <a:spcPts val="60"/>
                        </a:spcBef>
                        <a:buFont typeface="Symbol"/>
                        <a:buChar char=""/>
                        <a:tabLst>
                          <a:tab pos="525145" algn="l"/>
                          <a:tab pos="525780" algn="l"/>
                        </a:tabLst>
                      </a:pPr>
                      <a:r>
                        <a:rPr sz="900" spc="-5" dirty="0">
                          <a:latin typeface="URW Gothic"/>
                          <a:cs typeface="URW Gothic"/>
                        </a:rPr>
                        <a:t>Use social phrases without</a:t>
                      </a:r>
                      <a:r>
                        <a:rPr sz="900" dirty="0">
                          <a:latin typeface="URW Gothic"/>
                          <a:cs typeface="URW Gothic"/>
                        </a:rPr>
                        <a:t> </a:t>
                      </a:r>
                      <a:r>
                        <a:rPr sz="900" spc="-5" dirty="0">
                          <a:latin typeface="URW Gothic"/>
                          <a:cs typeface="URW Gothic"/>
                        </a:rPr>
                        <a:t>prompting</a:t>
                      </a:r>
                      <a:endParaRPr sz="900" dirty="0">
                        <a:latin typeface="URW Gothic"/>
                        <a:cs typeface="URW Gothic"/>
                      </a:endParaRPr>
                    </a:p>
                    <a:p>
                      <a:pPr marL="525780" marR="434975" indent="-228600">
                        <a:lnSpc>
                          <a:spcPct val="101099"/>
                        </a:lnSpc>
                        <a:spcBef>
                          <a:spcPts val="10"/>
                        </a:spcBef>
                        <a:buFont typeface="Symbol"/>
                        <a:buChar char=""/>
                        <a:tabLst>
                          <a:tab pos="525145" algn="l"/>
                          <a:tab pos="525780" algn="l"/>
                        </a:tabLst>
                      </a:pPr>
                      <a:r>
                        <a:rPr sz="900" spc="-5" dirty="0">
                          <a:latin typeface="URW Gothic"/>
                          <a:cs typeface="URW Gothic"/>
                        </a:rPr>
                        <a:t>Retell </a:t>
                      </a:r>
                      <a:r>
                        <a:rPr sz="900" dirty="0">
                          <a:latin typeface="URW Gothic"/>
                          <a:cs typeface="URW Gothic"/>
                        </a:rPr>
                        <a:t>a </a:t>
                      </a:r>
                      <a:r>
                        <a:rPr sz="900" spc="-5" dirty="0">
                          <a:latin typeface="URW Gothic"/>
                          <a:cs typeface="URW Gothic"/>
                        </a:rPr>
                        <a:t>story, once they </a:t>
                      </a:r>
                      <a:r>
                        <a:rPr sz="900" spc="-10" dirty="0">
                          <a:latin typeface="URW Gothic"/>
                          <a:cs typeface="URW Gothic"/>
                        </a:rPr>
                        <a:t>have </a:t>
                      </a:r>
                      <a:r>
                        <a:rPr sz="900" spc="-5" dirty="0">
                          <a:latin typeface="URW Gothic"/>
                          <a:cs typeface="URW Gothic"/>
                        </a:rPr>
                        <a:t>developed </a:t>
                      </a:r>
                      <a:r>
                        <a:rPr sz="900" dirty="0">
                          <a:latin typeface="URW Gothic"/>
                          <a:cs typeface="URW Gothic"/>
                        </a:rPr>
                        <a:t>a </a:t>
                      </a:r>
                      <a:r>
                        <a:rPr sz="900" spc="-5" dirty="0">
                          <a:latin typeface="URW Gothic"/>
                          <a:cs typeface="URW Gothic"/>
                        </a:rPr>
                        <a:t>deep familiarity with the text; some as exact  repetition and </a:t>
                      </a:r>
                      <a:r>
                        <a:rPr sz="900" spc="-10" dirty="0">
                          <a:latin typeface="URW Gothic"/>
                          <a:cs typeface="URW Gothic"/>
                        </a:rPr>
                        <a:t>some </a:t>
                      </a:r>
                      <a:r>
                        <a:rPr sz="900" spc="5" dirty="0">
                          <a:latin typeface="URW Gothic"/>
                          <a:cs typeface="URW Gothic"/>
                        </a:rPr>
                        <a:t>in </a:t>
                      </a:r>
                      <a:r>
                        <a:rPr sz="900" spc="-5" dirty="0">
                          <a:latin typeface="URW Gothic"/>
                          <a:cs typeface="URW Gothic"/>
                        </a:rPr>
                        <a:t>their own</a:t>
                      </a:r>
                      <a:r>
                        <a:rPr sz="900" dirty="0">
                          <a:latin typeface="URW Gothic"/>
                          <a:cs typeface="URW Gothic"/>
                        </a:rPr>
                        <a:t> </a:t>
                      </a:r>
                      <a:r>
                        <a:rPr sz="900" spc="-5" dirty="0">
                          <a:latin typeface="URW Gothic"/>
                          <a:cs typeface="URW Gothic"/>
                        </a:rPr>
                        <a:t>words</a:t>
                      </a:r>
                      <a:endParaRPr sz="900" dirty="0">
                        <a:latin typeface="URW Gothic"/>
                        <a:cs typeface="URW Gothic"/>
                      </a:endParaRPr>
                    </a:p>
                    <a:p>
                      <a:pPr marL="525780" indent="-228600">
                        <a:lnSpc>
                          <a:spcPct val="100000"/>
                        </a:lnSpc>
                        <a:spcBef>
                          <a:spcPts val="25"/>
                        </a:spcBef>
                        <a:buFont typeface="Symbol"/>
                        <a:buChar char=""/>
                        <a:tabLst>
                          <a:tab pos="525145" algn="l"/>
                          <a:tab pos="525780" algn="l"/>
                        </a:tabLst>
                      </a:pPr>
                      <a:r>
                        <a:rPr sz="900" spc="-5" dirty="0">
                          <a:latin typeface="URW Gothic"/>
                          <a:cs typeface="URW Gothic"/>
                        </a:rPr>
                        <a:t>Learn rhymes, poems </a:t>
                      </a:r>
                      <a:r>
                        <a:rPr sz="900" dirty="0">
                          <a:latin typeface="URW Gothic"/>
                          <a:cs typeface="URW Gothic"/>
                        </a:rPr>
                        <a:t>and </a:t>
                      </a:r>
                      <a:r>
                        <a:rPr sz="900" spc="-5" dirty="0">
                          <a:latin typeface="URW Gothic"/>
                          <a:cs typeface="URW Gothic"/>
                        </a:rPr>
                        <a:t>songs </a:t>
                      </a:r>
                      <a:endParaRPr sz="900" dirty="0">
                        <a:latin typeface="URW Gothic"/>
                        <a:cs typeface="URW Gothic"/>
                      </a:endParaRPr>
                    </a:p>
                  </a:txBody>
                  <a:tcPr marL="0" marR="0" marT="7620" marB="0">
                    <a:lnL w="12700">
                      <a:solidFill>
                        <a:srgbClr val="FF0000"/>
                      </a:solidFill>
                      <a:prstDash val="solid"/>
                    </a:lnL>
                    <a:lnT w="12700">
                      <a:solidFill>
                        <a:srgbClr val="FF0000"/>
                      </a:solidFill>
                      <a:prstDash val="solid"/>
                    </a:lnT>
                  </a:tcPr>
                </a:tc>
                <a:tc hMerge="1">
                  <a:txBody>
                    <a:bodyPr/>
                    <a:lstStyle/>
                    <a:p>
                      <a:endParaRPr/>
                    </a:p>
                  </a:txBody>
                  <a:tcPr marL="0" marR="0" marT="0" marB="0"/>
                </a:tc>
                <a:tc>
                  <a:txBody>
                    <a:bodyPr/>
                    <a:lstStyle/>
                    <a:p>
                      <a:pPr marL="525780" marR="308610" indent="-228600">
                        <a:lnSpc>
                          <a:spcPct val="102200"/>
                        </a:lnSpc>
                        <a:buFont typeface="Symbol"/>
                        <a:buChar char=""/>
                        <a:tabLst>
                          <a:tab pos="525145" algn="l"/>
                          <a:tab pos="525780" algn="l"/>
                        </a:tabLst>
                      </a:pPr>
                      <a:r>
                        <a:rPr sz="900" spc="-5" dirty="0">
                          <a:latin typeface="URW Gothic"/>
                          <a:cs typeface="URW Gothic"/>
                        </a:rPr>
                        <a:t>Develop and begin to respond to social phrases </a:t>
                      </a:r>
                      <a:r>
                        <a:rPr sz="900" dirty="0">
                          <a:latin typeface="URW Gothic"/>
                          <a:cs typeface="URW Gothic"/>
                        </a:rPr>
                        <a:t>– </a:t>
                      </a:r>
                      <a:r>
                        <a:rPr sz="900" spc="-10" dirty="0">
                          <a:latin typeface="URW Gothic"/>
                          <a:cs typeface="URW Gothic"/>
                        </a:rPr>
                        <a:t>e.g., </a:t>
                      </a:r>
                      <a:r>
                        <a:rPr sz="900" spc="-5" dirty="0">
                          <a:latin typeface="URW Gothic"/>
                          <a:cs typeface="URW Gothic"/>
                        </a:rPr>
                        <a:t>Good  morning, how are</a:t>
                      </a:r>
                      <a:r>
                        <a:rPr sz="900" spc="-15" dirty="0">
                          <a:latin typeface="URW Gothic"/>
                          <a:cs typeface="URW Gothic"/>
                        </a:rPr>
                        <a:t> </a:t>
                      </a:r>
                      <a:r>
                        <a:rPr sz="900" spc="-5" dirty="0">
                          <a:latin typeface="URW Gothic"/>
                          <a:cs typeface="URW Gothic"/>
                        </a:rPr>
                        <a:t>you?</a:t>
                      </a:r>
                      <a:endParaRPr sz="900" dirty="0">
                        <a:latin typeface="URW Gothic"/>
                        <a:cs typeface="URW Gothic"/>
                      </a:endParaRPr>
                    </a:p>
                  </a:txBody>
                  <a:tcPr marL="0" marR="0" marT="5080" marB="0">
                    <a:lnR w="12700">
                      <a:solidFill>
                        <a:srgbClr val="FF0000"/>
                      </a:solidFill>
                      <a:prstDash val="solid"/>
                    </a:lnR>
                    <a:lnT w="12700">
                      <a:solidFill>
                        <a:srgbClr val="FF0000"/>
                      </a:solidFill>
                      <a:prstDash val="solid"/>
                    </a:lnT>
                    <a:solidFill>
                      <a:srgbClr val="E7E6E6"/>
                    </a:solidFill>
                  </a:tcPr>
                </a:tc>
                <a:extLst>
                  <a:ext uri="{0D108BD9-81ED-4DB2-BD59-A6C34878D82A}">
                    <a16:rowId xmlns:a16="http://schemas.microsoft.com/office/drawing/2014/main" val="10000"/>
                  </a:ext>
                </a:extLst>
              </a:tr>
              <a:tr h="140334">
                <a:tc>
                  <a:txBody>
                    <a:bodyPr/>
                    <a:lstStyle/>
                    <a:p>
                      <a:pPr marL="68580">
                        <a:lnSpc>
                          <a:spcPts val="1005"/>
                        </a:lnSpc>
                      </a:pPr>
                      <a:r>
                        <a:rPr sz="900" b="1" dirty="0">
                          <a:solidFill>
                            <a:srgbClr val="FFFFFF"/>
                          </a:solidFill>
                          <a:latin typeface="Gothic Uralic"/>
                          <a:cs typeface="Gothic Uralic"/>
                        </a:rPr>
                        <a:t>R-</a:t>
                      </a:r>
                      <a:endParaRPr sz="900">
                        <a:latin typeface="Gothic Uralic"/>
                        <a:cs typeface="Gothic Uralic"/>
                      </a:endParaRPr>
                    </a:p>
                  </a:txBody>
                  <a:tcPr marL="0" marR="0" marT="0" marB="0">
                    <a:solidFill>
                      <a:srgbClr val="FF0000"/>
                    </a:solidFill>
                  </a:tcPr>
                </a:tc>
                <a:tc gridSpan="2">
                  <a:txBody>
                    <a:bodyPr/>
                    <a:lstStyle/>
                    <a:p>
                      <a:pPr marL="67945">
                        <a:lnSpc>
                          <a:spcPts val="1005"/>
                        </a:lnSpc>
                      </a:pPr>
                      <a:r>
                        <a:rPr sz="900" b="1" dirty="0">
                          <a:latin typeface="Gothic Uralic"/>
                          <a:cs typeface="Gothic Uralic"/>
                        </a:rPr>
                        <a:t>By </a:t>
                      </a:r>
                      <a:r>
                        <a:rPr sz="900" b="1" spc="-5" dirty="0">
                          <a:latin typeface="Gothic Uralic"/>
                          <a:cs typeface="Gothic Uralic"/>
                        </a:rPr>
                        <a:t>the end of the Autumn </a:t>
                      </a:r>
                      <a:r>
                        <a:rPr sz="900" b="1" dirty="0">
                          <a:latin typeface="Gothic Uralic"/>
                          <a:cs typeface="Gothic Uralic"/>
                        </a:rPr>
                        <a:t>Term </a:t>
                      </a:r>
                      <a:r>
                        <a:rPr sz="900" b="1" spc="-5" dirty="0">
                          <a:latin typeface="Gothic Uralic"/>
                          <a:cs typeface="Gothic Uralic"/>
                        </a:rPr>
                        <a:t>children </a:t>
                      </a:r>
                      <a:r>
                        <a:rPr sz="900" b="1" dirty="0">
                          <a:latin typeface="Gothic Uralic"/>
                          <a:cs typeface="Gothic Uralic"/>
                        </a:rPr>
                        <a:t>should be </a:t>
                      </a:r>
                      <a:r>
                        <a:rPr sz="900" b="1" spc="-5" dirty="0">
                          <a:latin typeface="Gothic Uralic"/>
                          <a:cs typeface="Gothic Uralic"/>
                        </a:rPr>
                        <a:t>able</a:t>
                      </a:r>
                      <a:r>
                        <a:rPr sz="900" b="1" spc="5" dirty="0">
                          <a:latin typeface="Gothic Uralic"/>
                          <a:cs typeface="Gothic Uralic"/>
                        </a:rPr>
                        <a:t> </a:t>
                      </a:r>
                      <a:r>
                        <a:rPr sz="900" b="1" spc="-5" dirty="0">
                          <a:latin typeface="Gothic Uralic"/>
                          <a:cs typeface="Gothic Uralic"/>
                        </a:rPr>
                        <a:t>to…</a:t>
                      </a:r>
                      <a:endParaRPr sz="900">
                        <a:latin typeface="Gothic Uralic"/>
                        <a:cs typeface="Gothic Uralic"/>
                      </a:endParaRPr>
                    </a:p>
                  </a:txBody>
                  <a:tcPr marL="0" marR="0" marT="0" marB="0">
                    <a:lnR w="12700">
                      <a:solidFill>
                        <a:srgbClr val="FF0000"/>
                      </a:solidFill>
                      <a:prstDash val="solid"/>
                    </a:lnR>
                    <a:solidFill>
                      <a:srgbClr val="FF9F9F"/>
                    </a:solidFill>
                  </a:tcPr>
                </a:tc>
                <a:tc hMerge="1">
                  <a:txBody>
                    <a:bodyPr/>
                    <a:lstStyle/>
                    <a:p>
                      <a:endParaRPr/>
                    </a:p>
                  </a:txBody>
                  <a:tcPr marL="0" marR="0" marT="0" marB="0"/>
                </a:tc>
                <a:extLst>
                  <a:ext uri="{0D108BD9-81ED-4DB2-BD59-A6C34878D82A}">
                    <a16:rowId xmlns:a16="http://schemas.microsoft.com/office/drawing/2014/main" val="10001"/>
                  </a:ext>
                </a:extLst>
              </a:tr>
              <a:tr h="2109470">
                <a:tc gridSpan="2">
                  <a:txBody>
                    <a:bodyPr/>
                    <a:lstStyle/>
                    <a:p>
                      <a:pPr marL="68580">
                        <a:lnSpc>
                          <a:spcPct val="100000"/>
                        </a:lnSpc>
                      </a:pPr>
                      <a:r>
                        <a:rPr sz="900" b="1" dirty="0">
                          <a:latin typeface="Gothic Uralic"/>
                          <a:cs typeface="Gothic Uralic"/>
                        </a:rPr>
                        <a:t>Speaking:</a:t>
                      </a:r>
                      <a:endParaRPr sz="900" dirty="0">
                        <a:latin typeface="Gothic Uralic"/>
                        <a:cs typeface="Gothic Uralic"/>
                      </a:endParaRPr>
                    </a:p>
                    <a:p>
                      <a:pPr marL="525780" indent="-228600">
                        <a:lnSpc>
                          <a:spcPct val="100000"/>
                        </a:lnSpc>
                        <a:spcBef>
                          <a:spcPts val="20"/>
                        </a:spcBef>
                        <a:buFont typeface="Symbol"/>
                        <a:buChar char=""/>
                        <a:tabLst>
                          <a:tab pos="525145" algn="l"/>
                          <a:tab pos="525780" algn="l"/>
                        </a:tabLst>
                      </a:pPr>
                      <a:r>
                        <a:rPr sz="900" spc="-5" dirty="0">
                          <a:latin typeface="URW Gothic"/>
                          <a:cs typeface="URW Gothic"/>
                        </a:rPr>
                        <a:t>Look at and listen carefully </a:t>
                      </a:r>
                      <a:r>
                        <a:rPr sz="900" spc="-15" dirty="0">
                          <a:latin typeface="URW Gothic"/>
                          <a:cs typeface="URW Gothic"/>
                        </a:rPr>
                        <a:t>to </a:t>
                      </a:r>
                      <a:r>
                        <a:rPr sz="900" spc="-5" dirty="0">
                          <a:latin typeface="URW Gothic"/>
                          <a:cs typeface="URW Gothic"/>
                        </a:rPr>
                        <a:t>the person they </a:t>
                      </a:r>
                      <a:r>
                        <a:rPr sz="900" spc="-10" dirty="0">
                          <a:latin typeface="URW Gothic"/>
                          <a:cs typeface="URW Gothic"/>
                        </a:rPr>
                        <a:t>are </a:t>
                      </a:r>
                      <a:r>
                        <a:rPr sz="900" spc="-5" dirty="0">
                          <a:latin typeface="URW Gothic"/>
                          <a:cs typeface="URW Gothic"/>
                        </a:rPr>
                        <a:t>speaking</a:t>
                      </a:r>
                      <a:r>
                        <a:rPr sz="900" spc="30" dirty="0">
                          <a:latin typeface="URW Gothic"/>
                          <a:cs typeface="URW Gothic"/>
                        </a:rPr>
                        <a:t> </a:t>
                      </a:r>
                      <a:r>
                        <a:rPr sz="900" spc="-5" dirty="0">
                          <a:latin typeface="URW Gothic"/>
                          <a:cs typeface="URW Gothic"/>
                        </a:rPr>
                        <a:t>to</a:t>
                      </a:r>
                      <a:endParaRPr sz="900" dirty="0">
                        <a:latin typeface="URW Gothic"/>
                        <a:cs typeface="URW Gothic"/>
                      </a:endParaRPr>
                    </a:p>
                    <a:p>
                      <a:pPr marL="525780" marR="693420" indent="-228600">
                        <a:lnSpc>
                          <a:spcPct val="102200"/>
                        </a:lnSpc>
                        <a:buFont typeface="Symbol"/>
                        <a:buChar char=""/>
                        <a:tabLst>
                          <a:tab pos="525145" algn="l"/>
                          <a:tab pos="525780" algn="l"/>
                        </a:tabLst>
                      </a:pPr>
                      <a:r>
                        <a:rPr sz="900" spc="-5" dirty="0">
                          <a:latin typeface="URW Gothic"/>
                          <a:cs typeface="URW Gothic"/>
                        </a:rPr>
                        <a:t>Begin to learn new vocabulary</a:t>
                      </a:r>
                      <a:endParaRPr sz="900" dirty="0">
                        <a:latin typeface="URW Gothic"/>
                        <a:cs typeface="URW Gothic"/>
                      </a:endParaRPr>
                    </a:p>
                    <a:p>
                      <a:pPr marL="525780" indent="-228600">
                        <a:lnSpc>
                          <a:spcPct val="100000"/>
                        </a:lnSpc>
                        <a:spcBef>
                          <a:spcPts val="25"/>
                        </a:spcBef>
                        <a:buFont typeface="Symbol"/>
                        <a:buChar char=""/>
                        <a:tabLst>
                          <a:tab pos="525145" algn="l"/>
                          <a:tab pos="525780" algn="l"/>
                        </a:tabLst>
                      </a:pPr>
                      <a:r>
                        <a:rPr sz="900" spc="-5" dirty="0">
                          <a:latin typeface="URW Gothic"/>
                          <a:cs typeface="URW Gothic"/>
                        </a:rPr>
                        <a:t>Wait </a:t>
                      </a:r>
                      <a:r>
                        <a:rPr sz="900" dirty="0">
                          <a:latin typeface="URW Gothic"/>
                          <a:cs typeface="URW Gothic"/>
                        </a:rPr>
                        <a:t>for </a:t>
                      </a:r>
                      <a:r>
                        <a:rPr sz="900" spc="-5" dirty="0">
                          <a:latin typeface="URW Gothic"/>
                          <a:cs typeface="URW Gothic"/>
                        </a:rPr>
                        <a:t>their turn to speak and respond appropriately</a:t>
                      </a:r>
                      <a:endParaRPr sz="900" dirty="0">
                        <a:latin typeface="URW Gothic"/>
                        <a:cs typeface="URW Gothic"/>
                      </a:endParaRPr>
                    </a:p>
                    <a:p>
                      <a:pPr marL="525780" marR="146050" indent="-228600">
                        <a:lnSpc>
                          <a:spcPct val="102200"/>
                        </a:lnSpc>
                        <a:buFont typeface="Symbol"/>
                        <a:buChar char=""/>
                        <a:tabLst>
                          <a:tab pos="525145" algn="l"/>
                          <a:tab pos="525780" algn="l"/>
                        </a:tabLst>
                      </a:pPr>
                      <a:r>
                        <a:rPr sz="900" spc="-5" dirty="0">
                          <a:latin typeface="URW Gothic"/>
                          <a:cs typeface="URW Gothic"/>
                        </a:rPr>
                        <a:t>Speak </a:t>
                      </a:r>
                      <a:r>
                        <a:rPr sz="900" spc="5" dirty="0">
                          <a:latin typeface="URW Gothic"/>
                          <a:cs typeface="URW Gothic"/>
                        </a:rPr>
                        <a:t>in </a:t>
                      </a:r>
                      <a:r>
                        <a:rPr sz="900" dirty="0">
                          <a:latin typeface="URW Gothic"/>
                          <a:cs typeface="URW Gothic"/>
                        </a:rPr>
                        <a:t>a </a:t>
                      </a:r>
                      <a:r>
                        <a:rPr sz="900" spc="-5" dirty="0">
                          <a:latin typeface="URW Gothic"/>
                          <a:cs typeface="URW Gothic"/>
                        </a:rPr>
                        <a:t>full sentence </a:t>
                      </a:r>
                      <a:endParaRPr lang="en-US" sz="900" spc="-5" dirty="0">
                        <a:latin typeface="URW Gothic"/>
                        <a:cs typeface="URW Gothic"/>
                      </a:endParaRPr>
                    </a:p>
                    <a:p>
                      <a:pPr marL="525780" marR="146050" indent="-228600">
                        <a:lnSpc>
                          <a:spcPct val="102200"/>
                        </a:lnSpc>
                        <a:buFont typeface="Symbol"/>
                        <a:buChar char=""/>
                        <a:tabLst>
                          <a:tab pos="525145" algn="l"/>
                          <a:tab pos="525780" algn="l"/>
                        </a:tabLst>
                      </a:pPr>
                      <a:r>
                        <a:rPr sz="900" spc="-5" dirty="0">
                          <a:latin typeface="URW Gothic"/>
                          <a:cs typeface="URW Gothic"/>
                        </a:rPr>
                        <a:t>Begin to develop their own narratives </a:t>
                      </a:r>
                      <a:r>
                        <a:rPr sz="900" spc="-10" dirty="0">
                          <a:latin typeface="URW Gothic"/>
                          <a:cs typeface="URW Gothic"/>
                        </a:rPr>
                        <a:t>(tell </a:t>
                      </a:r>
                      <a:r>
                        <a:rPr sz="900" dirty="0">
                          <a:latin typeface="URW Gothic"/>
                          <a:cs typeface="URW Gothic"/>
                        </a:rPr>
                        <a:t>their </a:t>
                      </a:r>
                      <a:r>
                        <a:rPr sz="900" spc="-5" dirty="0">
                          <a:latin typeface="URW Gothic"/>
                          <a:cs typeface="URW Gothic"/>
                        </a:rPr>
                        <a:t>own stories/versions of </a:t>
                      </a:r>
                      <a:r>
                        <a:rPr sz="900" dirty="0">
                          <a:latin typeface="URW Gothic"/>
                          <a:cs typeface="URW Gothic"/>
                        </a:rPr>
                        <a:t>a </a:t>
                      </a:r>
                      <a:r>
                        <a:rPr sz="900" spc="-5" dirty="0">
                          <a:latin typeface="URW Gothic"/>
                          <a:cs typeface="URW Gothic"/>
                        </a:rPr>
                        <a:t>story)and explanations  by connecting events</a:t>
                      </a:r>
                      <a:endParaRPr sz="900" dirty="0">
                        <a:latin typeface="URW Gothic"/>
                        <a:cs typeface="URW Gothic"/>
                      </a:endParaRPr>
                    </a:p>
                    <a:p>
                      <a:pPr marL="525780" indent="-228600">
                        <a:lnSpc>
                          <a:spcPts val="1060"/>
                        </a:lnSpc>
                        <a:buFont typeface="Symbol"/>
                        <a:buChar char=""/>
                        <a:tabLst>
                          <a:tab pos="525145" algn="l"/>
                          <a:tab pos="525780" algn="l"/>
                        </a:tabLst>
                      </a:pPr>
                      <a:r>
                        <a:rPr sz="900" spc="-5" dirty="0">
                          <a:latin typeface="URW Gothic"/>
                          <a:cs typeface="URW Gothic"/>
                        </a:rPr>
                        <a:t>Begin to connect one </a:t>
                      </a:r>
                      <a:r>
                        <a:rPr sz="900" dirty="0">
                          <a:latin typeface="URW Gothic"/>
                          <a:cs typeface="URW Gothic"/>
                        </a:rPr>
                        <a:t>idea </a:t>
                      </a:r>
                      <a:r>
                        <a:rPr sz="900" spc="-5" dirty="0">
                          <a:latin typeface="URW Gothic"/>
                          <a:cs typeface="URW Gothic"/>
                        </a:rPr>
                        <a:t>or action to </a:t>
                      </a:r>
                      <a:r>
                        <a:rPr sz="900" dirty="0">
                          <a:latin typeface="URW Gothic"/>
                          <a:cs typeface="URW Gothic"/>
                        </a:rPr>
                        <a:t>another </a:t>
                      </a:r>
                      <a:r>
                        <a:rPr sz="900" spc="-5" dirty="0">
                          <a:latin typeface="URW Gothic"/>
                          <a:cs typeface="URW Gothic"/>
                        </a:rPr>
                        <a:t>using </a:t>
                      </a:r>
                      <a:r>
                        <a:rPr sz="900" dirty="0">
                          <a:latin typeface="URW Gothic"/>
                          <a:cs typeface="URW Gothic"/>
                        </a:rPr>
                        <a:t>a </a:t>
                      </a:r>
                      <a:r>
                        <a:rPr sz="900" spc="-5" dirty="0">
                          <a:latin typeface="URW Gothic"/>
                          <a:cs typeface="URW Gothic"/>
                        </a:rPr>
                        <a:t>range of connectives </a:t>
                      </a:r>
                      <a:r>
                        <a:rPr sz="900" dirty="0">
                          <a:latin typeface="URW Gothic"/>
                          <a:cs typeface="URW Gothic"/>
                        </a:rPr>
                        <a:t>– </a:t>
                      </a:r>
                      <a:r>
                        <a:rPr sz="900" spc="-5" dirty="0">
                          <a:latin typeface="URW Gothic"/>
                          <a:cs typeface="URW Gothic"/>
                        </a:rPr>
                        <a:t>and,</a:t>
                      </a:r>
                      <a:r>
                        <a:rPr sz="900" spc="35" dirty="0">
                          <a:latin typeface="URW Gothic"/>
                          <a:cs typeface="URW Gothic"/>
                        </a:rPr>
                        <a:t> </a:t>
                      </a:r>
                      <a:r>
                        <a:rPr sz="900" spc="-5" dirty="0">
                          <a:latin typeface="URW Gothic"/>
                          <a:cs typeface="URW Gothic"/>
                        </a:rPr>
                        <a:t>then</a:t>
                      </a:r>
                      <a:endParaRPr sz="900" dirty="0">
                        <a:latin typeface="URW Gothic"/>
                        <a:cs typeface="URW Gothic"/>
                      </a:endParaRPr>
                    </a:p>
                    <a:p>
                      <a:pPr marL="525780" marR="346710" indent="-228600">
                        <a:lnSpc>
                          <a:spcPct val="102200"/>
                        </a:lnSpc>
                        <a:buFont typeface="Symbol"/>
                        <a:buChar char=""/>
                        <a:tabLst>
                          <a:tab pos="525145" algn="l"/>
                          <a:tab pos="525780" algn="l"/>
                        </a:tabLst>
                      </a:pPr>
                      <a:r>
                        <a:rPr sz="900" spc="-5" dirty="0">
                          <a:latin typeface="URW Gothic"/>
                          <a:cs typeface="URW Gothic"/>
                        </a:rPr>
                        <a:t>Use talk to help work </a:t>
                      </a:r>
                      <a:r>
                        <a:rPr sz="900" dirty="0">
                          <a:latin typeface="URW Gothic"/>
                          <a:cs typeface="URW Gothic"/>
                        </a:rPr>
                        <a:t>out </a:t>
                      </a:r>
                      <a:r>
                        <a:rPr sz="900" spc="-5" dirty="0">
                          <a:latin typeface="URW Gothic"/>
                          <a:cs typeface="URW Gothic"/>
                        </a:rPr>
                        <a:t>problems and organise thinking and activities. Explain </a:t>
                      </a:r>
                      <a:r>
                        <a:rPr sz="900" spc="-10" dirty="0">
                          <a:latin typeface="URW Gothic"/>
                          <a:cs typeface="URW Gothic"/>
                        </a:rPr>
                        <a:t>how </a:t>
                      </a:r>
                      <a:r>
                        <a:rPr sz="900" dirty="0">
                          <a:latin typeface="URW Gothic"/>
                          <a:cs typeface="URW Gothic"/>
                        </a:rPr>
                        <a:t>things  </a:t>
                      </a:r>
                      <a:r>
                        <a:rPr sz="900" spc="-5" dirty="0">
                          <a:latin typeface="URW Gothic"/>
                          <a:cs typeface="URW Gothic"/>
                        </a:rPr>
                        <a:t>work and how they might happen </a:t>
                      </a:r>
                      <a:r>
                        <a:rPr sz="900" dirty="0">
                          <a:latin typeface="URW Gothic"/>
                          <a:cs typeface="URW Gothic"/>
                        </a:rPr>
                        <a:t>– </a:t>
                      </a:r>
                      <a:r>
                        <a:rPr sz="900" spc="-5" dirty="0">
                          <a:latin typeface="URW Gothic"/>
                          <a:cs typeface="URW Gothic"/>
                        </a:rPr>
                        <a:t>think </a:t>
                      </a:r>
                      <a:r>
                        <a:rPr sz="900" dirty="0">
                          <a:latin typeface="URW Gothic"/>
                          <a:cs typeface="URW Gothic"/>
                        </a:rPr>
                        <a:t>out loud </a:t>
                      </a:r>
                      <a:r>
                        <a:rPr sz="900" spc="-5" dirty="0">
                          <a:latin typeface="URW Gothic"/>
                          <a:cs typeface="URW Gothic"/>
                        </a:rPr>
                        <a:t>how </a:t>
                      </a:r>
                      <a:r>
                        <a:rPr sz="900" spc="-10" dirty="0">
                          <a:latin typeface="URW Gothic"/>
                          <a:cs typeface="URW Gothic"/>
                        </a:rPr>
                        <a:t>to </a:t>
                      </a:r>
                      <a:r>
                        <a:rPr sz="900" spc="-5" dirty="0">
                          <a:latin typeface="URW Gothic"/>
                          <a:cs typeface="URW Gothic"/>
                        </a:rPr>
                        <a:t>work </a:t>
                      </a:r>
                      <a:r>
                        <a:rPr sz="900" dirty="0">
                          <a:latin typeface="URW Gothic"/>
                          <a:cs typeface="URW Gothic"/>
                        </a:rPr>
                        <a:t>things</a:t>
                      </a:r>
                      <a:r>
                        <a:rPr sz="900" spc="15" dirty="0">
                          <a:latin typeface="URW Gothic"/>
                          <a:cs typeface="URW Gothic"/>
                        </a:rPr>
                        <a:t> </a:t>
                      </a:r>
                      <a:r>
                        <a:rPr sz="900" spc="-5" dirty="0">
                          <a:latin typeface="URW Gothic"/>
                          <a:cs typeface="URW Gothic"/>
                        </a:rPr>
                        <a:t>out</a:t>
                      </a:r>
                      <a:endParaRPr sz="900" dirty="0">
                        <a:latin typeface="URW Gothic"/>
                        <a:cs typeface="URW Gothic"/>
                      </a:endParaRPr>
                    </a:p>
                    <a:p>
                      <a:pPr marL="525780" indent="-228600">
                        <a:lnSpc>
                          <a:spcPct val="100000"/>
                        </a:lnSpc>
                        <a:spcBef>
                          <a:spcPts val="25"/>
                        </a:spcBef>
                        <a:buFont typeface="Symbol"/>
                        <a:buChar char=""/>
                        <a:tabLst>
                          <a:tab pos="525145" algn="l"/>
                          <a:tab pos="525780" algn="l"/>
                        </a:tabLst>
                      </a:pPr>
                      <a:r>
                        <a:rPr sz="900" spc="-5" dirty="0">
                          <a:latin typeface="URW Gothic"/>
                          <a:cs typeface="URW Gothic"/>
                        </a:rPr>
                        <a:t>Learn rhymes, poems </a:t>
                      </a:r>
                      <a:r>
                        <a:rPr sz="900" dirty="0">
                          <a:latin typeface="URW Gothic"/>
                          <a:cs typeface="URW Gothic"/>
                        </a:rPr>
                        <a:t>and </a:t>
                      </a:r>
                      <a:r>
                        <a:rPr sz="900" spc="-5" dirty="0">
                          <a:latin typeface="URW Gothic"/>
                          <a:cs typeface="URW Gothic"/>
                        </a:rPr>
                        <a:t>songs</a:t>
                      </a:r>
                      <a:endParaRPr sz="900" dirty="0">
                        <a:latin typeface="URW Gothic"/>
                        <a:cs typeface="URW Gothic"/>
                      </a:endParaRPr>
                    </a:p>
                  </a:txBody>
                  <a:tcPr marL="0" marR="0" marT="0" marB="0">
                    <a:lnL w="12700">
                      <a:solidFill>
                        <a:srgbClr val="FF0000"/>
                      </a:solidFill>
                      <a:prstDash val="solid"/>
                    </a:lnL>
                    <a:lnB w="12700">
                      <a:solidFill>
                        <a:srgbClr val="FF0000"/>
                      </a:solidFill>
                      <a:prstDash val="solid"/>
                    </a:lnB>
                  </a:tcPr>
                </a:tc>
                <a:tc hMerge="1">
                  <a:txBody>
                    <a:bodyPr/>
                    <a:lstStyle/>
                    <a:p>
                      <a:endParaRPr/>
                    </a:p>
                  </a:txBody>
                  <a:tcPr marL="0" marR="0" marT="0" marB="0"/>
                </a:tc>
                <a:tc>
                  <a:txBody>
                    <a:bodyPr/>
                    <a:lstStyle/>
                    <a:p>
                      <a:pPr marL="68580">
                        <a:lnSpc>
                          <a:spcPct val="100000"/>
                        </a:lnSpc>
                      </a:pPr>
                      <a:r>
                        <a:rPr sz="900" b="1" dirty="0">
                          <a:latin typeface="Gothic Uralic"/>
                          <a:cs typeface="Gothic Uralic"/>
                        </a:rPr>
                        <a:t>Speaking:</a:t>
                      </a:r>
                      <a:endParaRPr sz="900" dirty="0">
                        <a:latin typeface="Gothic Uralic"/>
                        <a:cs typeface="Gothic Uralic"/>
                      </a:endParaRPr>
                    </a:p>
                    <a:p>
                      <a:pPr marL="525780" marR="106045" indent="-228600">
                        <a:lnSpc>
                          <a:spcPct val="102200"/>
                        </a:lnSpc>
                        <a:buFont typeface="Symbol"/>
                        <a:buChar char=""/>
                        <a:tabLst>
                          <a:tab pos="525145" algn="l"/>
                          <a:tab pos="525780" algn="l"/>
                        </a:tabLst>
                      </a:pPr>
                      <a:r>
                        <a:rPr sz="900" dirty="0">
                          <a:latin typeface="URW Gothic"/>
                          <a:cs typeface="URW Gothic"/>
                        </a:rPr>
                        <a:t>Can </a:t>
                      </a:r>
                      <a:r>
                        <a:rPr sz="900" spc="-5" dirty="0">
                          <a:latin typeface="URW Gothic"/>
                          <a:cs typeface="URW Gothic"/>
                        </a:rPr>
                        <a:t>identify and recall favourite stories from home or school and  </a:t>
                      </a:r>
                      <a:r>
                        <a:rPr sz="900" dirty="0">
                          <a:latin typeface="URW Gothic"/>
                          <a:cs typeface="URW Gothic"/>
                        </a:rPr>
                        <a:t>explain</a:t>
                      </a:r>
                      <a:r>
                        <a:rPr sz="900" spc="-5" dirty="0">
                          <a:latin typeface="URW Gothic"/>
                          <a:cs typeface="URW Gothic"/>
                        </a:rPr>
                        <a:t> </a:t>
                      </a:r>
                      <a:r>
                        <a:rPr sz="900" dirty="0">
                          <a:latin typeface="URW Gothic"/>
                          <a:cs typeface="URW Gothic"/>
                        </a:rPr>
                        <a:t>why</a:t>
                      </a:r>
                    </a:p>
                    <a:p>
                      <a:pPr marL="525780" indent="-228600">
                        <a:lnSpc>
                          <a:spcPct val="100000"/>
                        </a:lnSpc>
                        <a:spcBef>
                          <a:spcPts val="20"/>
                        </a:spcBef>
                        <a:buFont typeface="Symbol"/>
                        <a:buChar char=""/>
                        <a:tabLst>
                          <a:tab pos="525145" algn="l"/>
                          <a:tab pos="525780" algn="l"/>
                        </a:tabLst>
                      </a:pPr>
                      <a:r>
                        <a:rPr sz="900" dirty="0">
                          <a:latin typeface="URW Gothic"/>
                          <a:cs typeface="URW Gothic"/>
                        </a:rPr>
                        <a:t>Can </a:t>
                      </a:r>
                      <a:r>
                        <a:rPr sz="900" spc="-5" dirty="0">
                          <a:latin typeface="URW Gothic"/>
                          <a:cs typeface="URW Gothic"/>
                        </a:rPr>
                        <a:t>ask simple questions and recall parts of </a:t>
                      </a:r>
                      <a:r>
                        <a:rPr sz="900" dirty="0">
                          <a:latin typeface="URW Gothic"/>
                          <a:cs typeface="URW Gothic"/>
                        </a:rPr>
                        <a:t>a</a:t>
                      </a:r>
                      <a:r>
                        <a:rPr sz="900" spc="-5" dirty="0">
                          <a:latin typeface="URW Gothic"/>
                          <a:cs typeface="URW Gothic"/>
                        </a:rPr>
                        <a:t> story</a:t>
                      </a:r>
                      <a:endParaRPr sz="900" dirty="0">
                        <a:latin typeface="URW Gothic"/>
                        <a:cs typeface="URW Gothic"/>
                      </a:endParaRPr>
                    </a:p>
                    <a:p>
                      <a:pPr marL="525780" indent="-228600">
                        <a:lnSpc>
                          <a:spcPct val="100000"/>
                        </a:lnSpc>
                        <a:spcBef>
                          <a:spcPts val="25"/>
                        </a:spcBef>
                        <a:buFont typeface="Symbol"/>
                        <a:buChar char=""/>
                        <a:tabLst>
                          <a:tab pos="525145" algn="l"/>
                          <a:tab pos="525780" algn="l"/>
                        </a:tabLst>
                      </a:pPr>
                      <a:r>
                        <a:rPr sz="900" spc="-5" dirty="0">
                          <a:latin typeface="URW Gothic"/>
                          <a:cs typeface="URW Gothic"/>
                        </a:rPr>
                        <a:t>Enjoys learning and saying </a:t>
                      </a:r>
                      <a:r>
                        <a:rPr sz="900" spc="-10" dirty="0">
                          <a:latin typeface="URW Gothic"/>
                          <a:cs typeface="URW Gothic"/>
                        </a:rPr>
                        <a:t>poems </a:t>
                      </a:r>
                      <a:r>
                        <a:rPr sz="900" dirty="0">
                          <a:latin typeface="URW Gothic"/>
                          <a:cs typeface="URW Gothic"/>
                        </a:rPr>
                        <a:t>and </a:t>
                      </a:r>
                      <a:r>
                        <a:rPr sz="900" spc="-5" dirty="0">
                          <a:latin typeface="URW Gothic"/>
                          <a:cs typeface="URW Gothic"/>
                        </a:rPr>
                        <a:t>nursery</a:t>
                      </a:r>
                      <a:r>
                        <a:rPr sz="900" spc="-25" dirty="0">
                          <a:latin typeface="URW Gothic"/>
                          <a:cs typeface="URW Gothic"/>
                        </a:rPr>
                        <a:t> </a:t>
                      </a:r>
                      <a:r>
                        <a:rPr sz="900" spc="-5" dirty="0">
                          <a:latin typeface="URW Gothic"/>
                          <a:cs typeface="URW Gothic"/>
                        </a:rPr>
                        <a:t>rhymes</a:t>
                      </a:r>
                      <a:endParaRPr sz="900" dirty="0">
                        <a:latin typeface="URW Gothic"/>
                        <a:cs typeface="URW Gothic"/>
                      </a:endParaRPr>
                    </a:p>
                    <a:p>
                      <a:pPr marL="525780" marR="207010" indent="-228600">
                        <a:lnSpc>
                          <a:spcPct val="102200"/>
                        </a:lnSpc>
                        <a:spcBef>
                          <a:spcPts val="5"/>
                        </a:spcBef>
                        <a:buFont typeface="Symbol"/>
                        <a:buChar char=""/>
                        <a:tabLst>
                          <a:tab pos="525145" algn="l"/>
                          <a:tab pos="525780" algn="l"/>
                        </a:tabLst>
                      </a:pPr>
                      <a:r>
                        <a:rPr sz="900" spc="-5" dirty="0">
                          <a:latin typeface="URW Gothic"/>
                          <a:cs typeface="URW Gothic"/>
                        </a:rPr>
                        <a:t>Begin to develop social phrases </a:t>
                      </a:r>
                      <a:r>
                        <a:rPr sz="900" dirty="0">
                          <a:latin typeface="URW Gothic"/>
                          <a:cs typeface="URW Gothic"/>
                        </a:rPr>
                        <a:t>– </a:t>
                      </a:r>
                      <a:r>
                        <a:rPr sz="900" spc="-5" dirty="0">
                          <a:latin typeface="URW Gothic"/>
                          <a:cs typeface="URW Gothic"/>
                        </a:rPr>
                        <a:t>e.g., </a:t>
                      </a:r>
                      <a:r>
                        <a:rPr sz="900" dirty="0">
                          <a:latin typeface="URW Gothic"/>
                          <a:cs typeface="URW Gothic"/>
                        </a:rPr>
                        <a:t>Good </a:t>
                      </a:r>
                      <a:r>
                        <a:rPr sz="900" spc="-5" dirty="0">
                          <a:latin typeface="URW Gothic"/>
                          <a:cs typeface="URW Gothic"/>
                        </a:rPr>
                        <a:t>morning, how are  you?</a:t>
                      </a:r>
                      <a:endParaRPr sz="900" dirty="0">
                        <a:latin typeface="URW Gothic"/>
                        <a:cs typeface="URW Gothic"/>
                      </a:endParaRPr>
                    </a:p>
                  </a:txBody>
                  <a:tcPr marL="0" marR="0" marT="0" marB="0">
                    <a:lnR w="12700">
                      <a:solidFill>
                        <a:srgbClr val="FF0000"/>
                      </a:solidFill>
                      <a:prstDash val="solid"/>
                    </a:lnR>
                    <a:lnB w="12700">
                      <a:solidFill>
                        <a:srgbClr val="FF0000"/>
                      </a:solidFill>
                      <a:prstDash val="solid"/>
                    </a:lnB>
                    <a:solidFill>
                      <a:srgbClr val="E7E6E6"/>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B6FACB3C-9069-4791-BC5C-0DB7CD19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693400" cy="75628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71F2038E-D777-4B76-81DD-DD13EE91B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7" y="0"/>
            <a:ext cx="10693133" cy="75628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a:spLocks noGrp="1"/>
          </p:cNvSpPr>
          <p:nvPr>
            <p:ph type="title"/>
          </p:nvPr>
        </p:nvSpPr>
        <p:spPr>
          <a:xfrm>
            <a:off x="705764" y="885480"/>
            <a:ext cx="4180469" cy="1603496"/>
          </a:xfrm>
          <a:prstGeom prst="rect">
            <a:avLst/>
          </a:prstGeom>
        </p:spPr>
        <p:txBody>
          <a:bodyPr vert="horz" lIns="91440" tIns="45720" rIns="91440" bIns="45720" rtlCol="0" anchor="ctr">
            <a:normAutofit/>
          </a:bodyPr>
          <a:lstStyle/>
          <a:p>
            <a:pPr marL="12700" algn="l" rtl="0">
              <a:lnSpc>
                <a:spcPct val="90000"/>
              </a:lnSpc>
              <a:spcBef>
                <a:spcPct val="0"/>
              </a:spcBef>
            </a:pPr>
            <a:r>
              <a:rPr lang="en-US" sz="3200" kern="1200" spc="-5">
                <a:solidFill>
                  <a:schemeClr val="tx2"/>
                </a:solidFill>
                <a:latin typeface="+mj-lt"/>
                <a:ea typeface="+mj-ea"/>
                <a:cs typeface="+mj-cs"/>
              </a:rPr>
              <a:t>Physical</a:t>
            </a:r>
            <a:r>
              <a:rPr lang="en-US" sz="3200" kern="1200" spc="-25">
                <a:solidFill>
                  <a:schemeClr val="tx2"/>
                </a:solidFill>
                <a:latin typeface="+mj-lt"/>
                <a:ea typeface="+mj-ea"/>
                <a:cs typeface="+mj-cs"/>
              </a:rPr>
              <a:t> </a:t>
            </a:r>
            <a:r>
              <a:rPr lang="en-US" sz="3200" kern="1200" spc="-5">
                <a:solidFill>
                  <a:schemeClr val="tx2"/>
                </a:solidFill>
                <a:latin typeface="+mj-lt"/>
                <a:ea typeface="+mj-ea"/>
                <a:cs typeface="+mj-cs"/>
              </a:rPr>
              <a:t>Development</a:t>
            </a:r>
          </a:p>
          <a:p>
            <a:pPr marL="12700" algn="l" rtl="0">
              <a:lnSpc>
                <a:spcPct val="90000"/>
              </a:lnSpc>
              <a:spcBef>
                <a:spcPct val="0"/>
              </a:spcBef>
            </a:pPr>
            <a:r>
              <a:rPr lang="en-US" sz="3200" kern="1200" spc="-5">
                <a:solidFill>
                  <a:schemeClr val="tx2"/>
                </a:solidFill>
                <a:latin typeface="+mj-lt"/>
                <a:ea typeface="+mj-ea"/>
                <a:cs typeface="+mj-cs"/>
              </a:rPr>
              <a:t>Early Years Expectations: </a:t>
            </a:r>
            <a:r>
              <a:rPr lang="en-US" sz="3200" i="1" kern="1200" spc="-245">
                <a:solidFill>
                  <a:schemeClr val="tx2"/>
                </a:solidFill>
                <a:latin typeface="+mj-lt"/>
                <a:ea typeface="+mj-ea"/>
                <a:cs typeface="+mj-cs"/>
              </a:rPr>
              <a:t>Reception</a:t>
            </a:r>
            <a:endParaRPr lang="en-US" sz="3200" kern="1200">
              <a:solidFill>
                <a:schemeClr val="tx2"/>
              </a:solidFill>
              <a:latin typeface="+mj-lt"/>
              <a:ea typeface="+mj-ea"/>
              <a:cs typeface="+mj-cs"/>
            </a:endParaRPr>
          </a:p>
        </p:txBody>
      </p:sp>
      <p:sp>
        <p:nvSpPr>
          <p:cNvPr id="2" name="object 2"/>
          <p:cNvSpPr txBox="1"/>
          <p:nvPr/>
        </p:nvSpPr>
        <p:spPr>
          <a:xfrm>
            <a:off x="336179" y="2714625"/>
            <a:ext cx="4640936" cy="3698139"/>
          </a:xfrm>
          <a:prstGeom prst="rect">
            <a:avLst/>
          </a:prstGeom>
        </p:spPr>
        <p:txBody>
          <a:bodyPr vert="horz" lIns="91440" tIns="45720" rIns="91440" bIns="45720" rtlCol="0" anchor="t">
            <a:noAutofit/>
          </a:bodyPr>
          <a:lstStyle/>
          <a:p>
            <a:pPr algn="just">
              <a:lnSpc>
                <a:spcPct val="90000"/>
              </a:lnSpc>
              <a:spcBef>
                <a:spcPts val="105"/>
              </a:spcBef>
            </a:pPr>
            <a:r>
              <a:rPr lang="en-US" b="1" dirty="0">
                <a:solidFill>
                  <a:schemeClr val="tx2"/>
                </a:solidFill>
                <a:latin typeface="Comic Sans MS" panose="030F0702030302020204" pitchFamily="66" charset="0"/>
              </a:rPr>
              <a:t>Educational</a:t>
            </a:r>
            <a:r>
              <a:rPr lang="en-US" b="1" spc="-15" dirty="0">
                <a:solidFill>
                  <a:schemeClr val="tx2"/>
                </a:solidFill>
                <a:latin typeface="Comic Sans MS" panose="030F0702030302020204" pitchFamily="66" charset="0"/>
              </a:rPr>
              <a:t> </a:t>
            </a:r>
            <a:r>
              <a:rPr lang="en-US" b="1" spc="-5" dirty="0" err="1">
                <a:solidFill>
                  <a:schemeClr val="tx2"/>
                </a:solidFill>
                <a:latin typeface="Comic Sans MS" panose="030F0702030302020204" pitchFamily="66" charset="0"/>
              </a:rPr>
              <a:t>Programme</a:t>
            </a:r>
            <a:r>
              <a:rPr lang="en-US" sz="1200" b="1" spc="-5" dirty="0">
                <a:solidFill>
                  <a:schemeClr val="tx2"/>
                </a:solidFill>
                <a:latin typeface="Comic Sans MS" panose="030F0702030302020204" pitchFamily="66" charset="0"/>
              </a:rPr>
              <a:t>:</a:t>
            </a:r>
            <a:endParaRPr lang="en-US" sz="1200" dirty="0">
              <a:solidFill>
                <a:schemeClr val="tx2"/>
              </a:solidFill>
              <a:latin typeface="Comic Sans MS" panose="030F0702030302020204" pitchFamily="66" charset="0"/>
            </a:endParaRPr>
          </a:p>
          <a:p>
            <a:pPr marR="5080" algn="just">
              <a:lnSpc>
                <a:spcPct val="90000"/>
              </a:lnSpc>
              <a:spcBef>
                <a:spcPts val="10"/>
              </a:spcBef>
            </a:pPr>
            <a:r>
              <a:rPr lang="en-US" sz="1200" spc="-5" dirty="0">
                <a:solidFill>
                  <a:schemeClr val="tx2"/>
                </a:solidFill>
                <a:latin typeface="Comic Sans MS" panose="030F0702030302020204" pitchFamily="66" charset="0"/>
              </a:rPr>
              <a:t>Physical activity </a:t>
            </a:r>
            <a:r>
              <a:rPr lang="en-US" sz="1200" dirty="0">
                <a:solidFill>
                  <a:schemeClr val="tx2"/>
                </a:solidFill>
                <a:latin typeface="Comic Sans MS" panose="030F0702030302020204" pitchFamily="66" charset="0"/>
              </a:rPr>
              <a:t>is </a:t>
            </a:r>
            <a:r>
              <a:rPr lang="en-US" sz="1200" spc="-5" dirty="0">
                <a:solidFill>
                  <a:schemeClr val="tx2"/>
                </a:solidFill>
                <a:latin typeface="Comic Sans MS" panose="030F0702030302020204" pitchFamily="66" charset="0"/>
              </a:rPr>
              <a:t>vital </a:t>
            </a:r>
            <a:r>
              <a:rPr lang="en-US" sz="1200" dirty="0">
                <a:solidFill>
                  <a:schemeClr val="tx2"/>
                </a:solidFill>
                <a:latin typeface="Comic Sans MS" panose="030F0702030302020204" pitchFamily="66" charset="0"/>
              </a:rPr>
              <a:t>in </a:t>
            </a:r>
            <a:r>
              <a:rPr lang="en-US" sz="1200" spc="-5" dirty="0">
                <a:solidFill>
                  <a:schemeClr val="tx2"/>
                </a:solidFill>
                <a:latin typeface="Comic Sans MS" panose="030F0702030302020204" pitchFamily="66" charset="0"/>
              </a:rPr>
              <a:t>children’s all-round development, </a:t>
            </a:r>
            <a:r>
              <a:rPr lang="en-US" sz="1200" dirty="0">
                <a:solidFill>
                  <a:schemeClr val="tx2"/>
                </a:solidFill>
                <a:latin typeface="Comic Sans MS" panose="030F0702030302020204" pitchFamily="66" charset="0"/>
              </a:rPr>
              <a:t>enabling </a:t>
            </a:r>
            <a:r>
              <a:rPr lang="en-US" sz="1200" spc="-10" dirty="0">
                <a:solidFill>
                  <a:schemeClr val="tx2"/>
                </a:solidFill>
                <a:latin typeface="Comic Sans MS" panose="030F0702030302020204" pitchFamily="66" charset="0"/>
              </a:rPr>
              <a:t>them </a:t>
            </a:r>
            <a:r>
              <a:rPr lang="en-US" sz="1200" spc="-15" dirty="0">
                <a:solidFill>
                  <a:schemeClr val="tx2"/>
                </a:solidFill>
                <a:latin typeface="Comic Sans MS" panose="030F0702030302020204" pitchFamily="66" charset="0"/>
              </a:rPr>
              <a:t>to  </a:t>
            </a:r>
            <a:r>
              <a:rPr lang="en-US" sz="1200" spc="-5" dirty="0">
                <a:solidFill>
                  <a:schemeClr val="tx2"/>
                </a:solidFill>
                <a:latin typeface="Comic Sans MS" panose="030F0702030302020204" pitchFamily="66" charset="0"/>
              </a:rPr>
              <a:t>pursue happy, </a:t>
            </a:r>
            <a:r>
              <a:rPr lang="en-US" sz="1200" dirty="0">
                <a:solidFill>
                  <a:schemeClr val="tx2"/>
                </a:solidFill>
                <a:latin typeface="Comic Sans MS" panose="030F0702030302020204" pitchFamily="66" charset="0"/>
              </a:rPr>
              <a:t>healthy </a:t>
            </a:r>
            <a:r>
              <a:rPr lang="en-US" sz="1200" spc="-5" dirty="0">
                <a:solidFill>
                  <a:schemeClr val="tx2"/>
                </a:solidFill>
                <a:latin typeface="Comic Sans MS" panose="030F0702030302020204" pitchFamily="66" charset="0"/>
              </a:rPr>
              <a:t>and active </a:t>
            </a:r>
            <a:r>
              <a:rPr lang="en-US" sz="1200" dirty="0">
                <a:solidFill>
                  <a:schemeClr val="tx2"/>
                </a:solidFill>
                <a:latin typeface="Comic Sans MS" panose="030F0702030302020204" pitchFamily="66" charset="0"/>
              </a:rPr>
              <a:t>lives. </a:t>
            </a:r>
            <a:r>
              <a:rPr lang="en-US" sz="1200" spc="-5" dirty="0">
                <a:solidFill>
                  <a:schemeClr val="tx2"/>
                </a:solidFill>
                <a:latin typeface="Comic Sans MS" panose="030F0702030302020204" pitchFamily="66" charset="0"/>
              </a:rPr>
              <a:t>Gross and </a:t>
            </a:r>
            <a:r>
              <a:rPr lang="en-US" sz="1200" dirty="0">
                <a:solidFill>
                  <a:schemeClr val="tx2"/>
                </a:solidFill>
                <a:latin typeface="Comic Sans MS" panose="030F0702030302020204" pitchFamily="66" charset="0"/>
              </a:rPr>
              <a:t>fine </a:t>
            </a:r>
            <a:r>
              <a:rPr lang="en-US" sz="1200" spc="-10" dirty="0">
                <a:solidFill>
                  <a:schemeClr val="tx2"/>
                </a:solidFill>
                <a:latin typeface="Comic Sans MS" panose="030F0702030302020204" pitchFamily="66" charset="0"/>
              </a:rPr>
              <a:t>motor </a:t>
            </a:r>
            <a:r>
              <a:rPr lang="en-US" sz="1200" spc="-5" dirty="0">
                <a:solidFill>
                  <a:schemeClr val="tx2"/>
                </a:solidFill>
                <a:latin typeface="Comic Sans MS" panose="030F0702030302020204" pitchFamily="66" charset="0"/>
              </a:rPr>
              <a:t>experiences  develop incrementally throughout </a:t>
            </a:r>
            <a:r>
              <a:rPr lang="en-US" sz="1200" dirty="0">
                <a:solidFill>
                  <a:schemeClr val="tx2"/>
                </a:solidFill>
                <a:latin typeface="Comic Sans MS" panose="030F0702030302020204" pitchFamily="66" charset="0"/>
              </a:rPr>
              <a:t>early </a:t>
            </a:r>
            <a:r>
              <a:rPr lang="en-US" sz="1200" spc="-5" dirty="0">
                <a:solidFill>
                  <a:schemeClr val="tx2"/>
                </a:solidFill>
                <a:latin typeface="Comic Sans MS" panose="030F0702030302020204" pitchFamily="66" charset="0"/>
              </a:rPr>
              <a:t>childhood, starting with sensory  explorations and </a:t>
            </a:r>
            <a:r>
              <a:rPr lang="en-US" sz="1200" spc="-10" dirty="0">
                <a:solidFill>
                  <a:schemeClr val="tx2"/>
                </a:solidFill>
                <a:latin typeface="Comic Sans MS" panose="030F0702030302020204" pitchFamily="66" charset="0"/>
              </a:rPr>
              <a:t>the </a:t>
            </a:r>
            <a:r>
              <a:rPr lang="en-US" sz="1200" spc="-5" dirty="0">
                <a:solidFill>
                  <a:schemeClr val="tx2"/>
                </a:solidFill>
                <a:latin typeface="Comic Sans MS" panose="030F0702030302020204" pitchFamily="66" charset="0"/>
              </a:rPr>
              <a:t>development </a:t>
            </a:r>
            <a:r>
              <a:rPr lang="en-US" sz="1200" dirty="0">
                <a:solidFill>
                  <a:schemeClr val="tx2"/>
                </a:solidFill>
                <a:latin typeface="Comic Sans MS" panose="030F0702030302020204" pitchFamily="66" charset="0"/>
              </a:rPr>
              <a:t>of a </a:t>
            </a:r>
            <a:r>
              <a:rPr lang="en-US" sz="1200" spc="-5" dirty="0">
                <a:solidFill>
                  <a:schemeClr val="tx2"/>
                </a:solidFill>
                <a:latin typeface="Comic Sans MS" panose="030F0702030302020204" pitchFamily="66" charset="0"/>
              </a:rPr>
              <a:t>child’s strength, co-ordination and  positional awareness </a:t>
            </a:r>
            <a:r>
              <a:rPr lang="en-US" sz="1200" spc="-10" dirty="0">
                <a:solidFill>
                  <a:schemeClr val="tx2"/>
                </a:solidFill>
                <a:latin typeface="Comic Sans MS" panose="030F0702030302020204" pitchFamily="66" charset="0"/>
              </a:rPr>
              <a:t>through </a:t>
            </a:r>
            <a:r>
              <a:rPr lang="en-US" sz="1200" spc="-5" dirty="0">
                <a:solidFill>
                  <a:schemeClr val="tx2"/>
                </a:solidFill>
                <a:latin typeface="Comic Sans MS" panose="030F0702030302020204" pitchFamily="66" charset="0"/>
              </a:rPr>
              <a:t>tummy time, </a:t>
            </a:r>
            <a:r>
              <a:rPr lang="en-US" sz="1200" dirty="0">
                <a:solidFill>
                  <a:schemeClr val="tx2"/>
                </a:solidFill>
                <a:latin typeface="Comic Sans MS" panose="030F0702030302020204" pitchFamily="66" charset="0"/>
              </a:rPr>
              <a:t>crawling </a:t>
            </a:r>
            <a:r>
              <a:rPr lang="en-US" sz="1200" spc="-10" dirty="0">
                <a:solidFill>
                  <a:schemeClr val="tx2"/>
                </a:solidFill>
                <a:latin typeface="Comic Sans MS" panose="030F0702030302020204" pitchFamily="66" charset="0"/>
              </a:rPr>
              <a:t>and </a:t>
            </a:r>
            <a:r>
              <a:rPr lang="en-US" sz="1200" dirty="0">
                <a:solidFill>
                  <a:schemeClr val="tx2"/>
                </a:solidFill>
                <a:latin typeface="Comic Sans MS" panose="030F0702030302020204" pitchFamily="66" charset="0"/>
              </a:rPr>
              <a:t>play movement </a:t>
            </a:r>
            <a:r>
              <a:rPr lang="en-US" sz="1200" spc="-5" dirty="0">
                <a:solidFill>
                  <a:schemeClr val="tx2"/>
                </a:solidFill>
                <a:latin typeface="Comic Sans MS" panose="030F0702030302020204" pitchFamily="66" charset="0"/>
              </a:rPr>
              <a:t>with  </a:t>
            </a:r>
            <a:r>
              <a:rPr lang="en-US" sz="1200" spc="-10" dirty="0">
                <a:solidFill>
                  <a:schemeClr val="tx2"/>
                </a:solidFill>
                <a:latin typeface="Comic Sans MS" panose="030F0702030302020204" pitchFamily="66" charset="0"/>
              </a:rPr>
              <a:t>both </a:t>
            </a:r>
            <a:r>
              <a:rPr lang="en-US" sz="1200" spc="-5" dirty="0">
                <a:solidFill>
                  <a:schemeClr val="tx2"/>
                </a:solidFill>
                <a:latin typeface="Comic Sans MS" panose="030F0702030302020204" pitchFamily="66" charset="0"/>
              </a:rPr>
              <a:t>objects and adults. </a:t>
            </a:r>
            <a:r>
              <a:rPr lang="en-US" sz="1200" dirty="0">
                <a:solidFill>
                  <a:schemeClr val="tx2"/>
                </a:solidFill>
                <a:latin typeface="Comic Sans MS" panose="030F0702030302020204" pitchFamily="66" charset="0"/>
              </a:rPr>
              <a:t>By </a:t>
            </a:r>
            <a:r>
              <a:rPr lang="en-US" sz="1200" spc="-5" dirty="0">
                <a:solidFill>
                  <a:schemeClr val="tx2"/>
                </a:solidFill>
                <a:latin typeface="Comic Sans MS" panose="030F0702030302020204" pitchFamily="66" charset="0"/>
              </a:rPr>
              <a:t>creating </a:t>
            </a:r>
            <a:r>
              <a:rPr lang="en-US" sz="1200" dirty="0">
                <a:solidFill>
                  <a:schemeClr val="tx2"/>
                </a:solidFill>
                <a:latin typeface="Comic Sans MS" panose="030F0702030302020204" pitchFamily="66" charset="0"/>
              </a:rPr>
              <a:t>games </a:t>
            </a:r>
            <a:r>
              <a:rPr lang="en-US" sz="1200" spc="-5" dirty="0">
                <a:solidFill>
                  <a:schemeClr val="tx2"/>
                </a:solidFill>
                <a:latin typeface="Comic Sans MS" panose="030F0702030302020204" pitchFamily="66" charset="0"/>
              </a:rPr>
              <a:t>and providing opportunities for  </a:t>
            </a:r>
            <a:r>
              <a:rPr lang="en-US" sz="1200" dirty="0">
                <a:solidFill>
                  <a:schemeClr val="tx2"/>
                </a:solidFill>
                <a:latin typeface="Comic Sans MS" panose="030F0702030302020204" pitchFamily="66" charset="0"/>
              </a:rPr>
              <a:t>play </a:t>
            </a:r>
            <a:r>
              <a:rPr lang="en-US" sz="1200" spc="-10" dirty="0">
                <a:solidFill>
                  <a:schemeClr val="tx2"/>
                </a:solidFill>
                <a:latin typeface="Comic Sans MS" panose="030F0702030302020204" pitchFamily="66" charset="0"/>
              </a:rPr>
              <a:t>both </a:t>
            </a:r>
            <a:r>
              <a:rPr lang="en-US" sz="1200" spc="-5" dirty="0">
                <a:solidFill>
                  <a:schemeClr val="tx2"/>
                </a:solidFill>
                <a:latin typeface="Comic Sans MS" panose="030F0702030302020204" pitchFamily="66" charset="0"/>
              </a:rPr>
              <a:t>indoors </a:t>
            </a:r>
            <a:r>
              <a:rPr lang="en-US" sz="1200" dirty="0">
                <a:solidFill>
                  <a:schemeClr val="tx2"/>
                </a:solidFill>
                <a:latin typeface="Comic Sans MS" panose="030F0702030302020204" pitchFamily="66" charset="0"/>
              </a:rPr>
              <a:t>and </a:t>
            </a:r>
            <a:r>
              <a:rPr lang="en-US" sz="1200" spc="-5" dirty="0">
                <a:solidFill>
                  <a:schemeClr val="tx2"/>
                </a:solidFill>
                <a:latin typeface="Comic Sans MS" panose="030F0702030302020204" pitchFamily="66" charset="0"/>
              </a:rPr>
              <a:t>outdoors, adults can support </a:t>
            </a:r>
            <a:r>
              <a:rPr lang="en-US" sz="1200" dirty="0">
                <a:solidFill>
                  <a:schemeClr val="tx2"/>
                </a:solidFill>
                <a:latin typeface="Comic Sans MS" panose="030F0702030302020204" pitchFamily="66" charset="0"/>
              </a:rPr>
              <a:t>children </a:t>
            </a:r>
            <a:r>
              <a:rPr lang="en-US" sz="1200" spc="-10" dirty="0">
                <a:solidFill>
                  <a:schemeClr val="tx2"/>
                </a:solidFill>
                <a:latin typeface="Comic Sans MS" panose="030F0702030302020204" pitchFamily="66" charset="0"/>
              </a:rPr>
              <a:t>to </a:t>
            </a:r>
            <a:r>
              <a:rPr lang="en-US" sz="1200" spc="-5" dirty="0">
                <a:solidFill>
                  <a:schemeClr val="tx2"/>
                </a:solidFill>
                <a:latin typeface="Comic Sans MS" panose="030F0702030302020204" pitchFamily="66" charset="0"/>
              </a:rPr>
              <a:t>develop their  core strength, stability, </a:t>
            </a:r>
            <a:r>
              <a:rPr lang="en-US" sz="1200" dirty="0">
                <a:solidFill>
                  <a:schemeClr val="tx2"/>
                </a:solidFill>
                <a:latin typeface="Comic Sans MS" panose="030F0702030302020204" pitchFamily="66" charset="0"/>
              </a:rPr>
              <a:t>balance, </a:t>
            </a:r>
            <a:r>
              <a:rPr lang="en-US" sz="1200" spc="-5" dirty="0">
                <a:solidFill>
                  <a:schemeClr val="tx2"/>
                </a:solidFill>
                <a:latin typeface="Comic Sans MS" panose="030F0702030302020204" pitchFamily="66" charset="0"/>
              </a:rPr>
              <a:t>spatial awareness, co-ordination and agility.  Gross motor </a:t>
            </a:r>
            <a:r>
              <a:rPr lang="en-US" sz="1200" dirty="0">
                <a:solidFill>
                  <a:schemeClr val="tx2"/>
                </a:solidFill>
                <a:latin typeface="Comic Sans MS" panose="030F0702030302020204" pitchFamily="66" charset="0"/>
              </a:rPr>
              <a:t>skills </a:t>
            </a:r>
            <a:r>
              <a:rPr lang="en-US" sz="1200" spc="-5" dirty="0">
                <a:solidFill>
                  <a:schemeClr val="tx2"/>
                </a:solidFill>
                <a:latin typeface="Comic Sans MS" panose="030F0702030302020204" pitchFamily="66" charset="0"/>
              </a:rPr>
              <a:t>provide </a:t>
            </a:r>
            <a:r>
              <a:rPr lang="en-US" sz="1200" spc="-10" dirty="0">
                <a:solidFill>
                  <a:schemeClr val="tx2"/>
                </a:solidFill>
                <a:latin typeface="Comic Sans MS" panose="030F0702030302020204" pitchFamily="66" charset="0"/>
              </a:rPr>
              <a:t>the </a:t>
            </a:r>
            <a:r>
              <a:rPr lang="en-US" sz="1200" spc="-5" dirty="0">
                <a:solidFill>
                  <a:schemeClr val="tx2"/>
                </a:solidFill>
                <a:latin typeface="Comic Sans MS" panose="030F0702030302020204" pitchFamily="66" charset="0"/>
              </a:rPr>
              <a:t>foundation for developing healthy bodies and  </a:t>
            </a:r>
            <a:r>
              <a:rPr lang="en-US" sz="1200" spc="-10" dirty="0">
                <a:solidFill>
                  <a:schemeClr val="tx2"/>
                </a:solidFill>
                <a:latin typeface="Comic Sans MS" panose="030F0702030302020204" pitchFamily="66" charset="0"/>
              </a:rPr>
              <a:t>social </a:t>
            </a:r>
            <a:r>
              <a:rPr lang="en-US" sz="1200" spc="-5" dirty="0">
                <a:solidFill>
                  <a:schemeClr val="tx2"/>
                </a:solidFill>
                <a:latin typeface="Comic Sans MS" panose="030F0702030302020204" pitchFamily="66" charset="0"/>
              </a:rPr>
              <a:t>and emotional well-being. </a:t>
            </a:r>
            <a:r>
              <a:rPr lang="en-US" sz="1200" dirty="0">
                <a:solidFill>
                  <a:schemeClr val="tx2"/>
                </a:solidFill>
                <a:latin typeface="Comic Sans MS" panose="030F0702030302020204" pitchFamily="66" charset="0"/>
              </a:rPr>
              <a:t>Fine </a:t>
            </a:r>
            <a:r>
              <a:rPr lang="en-US" sz="1200" spc="-10" dirty="0">
                <a:solidFill>
                  <a:schemeClr val="tx2"/>
                </a:solidFill>
                <a:latin typeface="Comic Sans MS" panose="030F0702030302020204" pitchFamily="66" charset="0"/>
              </a:rPr>
              <a:t>motor </a:t>
            </a:r>
            <a:r>
              <a:rPr lang="en-US" sz="1200" spc="-5" dirty="0">
                <a:solidFill>
                  <a:schemeClr val="tx2"/>
                </a:solidFill>
                <a:latin typeface="Comic Sans MS" panose="030F0702030302020204" pitchFamily="66" charset="0"/>
              </a:rPr>
              <a:t>control </a:t>
            </a:r>
            <a:r>
              <a:rPr lang="en-US" sz="1200" spc="-10" dirty="0">
                <a:solidFill>
                  <a:schemeClr val="tx2"/>
                </a:solidFill>
                <a:latin typeface="Comic Sans MS" panose="030F0702030302020204" pitchFamily="66" charset="0"/>
              </a:rPr>
              <a:t>and </a:t>
            </a:r>
            <a:r>
              <a:rPr lang="en-US" sz="1200" spc="-5" dirty="0">
                <a:solidFill>
                  <a:schemeClr val="tx2"/>
                </a:solidFill>
                <a:latin typeface="Comic Sans MS" panose="030F0702030302020204" pitchFamily="66" charset="0"/>
              </a:rPr>
              <a:t>precision </a:t>
            </a:r>
            <a:r>
              <a:rPr lang="en-US" sz="1200" dirty="0">
                <a:solidFill>
                  <a:schemeClr val="tx2"/>
                </a:solidFill>
                <a:latin typeface="Comic Sans MS" panose="030F0702030302020204" pitchFamily="66" charset="0"/>
              </a:rPr>
              <a:t>helps </a:t>
            </a:r>
            <a:r>
              <a:rPr lang="en-US" sz="1200" spc="-10" dirty="0">
                <a:solidFill>
                  <a:schemeClr val="tx2"/>
                </a:solidFill>
                <a:latin typeface="Comic Sans MS" panose="030F0702030302020204" pitchFamily="66" charset="0"/>
              </a:rPr>
              <a:t>with  </a:t>
            </a:r>
            <a:r>
              <a:rPr lang="en-US" sz="1200" spc="-5" dirty="0">
                <a:solidFill>
                  <a:schemeClr val="tx2"/>
                </a:solidFill>
                <a:latin typeface="Comic Sans MS" panose="030F0702030302020204" pitchFamily="66" charset="0"/>
              </a:rPr>
              <a:t>hand-eye co-ordination </a:t>
            </a:r>
            <a:r>
              <a:rPr lang="en-US" sz="1200" dirty="0">
                <a:solidFill>
                  <a:schemeClr val="tx2"/>
                </a:solidFill>
                <a:latin typeface="Comic Sans MS" panose="030F0702030302020204" pitchFamily="66" charset="0"/>
              </a:rPr>
              <a:t>which is </a:t>
            </a:r>
            <a:r>
              <a:rPr lang="en-US" sz="1200" spc="-5" dirty="0">
                <a:solidFill>
                  <a:schemeClr val="tx2"/>
                </a:solidFill>
                <a:latin typeface="Comic Sans MS" panose="030F0702030302020204" pitchFamily="66" charset="0"/>
              </a:rPr>
              <a:t>later linked </a:t>
            </a:r>
            <a:r>
              <a:rPr lang="en-US" sz="1200" spc="-10" dirty="0">
                <a:solidFill>
                  <a:schemeClr val="tx2"/>
                </a:solidFill>
                <a:latin typeface="Comic Sans MS" panose="030F0702030302020204" pitchFamily="66" charset="0"/>
              </a:rPr>
              <a:t>to </a:t>
            </a:r>
            <a:r>
              <a:rPr lang="en-US" sz="1200" dirty="0">
                <a:solidFill>
                  <a:schemeClr val="tx2"/>
                </a:solidFill>
                <a:latin typeface="Comic Sans MS" panose="030F0702030302020204" pitchFamily="66" charset="0"/>
              </a:rPr>
              <a:t>early </a:t>
            </a:r>
            <a:r>
              <a:rPr lang="en-US" sz="1200" spc="-5" dirty="0">
                <a:solidFill>
                  <a:schemeClr val="tx2"/>
                </a:solidFill>
                <a:latin typeface="Comic Sans MS" panose="030F0702030302020204" pitchFamily="66" charset="0"/>
              </a:rPr>
              <a:t>literacy. Repeated and  varied opportunities </a:t>
            </a:r>
            <a:r>
              <a:rPr lang="en-US" sz="1200" spc="-10" dirty="0">
                <a:solidFill>
                  <a:schemeClr val="tx2"/>
                </a:solidFill>
                <a:latin typeface="Comic Sans MS" panose="030F0702030302020204" pitchFamily="66" charset="0"/>
              </a:rPr>
              <a:t>to </a:t>
            </a:r>
            <a:r>
              <a:rPr lang="en-US" sz="1200" dirty="0">
                <a:solidFill>
                  <a:schemeClr val="tx2"/>
                </a:solidFill>
                <a:latin typeface="Comic Sans MS" panose="030F0702030302020204" pitchFamily="66" charset="0"/>
              </a:rPr>
              <a:t>explore </a:t>
            </a:r>
            <a:r>
              <a:rPr lang="en-US" sz="1200" spc="-5" dirty="0">
                <a:solidFill>
                  <a:schemeClr val="tx2"/>
                </a:solidFill>
                <a:latin typeface="Comic Sans MS" panose="030F0702030302020204" pitchFamily="66" charset="0"/>
              </a:rPr>
              <a:t>and </a:t>
            </a:r>
            <a:r>
              <a:rPr lang="en-US" sz="1200" dirty="0">
                <a:solidFill>
                  <a:schemeClr val="tx2"/>
                </a:solidFill>
                <a:latin typeface="Comic Sans MS" panose="030F0702030302020204" pitchFamily="66" charset="0"/>
              </a:rPr>
              <a:t>play </a:t>
            </a:r>
            <a:r>
              <a:rPr lang="en-US" sz="1200" spc="-10" dirty="0">
                <a:solidFill>
                  <a:schemeClr val="tx2"/>
                </a:solidFill>
                <a:latin typeface="Comic Sans MS" panose="030F0702030302020204" pitchFamily="66" charset="0"/>
              </a:rPr>
              <a:t>with </a:t>
            </a:r>
            <a:r>
              <a:rPr lang="en-US" sz="1200" dirty="0">
                <a:solidFill>
                  <a:schemeClr val="tx2"/>
                </a:solidFill>
                <a:latin typeface="Comic Sans MS" panose="030F0702030302020204" pitchFamily="66" charset="0"/>
              </a:rPr>
              <a:t>small </a:t>
            </a:r>
            <a:r>
              <a:rPr lang="en-US" sz="1200" spc="-5" dirty="0">
                <a:solidFill>
                  <a:schemeClr val="tx2"/>
                </a:solidFill>
                <a:latin typeface="Comic Sans MS" panose="030F0702030302020204" pitchFamily="66" charset="0"/>
              </a:rPr>
              <a:t>world activities, puzzles,  </a:t>
            </a:r>
            <a:r>
              <a:rPr lang="en-US" sz="1200" spc="-10" dirty="0">
                <a:solidFill>
                  <a:schemeClr val="tx2"/>
                </a:solidFill>
                <a:latin typeface="Comic Sans MS" panose="030F0702030302020204" pitchFamily="66" charset="0"/>
              </a:rPr>
              <a:t>arts </a:t>
            </a:r>
            <a:r>
              <a:rPr lang="en-US" sz="1200" spc="-5" dirty="0">
                <a:solidFill>
                  <a:schemeClr val="tx2"/>
                </a:solidFill>
                <a:latin typeface="Comic Sans MS" panose="030F0702030302020204" pitchFamily="66" charset="0"/>
              </a:rPr>
              <a:t>and crafts and </a:t>
            </a:r>
            <a:r>
              <a:rPr lang="en-US" sz="1200" spc="-10" dirty="0">
                <a:solidFill>
                  <a:schemeClr val="tx2"/>
                </a:solidFill>
                <a:latin typeface="Comic Sans MS" panose="030F0702030302020204" pitchFamily="66" charset="0"/>
              </a:rPr>
              <a:t>the </a:t>
            </a:r>
            <a:r>
              <a:rPr lang="en-US" sz="1200" spc="-10" dirty="0" err="1">
                <a:solidFill>
                  <a:schemeClr val="tx2"/>
                </a:solidFill>
                <a:latin typeface="Comic Sans MS" panose="030F0702030302020204" pitchFamily="66" charset="0"/>
              </a:rPr>
              <a:t>practise</a:t>
            </a:r>
            <a:r>
              <a:rPr lang="en-US" sz="1200" spc="-10" dirty="0">
                <a:solidFill>
                  <a:schemeClr val="tx2"/>
                </a:solidFill>
                <a:latin typeface="Comic Sans MS" panose="030F0702030302020204" pitchFamily="66" charset="0"/>
              </a:rPr>
              <a:t> of </a:t>
            </a:r>
            <a:r>
              <a:rPr lang="en-US" sz="1200" spc="-5" dirty="0">
                <a:solidFill>
                  <a:schemeClr val="tx2"/>
                </a:solidFill>
                <a:latin typeface="Comic Sans MS" panose="030F0702030302020204" pitchFamily="66" charset="0"/>
              </a:rPr>
              <a:t>using small tools, </a:t>
            </a:r>
            <a:r>
              <a:rPr lang="en-US" sz="1200" spc="-10" dirty="0">
                <a:solidFill>
                  <a:schemeClr val="tx2"/>
                </a:solidFill>
                <a:latin typeface="Comic Sans MS" panose="030F0702030302020204" pitchFamily="66" charset="0"/>
              </a:rPr>
              <a:t>with </a:t>
            </a:r>
            <a:r>
              <a:rPr lang="en-US" sz="1200" dirty="0">
                <a:solidFill>
                  <a:schemeClr val="tx2"/>
                </a:solidFill>
                <a:latin typeface="Comic Sans MS" panose="030F0702030302020204" pitchFamily="66" charset="0"/>
              </a:rPr>
              <a:t>feedback </a:t>
            </a:r>
            <a:r>
              <a:rPr lang="en-US" sz="1200" spc="-5" dirty="0">
                <a:solidFill>
                  <a:schemeClr val="tx2"/>
                </a:solidFill>
                <a:latin typeface="Comic Sans MS" panose="030F0702030302020204" pitchFamily="66" charset="0"/>
              </a:rPr>
              <a:t>and  support from adults, allow children </a:t>
            </a:r>
            <a:r>
              <a:rPr lang="en-US" sz="1200" spc="-15" dirty="0">
                <a:solidFill>
                  <a:schemeClr val="tx2"/>
                </a:solidFill>
                <a:latin typeface="Comic Sans MS" panose="030F0702030302020204" pitchFamily="66" charset="0"/>
              </a:rPr>
              <a:t>to </a:t>
            </a:r>
            <a:r>
              <a:rPr lang="en-US" sz="1200" dirty="0">
                <a:solidFill>
                  <a:schemeClr val="tx2"/>
                </a:solidFill>
                <a:latin typeface="Comic Sans MS" panose="030F0702030302020204" pitchFamily="66" charset="0"/>
              </a:rPr>
              <a:t>develop </a:t>
            </a:r>
            <a:r>
              <a:rPr lang="en-US" sz="1200" spc="-5" dirty="0">
                <a:solidFill>
                  <a:schemeClr val="tx2"/>
                </a:solidFill>
                <a:latin typeface="Comic Sans MS" panose="030F0702030302020204" pitchFamily="66" charset="0"/>
              </a:rPr>
              <a:t>proficiency, control and  confidence.</a:t>
            </a:r>
            <a:endParaRPr lang="en-US" sz="1200" dirty="0">
              <a:solidFill>
                <a:schemeClr val="tx2"/>
              </a:solidFill>
              <a:latin typeface="Comic Sans MS" panose="030F0702030302020204" pitchFamily="66" charset="0"/>
            </a:endParaRPr>
          </a:p>
        </p:txBody>
      </p:sp>
      <p:grpSp>
        <p:nvGrpSpPr>
          <p:cNvPr id="20" name="Group 19">
            <a:extLst>
              <a:ext uri="{FF2B5EF4-FFF2-40B4-BE49-F238E27FC236}">
                <a16:creationId xmlns:a16="http://schemas.microsoft.com/office/drawing/2014/main" id="{DD354807-230F-4402-B1B9-F733A8F1F1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03081" y="-18431"/>
            <a:ext cx="5590319" cy="7581281"/>
            <a:chOff x="5818240" y="-1"/>
            <a:chExt cx="6373761" cy="6874714"/>
          </a:xfrm>
        </p:grpSpPr>
        <p:sp>
          <p:nvSpPr>
            <p:cNvPr id="21" name="Freeform: Shape 20">
              <a:extLst>
                <a:ext uri="{FF2B5EF4-FFF2-40B4-BE49-F238E27FC236}">
                  <a16:creationId xmlns:a16="http://schemas.microsoft.com/office/drawing/2014/main" id="{BF5A6F4A-CE87-4D5C-9382-8167967CE8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18240" y="-1"/>
              <a:ext cx="6373761" cy="6874714"/>
            </a:xfrm>
            <a:custGeom>
              <a:avLst/>
              <a:gdLst>
                <a:gd name="connsiteX0" fmla="*/ 6373761 w 6373761"/>
                <a:gd name="connsiteY0" fmla="*/ 5771297 h 6874714"/>
                <a:gd name="connsiteX1" fmla="*/ 6373761 w 6373761"/>
                <a:gd name="connsiteY1" fmla="*/ 6247960 h 6874714"/>
                <a:gd name="connsiteX2" fmla="*/ 6235932 w 6373761"/>
                <a:gd name="connsiteY2" fmla="*/ 6361930 h 6874714"/>
                <a:gd name="connsiteX3" fmla="*/ 5960375 w 6373761"/>
                <a:gd name="connsiteY3" fmla="*/ 6587489 h 6874714"/>
                <a:gd name="connsiteX4" fmla="*/ 5822907 w 6373761"/>
                <a:gd name="connsiteY4" fmla="*/ 6701871 h 6874714"/>
                <a:gd name="connsiteX5" fmla="*/ 5681115 w 6373761"/>
                <a:gd name="connsiteY5" fmla="*/ 6816896 h 6874714"/>
                <a:gd name="connsiteX6" fmla="*/ 5604096 w 6373761"/>
                <a:gd name="connsiteY6" fmla="*/ 6874714 h 6874714"/>
                <a:gd name="connsiteX7" fmla="*/ 4878485 w 6373761"/>
                <a:gd name="connsiteY7" fmla="*/ 6874714 h 6874714"/>
                <a:gd name="connsiteX8" fmla="*/ 5006014 w 6373761"/>
                <a:gd name="connsiteY8" fmla="*/ 6800200 h 6874714"/>
                <a:gd name="connsiteX9" fmla="*/ 5149855 w 6373761"/>
                <a:gd name="connsiteY9" fmla="*/ 6707667 h 6874714"/>
                <a:gd name="connsiteX10" fmla="*/ 5431866 w 6373761"/>
                <a:gd name="connsiteY10" fmla="*/ 6506210 h 6874714"/>
                <a:gd name="connsiteX11" fmla="*/ 5571036 w 6373761"/>
                <a:gd name="connsiteY11" fmla="*/ 6399557 h 6874714"/>
                <a:gd name="connsiteX12" fmla="*/ 5711649 w 6373761"/>
                <a:gd name="connsiteY12" fmla="*/ 6288912 h 6874714"/>
                <a:gd name="connsiteX13" fmla="*/ 6276589 w 6373761"/>
                <a:gd name="connsiteY13" fmla="*/ 5852379 h 6874714"/>
                <a:gd name="connsiteX14" fmla="*/ 3975975 w 6373761"/>
                <a:gd name="connsiteY14" fmla="*/ 263 h 6874714"/>
                <a:gd name="connsiteX15" fmla="*/ 4350473 w 6373761"/>
                <a:gd name="connsiteY15" fmla="*/ 24963 h 6874714"/>
                <a:gd name="connsiteX16" fmla="*/ 5077909 w 6373761"/>
                <a:gd name="connsiteY16" fmla="*/ 189450 h 6874714"/>
                <a:gd name="connsiteX17" fmla="*/ 5746507 w 6373761"/>
                <a:gd name="connsiteY17" fmla="*/ 505804 h 6874714"/>
                <a:gd name="connsiteX18" fmla="*/ 6322456 w 6373761"/>
                <a:gd name="connsiteY18" fmla="*/ 956633 h 6874714"/>
                <a:gd name="connsiteX19" fmla="*/ 6373761 w 6373761"/>
                <a:gd name="connsiteY19" fmla="*/ 1011863 h 6874714"/>
                <a:gd name="connsiteX20" fmla="*/ 6373761 w 6373761"/>
                <a:gd name="connsiteY20" fmla="*/ 1185075 h 6874714"/>
                <a:gd name="connsiteX21" fmla="*/ 6359489 w 6373761"/>
                <a:gd name="connsiteY21" fmla="*/ 1169497 h 6874714"/>
                <a:gd name="connsiteX22" fmla="*/ 6233869 w 6373761"/>
                <a:gd name="connsiteY22" fmla="*/ 1047442 h 6874714"/>
                <a:gd name="connsiteX23" fmla="*/ 5961423 w 6373761"/>
                <a:gd name="connsiteY23" fmla="*/ 827953 h 6874714"/>
                <a:gd name="connsiteX24" fmla="*/ 5663555 w 6373761"/>
                <a:gd name="connsiteY24" fmla="*/ 645304 h 6874714"/>
                <a:gd name="connsiteX25" fmla="*/ 5013827 w 6373761"/>
                <a:gd name="connsiteY25" fmla="*/ 397863 h 6874714"/>
                <a:gd name="connsiteX26" fmla="*/ 4327409 w 6373761"/>
                <a:gd name="connsiteY26" fmla="*/ 302545 h 6874714"/>
                <a:gd name="connsiteX27" fmla="*/ 3639939 w 6373761"/>
                <a:gd name="connsiteY27" fmla="*/ 338868 h 6874714"/>
                <a:gd name="connsiteX28" fmla="*/ 3302495 w 6373761"/>
                <a:gd name="connsiteY28" fmla="*/ 403659 h 6874714"/>
                <a:gd name="connsiteX29" fmla="*/ 2971604 w 6373761"/>
                <a:gd name="connsiteY29" fmla="*/ 496273 h 6874714"/>
                <a:gd name="connsiteX30" fmla="*/ 2648706 w 6373761"/>
                <a:gd name="connsiteY30" fmla="*/ 614389 h 6874714"/>
                <a:gd name="connsiteX31" fmla="*/ 2335374 w 6373761"/>
                <a:gd name="connsiteY31" fmla="*/ 757109 h 6874714"/>
                <a:gd name="connsiteX32" fmla="*/ 1741342 w 6373761"/>
                <a:gd name="connsiteY32" fmla="*/ 1107725 h 6874714"/>
                <a:gd name="connsiteX33" fmla="*/ 1600861 w 6373761"/>
                <a:gd name="connsiteY33" fmla="*/ 1208710 h 6874714"/>
                <a:gd name="connsiteX34" fmla="*/ 1531799 w 6373761"/>
                <a:gd name="connsiteY34" fmla="*/ 1260879 h 6874714"/>
                <a:gd name="connsiteX35" fmla="*/ 1463655 w 6373761"/>
                <a:gd name="connsiteY35" fmla="*/ 1314333 h 6874714"/>
                <a:gd name="connsiteX36" fmla="*/ 1200777 w 6373761"/>
                <a:gd name="connsiteY36" fmla="*/ 1541166 h 6874714"/>
                <a:gd name="connsiteX37" fmla="*/ 731501 w 6373761"/>
                <a:gd name="connsiteY37" fmla="*/ 2055754 h 6874714"/>
                <a:gd name="connsiteX38" fmla="*/ 531393 w 6373761"/>
                <a:gd name="connsiteY38" fmla="*/ 2342739 h 6874714"/>
                <a:gd name="connsiteX39" fmla="*/ 361033 w 6373761"/>
                <a:gd name="connsiteY39" fmla="*/ 2649046 h 6874714"/>
                <a:gd name="connsiteX40" fmla="*/ 323292 w 6373761"/>
                <a:gd name="connsiteY40" fmla="*/ 2728263 h 6874714"/>
                <a:gd name="connsiteX41" fmla="*/ 304945 w 6373761"/>
                <a:gd name="connsiteY41" fmla="*/ 2768193 h 6874714"/>
                <a:gd name="connsiteX42" fmla="*/ 287516 w 6373761"/>
                <a:gd name="connsiteY42" fmla="*/ 2808510 h 6874714"/>
                <a:gd name="connsiteX43" fmla="*/ 254230 w 6373761"/>
                <a:gd name="connsiteY43" fmla="*/ 2889788 h 6874714"/>
                <a:gd name="connsiteX44" fmla="*/ 223042 w 6373761"/>
                <a:gd name="connsiteY44" fmla="*/ 2971968 h 6874714"/>
                <a:gd name="connsiteX45" fmla="*/ 121611 w 6373761"/>
                <a:gd name="connsiteY45" fmla="*/ 3308544 h 6874714"/>
                <a:gd name="connsiteX46" fmla="*/ 39314 w 6373761"/>
                <a:gd name="connsiteY46" fmla="*/ 4005912 h 6874714"/>
                <a:gd name="connsiteX47" fmla="*/ 73910 w 6373761"/>
                <a:gd name="connsiteY47" fmla="*/ 4354081 h 6874714"/>
                <a:gd name="connsiteX48" fmla="*/ 179534 w 6373761"/>
                <a:gd name="connsiteY48" fmla="*/ 4687050 h 6874714"/>
                <a:gd name="connsiteX49" fmla="*/ 215964 w 6373761"/>
                <a:gd name="connsiteY49" fmla="*/ 4766654 h 6874714"/>
                <a:gd name="connsiteX50" fmla="*/ 256457 w 6373761"/>
                <a:gd name="connsiteY50" fmla="*/ 4844455 h 6874714"/>
                <a:gd name="connsiteX51" fmla="*/ 346225 w 6373761"/>
                <a:gd name="connsiteY51" fmla="*/ 4995290 h 6874714"/>
                <a:gd name="connsiteX52" fmla="*/ 445296 w 6373761"/>
                <a:gd name="connsiteY52" fmla="*/ 5140971 h 6874714"/>
                <a:gd name="connsiteX53" fmla="*/ 551443 w 6373761"/>
                <a:gd name="connsiteY53" fmla="*/ 5282531 h 6874714"/>
                <a:gd name="connsiteX54" fmla="*/ 772387 w 6373761"/>
                <a:gd name="connsiteY54" fmla="*/ 5562561 h 6874714"/>
                <a:gd name="connsiteX55" fmla="*/ 882858 w 6373761"/>
                <a:gd name="connsiteY55" fmla="*/ 5704507 h 6874714"/>
                <a:gd name="connsiteX56" fmla="*/ 990316 w 6373761"/>
                <a:gd name="connsiteY56" fmla="*/ 5848258 h 6874714"/>
                <a:gd name="connsiteX57" fmla="*/ 1097774 w 6373761"/>
                <a:gd name="connsiteY57" fmla="*/ 5987114 h 6874714"/>
                <a:gd name="connsiteX58" fmla="*/ 1210080 w 6373761"/>
                <a:gd name="connsiteY58" fmla="*/ 6121203 h 6874714"/>
                <a:gd name="connsiteX59" fmla="*/ 1448192 w 6373761"/>
                <a:gd name="connsiteY59" fmla="*/ 6374054 h 6874714"/>
                <a:gd name="connsiteX60" fmla="*/ 1982991 w 6373761"/>
                <a:gd name="connsiteY60" fmla="*/ 6796158 h 6874714"/>
                <a:gd name="connsiteX61" fmla="*/ 2118475 w 6373761"/>
                <a:gd name="connsiteY61" fmla="*/ 6874714 h 6874714"/>
                <a:gd name="connsiteX62" fmla="*/ 1569874 w 6373761"/>
                <a:gd name="connsiteY62" fmla="*/ 6874714 h 6874714"/>
                <a:gd name="connsiteX63" fmla="*/ 1507802 w 6373761"/>
                <a:gd name="connsiteY63" fmla="*/ 6817815 h 6874714"/>
                <a:gd name="connsiteX64" fmla="*/ 1256865 w 6373761"/>
                <a:gd name="connsiteY64" fmla="*/ 6543437 h 6874714"/>
                <a:gd name="connsiteX65" fmla="*/ 1038410 w 6373761"/>
                <a:gd name="connsiteY65" fmla="*/ 6248722 h 6874714"/>
                <a:gd name="connsiteX66" fmla="*/ 845380 w 6373761"/>
                <a:gd name="connsiteY66" fmla="*/ 5941386 h 6874714"/>
                <a:gd name="connsiteX67" fmla="*/ 755351 w 6373761"/>
                <a:gd name="connsiteY67" fmla="*/ 5788877 h 6874714"/>
                <a:gd name="connsiteX68" fmla="*/ 661784 w 6373761"/>
                <a:gd name="connsiteY68" fmla="*/ 5638944 h 6874714"/>
                <a:gd name="connsiteX69" fmla="*/ 466525 w 6373761"/>
                <a:gd name="connsiteY69" fmla="*/ 5340366 h 6874714"/>
                <a:gd name="connsiteX70" fmla="*/ 370992 w 6373761"/>
                <a:gd name="connsiteY70" fmla="*/ 5188502 h 6874714"/>
                <a:gd name="connsiteX71" fmla="*/ 280046 w 6373761"/>
                <a:gd name="connsiteY71" fmla="*/ 5033287 h 6874714"/>
                <a:gd name="connsiteX72" fmla="*/ 126853 w 6373761"/>
                <a:gd name="connsiteY72" fmla="*/ 4707660 h 6874714"/>
                <a:gd name="connsiteX73" fmla="*/ 30272 w 6373761"/>
                <a:gd name="connsiteY73" fmla="*/ 4362068 h 6874714"/>
                <a:gd name="connsiteX74" fmla="*/ 0 w 6373761"/>
                <a:gd name="connsiteY74" fmla="*/ 4005912 h 6874714"/>
                <a:gd name="connsiteX75" fmla="*/ 270480 w 6373761"/>
                <a:gd name="connsiteY75" fmla="*/ 2610532 h 6874714"/>
                <a:gd name="connsiteX76" fmla="*/ 415942 w 6373761"/>
                <a:gd name="connsiteY76" fmla="*/ 2280526 h 6874714"/>
                <a:gd name="connsiteX77" fmla="*/ 590102 w 6373761"/>
                <a:gd name="connsiteY77" fmla="*/ 1962626 h 6874714"/>
                <a:gd name="connsiteX78" fmla="*/ 1020719 w 6373761"/>
                <a:gd name="connsiteY78" fmla="*/ 1373070 h 6874714"/>
                <a:gd name="connsiteX79" fmla="*/ 1275080 w 6373761"/>
                <a:gd name="connsiteY79" fmla="*/ 1107081 h 6874714"/>
                <a:gd name="connsiteX80" fmla="*/ 1342437 w 6373761"/>
                <a:gd name="connsiteY80" fmla="*/ 1043965 h 6874714"/>
                <a:gd name="connsiteX81" fmla="*/ 1411106 w 6373761"/>
                <a:gd name="connsiteY81" fmla="*/ 982138 h 6874714"/>
                <a:gd name="connsiteX82" fmla="*/ 1553029 w 6373761"/>
                <a:gd name="connsiteY82" fmla="*/ 863376 h 6874714"/>
                <a:gd name="connsiteX83" fmla="*/ 2173401 w 6373761"/>
                <a:gd name="connsiteY83" fmla="*/ 454409 h 6874714"/>
                <a:gd name="connsiteX84" fmla="*/ 3599708 w 6373761"/>
                <a:gd name="connsiteY84" fmla="*/ 16332 h 6874714"/>
                <a:gd name="connsiteX85" fmla="*/ 3975975 w 6373761"/>
                <a:gd name="connsiteY85" fmla="*/ 263 h 687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373761" h="6874714">
                  <a:moveTo>
                    <a:pt x="6373761" y="5771297"/>
                  </a:moveTo>
                  <a:lnTo>
                    <a:pt x="6373761" y="6247960"/>
                  </a:lnTo>
                  <a:lnTo>
                    <a:pt x="6235932" y="6361930"/>
                  </a:lnTo>
                  <a:cubicBezTo>
                    <a:pt x="6143250" y="6437460"/>
                    <a:pt x="6051059" y="6512200"/>
                    <a:pt x="5960375" y="6587489"/>
                  </a:cubicBezTo>
                  <a:lnTo>
                    <a:pt x="5822907" y="6701871"/>
                  </a:lnTo>
                  <a:cubicBezTo>
                    <a:pt x="5776123" y="6740385"/>
                    <a:pt x="5729079" y="6778899"/>
                    <a:pt x="5681115" y="6816896"/>
                  </a:cubicBezTo>
                  <a:lnTo>
                    <a:pt x="5604096" y="6874714"/>
                  </a:lnTo>
                  <a:lnTo>
                    <a:pt x="4878485" y="6874714"/>
                  </a:lnTo>
                  <a:lnTo>
                    <a:pt x="5006014" y="6800200"/>
                  </a:lnTo>
                  <a:cubicBezTo>
                    <a:pt x="5054354" y="6770429"/>
                    <a:pt x="5102285" y="6739483"/>
                    <a:pt x="5149855" y="6707667"/>
                  </a:cubicBezTo>
                  <a:cubicBezTo>
                    <a:pt x="5244993" y="6643906"/>
                    <a:pt x="5338561" y="6576025"/>
                    <a:pt x="5431866" y="6506210"/>
                  </a:cubicBezTo>
                  <a:cubicBezTo>
                    <a:pt x="5478386" y="6471304"/>
                    <a:pt x="5524777" y="6435495"/>
                    <a:pt x="5571036" y="6399557"/>
                  </a:cubicBezTo>
                  <a:lnTo>
                    <a:pt x="5711649" y="6288912"/>
                  </a:lnTo>
                  <a:cubicBezTo>
                    <a:pt x="5902059" y="6140395"/>
                    <a:pt x="6093257" y="5998320"/>
                    <a:pt x="6276589" y="5852379"/>
                  </a:cubicBezTo>
                  <a:close/>
                  <a:moveTo>
                    <a:pt x="3975975" y="263"/>
                  </a:moveTo>
                  <a:cubicBezTo>
                    <a:pt x="4101550" y="1809"/>
                    <a:pt x="4226830" y="10149"/>
                    <a:pt x="4350473" y="24963"/>
                  </a:cubicBezTo>
                  <a:cubicBezTo>
                    <a:pt x="4598149" y="54846"/>
                    <a:pt x="4842943" y="108687"/>
                    <a:pt x="5077909" y="189450"/>
                  </a:cubicBezTo>
                  <a:cubicBezTo>
                    <a:pt x="5312876" y="269955"/>
                    <a:pt x="5537357" y="376867"/>
                    <a:pt x="5746507" y="505804"/>
                  </a:cubicBezTo>
                  <a:cubicBezTo>
                    <a:pt x="5955527" y="634999"/>
                    <a:pt x="6148688" y="786864"/>
                    <a:pt x="6322456" y="956633"/>
                  </a:cubicBezTo>
                  <a:lnTo>
                    <a:pt x="6373761" y="1011863"/>
                  </a:lnTo>
                  <a:lnTo>
                    <a:pt x="6373761" y="1185075"/>
                  </a:lnTo>
                  <a:lnTo>
                    <a:pt x="6359489" y="1169497"/>
                  </a:lnTo>
                  <a:cubicBezTo>
                    <a:pt x="6318811" y="1127602"/>
                    <a:pt x="6276917" y="1086890"/>
                    <a:pt x="6233869" y="1047442"/>
                  </a:cubicBezTo>
                  <a:cubicBezTo>
                    <a:pt x="6147509" y="968870"/>
                    <a:pt x="6056431" y="895448"/>
                    <a:pt x="5961423" y="827953"/>
                  </a:cubicBezTo>
                  <a:cubicBezTo>
                    <a:pt x="5865891" y="761102"/>
                    <a:pt x="5766688" y="699403"/>
                    <a:pt x="5663555" y="645304"/>
                  </a:cubicBezTo>
                  <a:cubicBezTo>
                    <a:pt x="5457943" y="535816"/>
                    <a:pt x="5238703" y="453894"/>
                    <a:pt x="5013827" y="397863"/>
                  </a:cubicBezTo>
                  <a:cubicBezTo>
                    <a:pt x="4788953" y="341703"/>
                    <a:pt x="4558442" y="310917"/>
                    <a:pt x="4327409" y="302545"/>
                  </a:cubicBezTo>
                  <a:cubicBezTo>
                    <a:pt x="4096111" y="293012"/>
                    <a:pt x="3867174" y="305893"/>
                    <a:pt x="3639939" y="338868"/>
                  </a:cubicBezTo>
                  <a:cubicBezTo>
                    <a:pt x="3526585" y="355999"/>
                    <a:pt x="3413885" y="377254"/>
                    <a:pt x="3302495" y="403659"/>
                  </a:cubicBezTo>
                  <a:cubicBezTo>
                    <a:pt x="3191107" y="430451"/>
                    <a:pt x="3080634" y="460978"/>
                    <a:pt x="2971604" y="496273"/>
                  </a:cubicBezTo>
                  <a:cubicBezTo>
                    <a:pt x="2862573" y="531437"/>
                    <a:pt x="2754854" y="570852"/>
                    <a:pt x="2648706" y="614389"/>
                  </a:cubicBezTo>
                  <a:cubicBezTo>
                    <a:pt x="2542690" y="658056"/>
                    <a:pt x="2438114" y="705714"/>
                    <a:pt x="2335374" y="757109"/>
                  </a:cubicBezTo>
                  <a:cubicBezTo>
                    <a:pt x="2129894" y="859769"/>
                    <a:pt x="1931228" y="976855"/>
                    <a:pt x="1741342" y="1107725"/>
                  </a:cubicBezTo>
                  <a:cubicBezTo>
                    <a:pt x="1694035" y="1140571"/>
                    <a:pt x="1646858" y="1173933"/>
                    <a:pt x="1600861" y="1208710"/>
                  </a:cubicBezTo>
                  <a:cubicBezTo>
                    <a:pt x="1577535" y="1225713"/>
                    <a:pt x="1554732" y="1243361"/>
                    <a:pt x="1531799" y="1260879"/>
                  </a:cubicBezTo>
                  <a:cubicBezTo>
                    <a:pt x="1508735" y="1278267"/>
                    <a:pt x="1486064" y="1296171"/>
                    <a:pt x="1463655" y="1314333"/>
                  </a:cubicBezTo>
                  <a:cubicBezTo>
                    <a:pt x="1373627" y="1386853"/>
                    <a:pt x="1285564" y="1462077"/>
                    <a:pt x="1200777" y="1541166"/>
                  </a:cubicBezTo>
                  <a:cubicBezTo>
                    <a:pt x="1030810" y="1698827"/>
                    <a:pt x="873161" y="1870785"/>
                    <a:pt x="731501" y="2055754"/>
                  </a:cubicBezTo>
                  <a:cubicBezTo>
                    <a:pt x="660734" y="2148239"/>
                    <a:pt x="593771" y="2243944"/>
                    <a:pt x="531393" y="2342739"/>
                  </a:cubicBezTo>
                  <a:cubicBezTo>
                    <a:pt x="470063" y="2442050"/>
                    <a:pt x="412140" y="2543810"/>
                    <a:pt x="361033" y="2649046"/>
                  </a:cubicBezTo>
                  <a:cubicBezTo>
                    <a:pt x="347798" y="2675194"/>
                    <a:pt x="335479" y="2701728"/>
                    <a:pt x="323292" y="2728263"/>
                  </a:cubicBezTo>
                  <a:lnTo>
                    <a:pt x="304945" y="2768193"/>
                  </a:lnTo>
                  <a:lnTo>
                    <a:pt x="287516" y="2808510"/>
                  </a:lnTo>
                  <a:cubicBezTo>
                    <a:pt x="276115" y="2835432"/>
                    <a:pt x="264583" y="2862352"/>
                    <a:pt x="254230" y="2889788"/>
                  </a:cubicBezTo>
                  <a:cubicBezTo>
                    <a:pt x="243877" y="2917224"/>
                    <a:pt x="232477" y="2944274"/>
                    <a:pt x="223042" y="2971968"/>
                  </a:cubicBezTo>
                  <a:cubicBezTo>
                    <a:pt x="182679" y="3081970"/>
                    <a:pt x="148475" y="3194291"/>
                    <a:pt x="121611" y="3308544"/>
                  </a:cubicBezTo>
                  <a:cubicBezTo>
                    <a:pt x="67096" y="3536534"/>
                    <a:pt x="39183" y="3771224"/>
                    <a:pt x="39314" y="4005912"/>
                  </a:cubicBezTo>
                  <a:cubicBezTo>
                    <a:pt x="39969" y="4122871"/>
                    <a:pt x="51109" y="4239571"/>
                    <a:pt x="73910" y="4354081"/>
                  </a:cubicBezTo>
                  <a:cubicBezTo>
                    <a:pt x="97892" y="4468334"/>
                    <a:pt x="132619" y="4580140"/>
                    <a:pt x="179534" y="4687050"/>
                  </a:cubicBezTo>
                  <a:cubicBezTo>
                    <a:pt x="190673" y="4713972"/>
                    <a:pt x="203647" y="4740249"/>
                    <a:pt x="215964" y="4766654"/>
                  </a:cubicBezTo>
                  <a:cubicBezTo>
                    <a:pt x="229332" y="4792674"/>
                    <a:pt x="242043" y="4818950"/>
                    <a:pt x="256457" y="4844455"/>
                  </a:cubicBezTo>
                  <a:cubicBezTo>
                    <a:pt x="283978" y="4895978"/>
                    <a:pt x="314642" y="4945956"/>
                    <a:pt x="346225" y="4995290"/>
                  </a:cubicBezTo>
                  <a:cubicBezTo>
                    <a:pt x="377676" y="5044752"/>
                    <a:pt x="411355" y="5092926"/>
                    <a:pt x="445296" y="5140971"/>
                  </a:cubicBezTo>
                  <a:cubicBezTo>
                    <a:pt x="479760" y="5188630"/>
                    <a:pt x="515537" y="5235645"/>
                    <a:pt x="551443" y="5282531"/>
                  </a:cubicBezTo>
                  <a:cubicBezTo>
                    <a:pt x="623387" y="5376434"/>
                    <a:pt x="698608" y="5468402"/>
                    <a:pt x="772387" y="5562561"/>
                  </a:cubicBezTo>
                  <a:cubicBezTo>
                    <a:pt x="809472" y="5609448"/>
                    <a:pt x="846428" y="5656719"/>
                    <a:pt x="882858" y="5704507"/>
                  </a:cubicBezTo>
                  <a:cubicBezTo>
                    <a:pt x="919159" y="5751909"/>
                    <a:pt x="955196" y="5802273"/>
                    <a:pt x="990316" y="5848258"/>
                  </a:cubicBezTo>
                  <a:cubicBezTo>
                    <a:pt x="1025175" y="5895402"/>
                    <a:pt x="1061736" y="5941129"/>
                    <a:pt x="1097774" y="5987114"/>
                  </a:cubicBezTo>
                  <a:cubicBezTo>
                    <a:pt x="1134860" y="6032326"/>
                    <a:pt x="1171684" y="6077536"/>
                    <a:pt x="1210080" y="6121203"/>
                  </a:cubicBezTo>
                  <a:cubicBezTo>
                    <a:pt x="1286350" y="6209051"/>
                    <a:pt x="1365632" y="6293677"/>
                    <a:pt x="1448192" y="6374054"/>
                  </a:cubicBezTo>
                  <a:cubicBezTo>
                    <a:pt x="1613572" y="6534420"/>
                    <a:pt x="1792057" y="6677526"/>
                    <a:pt x="1982991" y="6796158"/>
                  </a:cubicBezTo>
                  <a:lnTo>
                    <a:pt x="2118475" y="6874714"/>
                  </a:lnTo>
                  <a:lnTo>
                    <a:pt x="1569874" y="6874714"/>
                  </a:lnTo>
                  <a:lnTo>
                    <a:pt x="1507802" y="6817815"/>
                  </a:lnTo>
                  <a:cubicBezTo>
                    <a:pt x="1418412" y="6730595"/>
                    <a:pt x="1334903" y="6638562"/>
                    <a:pt x="1256865" y="6543437"/>
                  </a:cubicBezTo>
                  <a:cubicBezTo>
                    <a:pt x="1179155" y="6447861"/>
                    <a:pt x="1106817" y="6349194"/>
                    <a:pt x="1038410" y="6248722"/>
                  </a:cubicBezTo>
                  <a:cubicBezTo>
                    <a:pt x="969873" y="6148253"/>
                    <a:pt x="905922" y="6045592"/>
                    <a:pt x="845380" y="5941386"/>
                  </a:cubicBezTo>
                  <a:cubicBezTo>
                    <a:pt x="814453" y="5888704"/>
                    <a:pt x="786147" y="5839370"/>
                    <a:pt x="755351" y="5788877"/>
                  </a:cubicBezTo>
                  <a:cubicBezTo>
                    <a:pt x="724817" y="5738771"/>
                    <a:pt x="693760" y="5688665"/>
                    <a:pt x="661784" y="5638944"/>
                  </a:cubicBezTo>
                  <a:lnTo>
                    <a:pt x="466525" y="5340366"/>
                  </a:lnTo>
                  <a:cubicBezTo>
                    <a:pt x="434156" y="5290131"/>
                    <a:pt x="402181" y="5239639"/>
                    <a:pt x="370992" y="5188502"/>
                  </a:cubicBezTo>
                  <a:cubicBezTo>
                    <a:pt x="339803" y="5137364"/>
                    <a:pt x="308876" y="5086099"/>
                    <a:pt x="280046" y="5033287"/>
                  </a:cubicBezTo>
                  <a:cubicBezTo>
                    <a:pt x="222255" y="4928179"/>
                    <a:pt x="169181" y="4819982"/>
                    <a:pt x="126853" y="4707660"/>
                  </a:cubicBezTo>
                  <a:cubicBezTo>
                    <a:pt x="83739" y="4595725"/>
                    <a:pt x="51764" y="4479670"/>
                    <a:pt x="30272" y="4362068"/>
                  </a:cubicBezTo>
                  <a:cubicBezTo>
                    <a:pt x="9698" y="4244466"/>
                    <a:pt x="0" y="4125060"/>
                    <a:pt x="0" y="4005912"/>
                  </a:cubicBezTo>
                  <a:cubicBezTo>
                    <a:pt x="1704" y="3530867"/>
                    <a:pt x="95140" y="3057110"/>
                    <a:pt x="270480" y="2610532"/>
                  </a:cubicBezTo>
                  <a:cubicBezTo>
                    <a:pt x="314511" y="2498984"/>
                    <a:pt x="362212" y="2388466"/>
                    <a:pt x="415942" y="2280526"/>
                  </a:cubicBezTo>
                  <a:cubicBezTo>
                    <a:pt x="468884" y="2172197"/>
                    <a:pt x="527199" y="2066188"/>
                    <a:pt x="590102" y="1962626"/>
                  </a:cubicBezTo>
                  <a:cubicBezTo>
                    <a:pt x="716037" y="1755631"/>
                    <a:pt x="859794" y="1557653"/>
                    <a:pt x="1020719" y="1373070"/>
                  </a:cubicBezTo>
                  <a:cubicBezTo>
                    <a:pt x="1101575" y="1281101"/>
                    <a:pt x="1185969" y="1191838"/>
                    <a:pt x="1275080" y="1107081"/>
                  </a:cubicBezTo>
                  <a:cubicBezTo>
                    <a:pt x="1297227" y="1085699"/>
                    <a:pt x="1319504" y="1064575"/>
                    <a:pt x="1342437" y="1043965"/>
                  </a:cubicBezTo>
                  <a:cubicBezTo>
                    <a:pt x="1365240" y="1023226"/>
                    <a:pt x="1387648" y="1002102"/>
                    <a:pt x="1411106" y="982138"/>
                  </a:cubicBezTo>
                  <a:cubicBezTo>
                    <a:pt x="1457497" y="941563"/>
                    <a:pt x="1505065" y="902276"/>
                    <a:pt x="1553029" y="863376"/>
                  </a:cubicBezTo>
                  <a:cubicBezTo>
                    <a:pt x="1745798" y="708806"/>
                    <a:pt x="1954030" y="571882"/>
                    <a:pt x="2173401" y="454409"/>
                  </a:cubicBezTo>
                  <a:cubicBezTo>
                    <a:pt x="2612013" y="219334"/>
                    <a:pt x="3099505" y="65666"/>
                    <a:pt x="3599708" y="16332"/>
                  </a:cubicBezTo>
                  <a:cubicBezTo>
                    <a:pt x="3724530" y="3966"/>
                    <a:pt x="3850400" y="-1283"/>
                    <a:pt x="3975975" y="26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61023DD2-2E6F-4419-B404-80F08460B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65276" y="313387"/>
              <a:ext cx="6326724" cy="6561326"/>
            </a:xfrm>
            <a:custGeom>
              <a:avLst/>
              <a:gdLst>
                <a:gd name="connsiteX0" fmla="*/ 6326724 w 6326724"/>
                <a:gd name="connsiteY0" fmla="*/ 5020808 h 6561326"/>
                <a:gd name="connsiteX1" fmla="*/ 6326724 w 6326724"/>
                <a:gd name="connsiteY1" fmla="*/ 5698632 h 6561326"/>
                <a:gd name="connsiteX2" fmla="*/ 6067438 w 6326724"/>
                <a:gd name="connsiteY2" fmla="*/ 5902509 h 6561326"/>
                <a:gd name="connsiteX3" fmla="*/ 5799974 w 6326724"/>
                <a:gd name="connsiteY3" fmla="*/ 6102017 h 6561326"/>
                <a:gd name="connsiteX4" fmla="*/ 5665258 w 6326724"/>
                <a:gd name="connsiteY4" fmla="*/ 6202100 h 6561326"/>
                <a:gd name="connsiteX5" fmla="*/ 5526873 w 6326724"/>
                <a:gd name="connsiteY5" fmla="*/ 6302828 h 6561326"/>
                <a:gd name="connsiteX6" fmla="*/ 5385080 w 6326724"/>
                <a:gd name="connsiteY6" fmla="*/ 6402268 h 6561326"/>
                <a:gd name="connsiteX7" fmla="*/ 5238833 w 6326724"/>
                <a:gd name="connsiteY7" fmla="*/ 6498875 h 6561326"/>
                <a:gd name="connsiteX8" fmla="*/ 5138040 w 6326724"/>
                <a:gd name="connsiteY8" fmla="*/ 6561326 h 6561326"/>
                <a:gd name="connsiteX9" fmla="*/ 3946072 w 6326724"/>
                <a:gd name="connsiteY9" fmla="*/ 6561326 h 6561326"/>
                <a:gd name="connsiteX10" fmla="*/ 3976009 w 6326724"/>
                <a:gd name="connsiteY10" fmla="*/ 6555242 h 6561326"/>
                <a:gd name="connsiteX11" fmla="*/ 4404855 w 6326724"/>
                <a:gd name="connsiteY11" fmla="*/ 6399048 h 6561326"/>
                <a:gd name="connsiteX12" fmla="*/ 4938868 w 6326724"/>
                <a:gd name="connsiteY12" fmla="*/ 6072132 h 6561326"/>
                <a:gd name="connsiteX13" fmla="*/ 5068342 w 6326724"/>
                <a:gd name="connsiteY13" fmla="*/ 5976042 h 6561326"/>
                <a:gd name="connsiteX14" fmla="*/ 5197816 w 6326724"/>
                <a:gd name="connsiteY14" fmla="*/ 5876730 h 6561326"/>
                <a:gd name="connsiteX15" fmla="*/ 5460039 w 6326724"/>
                <a:gd name="connsiteY15" fmla="*/ 5670637 h 6561326"/>
                <a:gd name="connsiteX16" fmla="*/ 5999033 w 6326724"/>
                <a:gd name="connsiteY16" fmla="*/ 5271718 h 6561326"/>
                <a:gd name="connsiteX17" fmla="*/ 6258766 w 6326724"/>
                <a:gd name="connsiteY17" fmla="*/ 5077603 h 6561326"/>
                <a:gd name="connsiteX18" fmla="*/ 4139342 w 6326724"/>
                <a:gd name="connsiteY18" fmla="*/ 440 h 6561326"/>
                <a:gd name="connsiteX19" fmla="*/ 4315744 w 6326724"/>
                <a:gd name="connsiteY19" fmla="*/ 6808 h 6561326"/>
                <a:gd name="connsiteX20" fmla="*/ 5015400 w 6326724"/>
                <a:gd name="connsiteY20" fmla="*/ 113591 h 6561326"/>
                <a:gd name="connsiteX21" fmla="*/ 5681114 w 6326724"/>
                <a:gd name="connsiteY21" fmla="*/ 361418 h 6561326"/>
                <a:gd name="connsiteX22" fmla="*/ 6270952 w 6326724"/>
                <a:gd name="connsiteY22" fmla="*/ 755441 h 6561326"/>
                <a:gd name="connsiteX23" fmla="*/ 6326724 w 6326724"/>
                <a:gd name="connsiteY23" fmla="*/ 807432 h 6561326"/>
                <a:gd name="connsiteX24" fmla="*/ 6326724 w 6326724"/>
                <a:gd name="connsiteY24" fmla="*/ 1231565 h 6561326"/>
                <a:gd name="connsiteX25" fmla="*/ 6302093 w 6326724"/>
                <a:gd name="connsiteY25" fmla="*/ 1203002 h 6561326"/>
                <a:gd name="connsiteX26" fmla="*/ 6066914 w 6326724"/>
                <a:gd name="connsiteY26" fmla="*/ 989616 h 6561326"/>
                <a:gd name="connsiteX27" fmla="*/ 5533688 w 6326724"/>
                <a:gd name="connsiteY27" fmla="*/ 647242 h 6561326"/>
                <a:gd name="connsiteX28" fmla="*/ 4933626 w 6326724"/>
                <a:gd name="connsiteY28" fmla="*/ 432262 h 6561326"/>
                <a:gd name="connsiteX29" fmla="*/ 4296873 w 6326724"/>
                <a:gd name="connsiteY29" fmla="*/ 343126 h 6561326"/>
                <a:gd name="connsiteX30" fmla="*/ 3651602 w 6326724"/>
                <a:gd name="connsiteY30" fmla="*/ 365797 h 6561326"/>
                <a:gd name="connsiteX31" fmla="*/ 3018256 w 6326724"/>
                <a:gd name="connsiteY31" fmla="*/ 496666 h 6561326"/>
                <a:gd name="connsiteX32" fmla="*/ 2412429 w 6326724"/>
                <a:gd name="connsiteY32" fmla="*/ 724399 h 6561326"/>
                <a:gd name="connsiteX33" fmla="*/ 1329857 w 6326724"/>
                <a:gd name="connsiteY33" fmla="*/ 1424086 h 6561326"/>
                <a:gd name="connsiteX34" fmla="*/ 887314 w 6326724"/>
                <a:gd name="connsiteY34" fmla="*/ 1891015 h 6561326"/>
                <a:gd name="connsiteX35" fmla="*/ 537420 w 6326724"/>
                <a:gd name="connsiteY35" fmla="*/ 2427245 h 6561326"/>
                <a:gd name="connsiteX36" fmla="*/ 299965 w 6326724"/>
                <a:gd name="connsiteY36" fmla="*/ 3020021 h 6561326"/>
                <a:gd name="connsiteX37" fmla="*/ 213606 w 6326724"/>
                <a:gd name="connsiteY37" fmla="*/ 3651953 h 6561326"/>
                <a:gd name="connsiteX38" fmla="*/ 250036 w 6326724"/>
                <a:gd name="connsiteY38" fmla="*/ 3961352 h 6561326"/>
                <a:gd name="connsiteX39" fmla="*/ 357625 w 6326724"/>
                <a:gd name="connsiteY39" fmla="*/ 4250783 h 6561326"/>
                <a:gd name="connsiteX40" fmla="*/ 432715 w 6326724"/>
                <a:gd name="connsiteY40" fmla="*/ 4387063 h 6561326"/>
                <a:gd name="connsiteX41" fmla="*/ 518943 w 6326724"/>
                <a:gd name="connsiteY41" fmla="*/ 4518962 h 6561326"/>
                <a:gd name="connsiteX42" fmla="*/ 718133 w 6326724"/>
                <a:gd name="connsiteY42" fmla="*/ 4773874 h 6561326"/>
                <a:gd name="connsiteX43" fmla="*/ 933704 w 6326724"/>
                <a:gd name="connsiteY43" fmla="*/ 5030717 h 6561326"/>
                <a:gd name="connsiteX44" fmla="*/ 1040900 w 6326724"/>
                <a:gd name="connsiteY44" fmla="*/ 5164806 h 6561326"/>
                <a:gd name="connsiteX45" fmla="*/ 1092401 w 6326724"/>
                <a:gd name="connsiteY45" fmla="*/ 5230628 h 6561326"/>
                <a:gd name="connsiteX46" fmla="*/ 1142854 w 6326724"/>
                <a:gd name="connsiteY46" fmla="*/ 5293615 h 6561326"/>
                <a:gd name="connsiteX47" fmla="*/ 1576354 w 6326724"/>
                <a:gd name="connsiteY47" fmla="*/ 5759128 h 6561326"/>
                <a:gd name="connsiteX48" fmla="*/ 1806865 w 6326724"/>
                <a:gd name="connsiteY48" fmla="*/ 5968571 h 6561326"/>
                <a:gd name="connsiteX49" fmla="*/ 2048253 w 6326724"/>
                <a:gd name="connsiteY49" fmla="*/ 6161654 h 6561326"/>
                <a:gd name="connsiteX50" fmla="*/ 2587506 w 6326724"/>
                <a:gd name="connsiteY50" fmla="*/ 6467059 h 6561326"/>
                <a:gd name="connsiteX51" fmla="*/ 2889176 w 6326724"/>
                <a:gd name="connsiteY51" fmla="*/ 6553360 h 6561326"/>
                <a:gd name="connsiteX52" fmla="*/ 2929698 w 6326724"/>
                <a:gd name="connsiteY52" fmla="*/ 6561326 h 6561326"/>
                <a:gd name="connsiteX53" fmla="*/ 1816374 w 6326724"/>
                <a:gd name="connsiteY53" fmla="*/ 6561326 h 6561326"/>
                <a:gd name="connsiteX54" fmla="*/ 1787601 w 6326724"/>
                <a:gd name="connsiteY54" fmla="*/ 6545761 h 6561326"/>
                <a:gd name="connsiteX55" fmla="*/ 1225544 w 6326724"/>
                <a:gd name="connsiteY55" fmla="*/ 6094158 h 6561326"/>
                <a:gd name="connsiteX56" fmla="*/ 997654 w 6326724"/>
                <a:gd name="connsiteY56" fmla="*/ 5822374 h 6561326"/>
                <a:gd name="connsiteX57" fmla="*/ 798596 w 6326724"/>
                <a:gd name="connsiteY57" fmla="*/ 5534615 h 6561326"/>
                <a:gd name="connsiteX58" fmla="*/ 752075 w 6326724"/>
                <a:gd name="connsiteY58" fmla="*/ 5461324 h 6561326"/>
                <a:gd name="connsiteX59" fmla="*/ 707650 w 6326724"/>
                <a:gd name="connsiteY59" fmla="*/ 5390221 h 6561326"/>
                <a:gd name="connsiteX60" fmla="*/ 619980 w 6326724"/>
                <a:gd name="connsiteY60" fmla="*/ 5252396 h 6561326"/>
                <a:gd name="connsiteX61" fmla="*/ 438349 w 6326724"/>
                <a:gd name="connsiteY61" fmla="*/ 4970822 h 6561326"/>
                <a:gd name="connsiteX62" fmla="*/ 261044 w 6326724"/>
                <a:gd name="connsiteY62" fmla="*/ 4673145 h 6561326"/>
                <a:gd name="connsiteX63" fmla="*/ 181107 w 6326724"/>
                <a:gd name="connsiteY63" fmla="*/ 4515356 h 6561326"/>
                <a:gd name="connsiteX64" fmla="*/ 113224 w 6326724"/>
                <a:gd name="connsiteY64" fmla="*/ 4350223 h 6561326"/>
                <a:gd name="connsiteX65" fmla="*/ 61199 w 6326724"/>
                <a:gd name="connsiteY65" fmla="*/ 4178908 h 6561326"/>
                <a:gd name="connsiteX66" fmla="*/ 41804 w 6326724"/>
                <a:gd name="connsiteY66" fmla="*/ 4091577 h 6561326"/>
                <a:gd name="connsiteX67" fmla="*/ 33287 w 6326724"/>
                <a:gd name="connsiteY67" fmla="*/ 4047781 h 6561326"/>
                <a:gd name="connsiteX68" fmla="*/ 26209 w 6326724"/>
                <a:gd name="connsiteY68" fmla="*/ 4003858 h 6561326"/>
                <a:gd name="connsiteX69" fmla="*/ 0 w 6326724"/>
                <a:gd name="connsiteY69" fmla="*/ 3651953 h 6561326"/>
                <a:gd name="connsiteX70" fmla="*/ 72731 w 6326724"/>
                <a:gd name="connsiteY70" fmla="*/ 2966307 h 6561326"/>
                <a:gd name="connsiteX71" fmla="*/ 291316 w 6326724"/>
                <a:gd name="connsiteY71" fmla="*/ 2309385 h 6561326"/>
                <a:gd name="connsiteX72" fmla="*/ 1110878 w 6326724"/>
                <a:gd name="connsiteY72" fmla="*/ 1193776 h 6561326"/>
                <a:gd name="connsiteX73" fmla="*/ 1654327 w 6326724"/>
                <a:gd name="connsiteY73" fmla="*/ 756730 h 6561326"/>
                <a:gd name="connsiteX74" fmla="*/ 2261727 w 6326724"/>
                <a:gd name="connsiteY74" fmla="*/ 409720 h 6561326"/>
                <a:gd name="connsiteX75" fmla="*/ 3610060 w 6326724"/>
                <a:gd name="connsiteY75" fmla="*/ 27032 h 6561326"/>
                <a:gd name="connsiteX76" fmla="*/ 4139342 w 6326724"/>
                <a:gd name="connsiteY76" fmla="*/ 440 h 6561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326724" h="6561326">
                  <a:moveTo>
                    <a:pt x="6326724" y="5020808"/>
                  </a:moveTo>
                  <a:lnTo>
                    <a:pt x="6326724" y="5698632"/>
                  </a:lnTo>
                  <a:lnTo>
                    <a:pt x="6067438" y="5902509"/>
                  </a:lnTo>
                  <a:cubicBezTo>
                    <a:pt x="5977868" y="5970407"/>
                    <a:pt x="5888364" y="6036453"/>
                    <a:pt x="5799974" y="6102017"/>
                  </a:cubicBezTo>
                  <a:lnTo>
                    <a:pt x="5665258" y="6202100"/>
                  </a:lnTo>
                  <a:cubicBezTo>
                    <a:pt x="5619654" y="6235719"/>
                    <a:pt x="5573656" y="6269596"/>
                    <a:pt x="5526873" y="6302828"/>
                  </a:cubicBezTo>
                  <a:cubicBezTo>
                    <a:pt x="5480220" y="6336189"/>
                    <a:pt x="5433044" y="6369423"/>
                    <a:pt x="5385080" y="6402268"/>
                  </a:cubicBezTo>
                  <a:cubicBezTo>
                    <a:pt x="5336988" y="6434857"/>
                    <a:pt x="5288500" y="6467187"/>
                    <a:pt x="5238833" y="6498875"/>
                  </a:cubicBezTo>
                  <a:lnTo>
                    <a:pt x="5138040" y="6561326"/>
                  </a:lnTo>
                  <a:lnTo>
                    <a:pt x="3946072" y="6561326"/>
                  </a:lnTo>
                  <a:lnTo>
                    <a:pt x="3976009" y="6555242"/>
                  </a:lnTo>
                  <a:cubicBezTo>
                    <a:pt x="4123712" y="6519227"/>
                    <a:pt x="4266863" y="6466383"/>
                    <a:pt x="4404855" y="6399048"/>
                  </a:cubicBezTo>
                  <a:cubicBezTo>
                    <a:pt x="4589500" y="6310299"/>
                    <a:pt x="4765232" y="6196690"/>
                    <a:pt x="4938868" y="6072132"/>
                  </a:cubicBezTo>
                  <a:cubicBezTo>
                    <a:pt x="4982245" y="6041089"/>
                    <a:pt x="5025359" y="6008630"/>
                    <a:pt x="5068342" y="5976042"/>
                  </a:cubicBezTo>
                  <a:cubicBezTo>
                    <a:pt x="5111588" y="5943453"/>
                    <a:pt x="5154702" y="5910349"/>
                    <a:pt x="5197816" y="5876730"/>
                  </a:cubicBezTo>
                  <a:lnTo>
                    <a:pt x="5460039" y="5670637"/>
                  </a:lnTo>
                  <a:cubicBezTo>
                    <a:pt x="5639966" y="5530365"/>
                    <a:pt x="5821596" y="5399753"/>
                    <a:pt x="5999033" y="5271718"/>
                  </a:cubicBezTo>
                  <a:cubicBezTo>
                    <a:pt x="6087686" y="5207700"/>
                    <a:pt x="6174667" y="5143360"/>
                    <a:pt x="6258766" y="5077603"/>
                  </a:cubicBezTo>
                  <a:close/>
                  <a:moveTo>
                    <a:pt x="4139342" y="440"/>
                  </a:moveTo>
                  <a:cubicBezTo>
                    <a:pt x="4198237" y="1301"/>
                    <a:pt x="4257068" y="3427"/>
                    <a:pt x="4315744" y="6808"/>
                  </a:cubicBezTo>
                  <a:cubicBezTo>
                    <a:pt x="4550841" y="20849"/>
                    <a:pt x="4785806" y="55240"/>
                    <a:pt x="5015400" y="113591"/>
                  </a:cubicBezTo>
                  <a:cubicBezTo>
                    <a:pt x="5244992" y="171812"/>
                    <a:pt x="5469212" y="254249"/>
                    <a:pt x="5681114" y="361418"/>
                  </a:cubicBezTo>
                  <a:cubicBezTo>
                    <a:pt x="5892754" y="468586"/>
                    <a:pt x="6093124" y="599584"/>
                    <a:pt x="6270952" y="755441"/>
                  </a:cubicBezTo>
                  <a:lnTo>
                    <a:pt x="6326724" y="807432"/>
                  </a:lnTo>
                  <a:lnTo>
                    <a:pt x="6326724" y="1231565"/>
                  </a:lnTo>
                  <a:lnTo>
                    <a:pt x="6302093" y="1203002"/>
                  </a:lnTo>
                  <a:cubicBezTo>
                    <a:pt x="6227937" y="1127247"/>
                    <a:pt x="6149211" y="1056081"/>
                    <a:pt x="6066914" y="989616"/>
                  </a:cubicBezTo>
                  <a:cubicBezTo>
                    <a:pt x="5902714" y="856299"/>
                    <a:pt x="5724360" y="740371"/>
                    <a:pt x="5533688" y="647242"/>
                  </a:cubicBezTo>
                  <a:cubicBezTo>
                    <a:pt x="5343146" y="553857"/>
                    <a:pt x="5141466" y="482239"/>
                    <a:pt x="4933626" y="432262"/>
                  </a:cubicBezTo>
                  <a:cubicBezTo>
                    <a:pt x="4725788" y="382156"/>
                    <a:pt x="4512182" y="353303"/>
                    <a:pt x="4296873" y="343126"/>
                  </a:cubicBezTo>
                  <a:cubicBezTo>
                    <a:pt x="4081172" y="332435"/>
                    <a:pt x="3865732" y="339520"/>
                    <a:pt x="3651602" y="365797"/>
                  </a:cubicBezTo>
                  <a:cubicBezTo>
                    <a:pt x="3437604" y="392202"/>
                    <a:pt x="3225572" y="436384"/>
                    <a:pt x="3018256" y="496666"/>
                  </a:cubicBezTo>
                  <a:cubicBezTo>
                    <a:pt x="2810809" y="556691"/>
                    <a:pt x="2608474" y="634362"/>
                    <a:pt x="2412429" y="724399"/>
                  </a:cubicBezTo>
                  <a:cubicBezTo>
                    <a:pt x="2019160" y="902541"/>
                    <a:pt x="1651969" y="1138775"/>
                    <a:pt x="1329857" y="1424086"/>
                  </a:cubicBezTo>
                  <a:cubicBezTo>
                    <a:pt x="1169326" y="1567192"/>
                    <a:pt x="1020588" y="1723307"/>
                    <a:pt x="887314" y="1891015"/>
                  </a:cubicBezTo>
                  <a:cubicBezTo>
                    <a:pt x="753778" y="2058466"/>
                    <a:pt x="635967" y="2238026"/>
                    <a:pt x="537420" y="2427245"/>
                  </a:cubicBezTo>
                  <a:cubicBezTo>
                    <a:pt x="438874" y="2616335"/>
                    <a:pt x="356839" y="2814313"/>
                    <a:pt x="299965" y="3020021"/>
                  </a:cubicBezTo>
                  <a:cubicBezTo>
                    <a:pt x="242961" y="3225212"/>
                    <a:pt x="213474" y="3438518"/>
                    <a:pt x="213606" y="3651953"/>
                  </a:cubicBezTo>
                  <a:cubicBezTo>
                    <a:pt x="214785" y="3756804"/>
                    <a:pt x="225269" y="3860881"/>
                    <a:pt x="250036" y="3961352"/>
                  </a:cubicBezTo>
                  <a:cubicBezTo>
                    <a:pt x="274412" y="4061950"/>
                    <a:pt x="312284" y="4158171"/>
                    <a:pt x="357625" y="4250783"/>
                  </a:cubicBezTo>
                  <a:cubicBezTo>
                    <a:pt x="380558" y="4297025"/>
                    <a:pt x="405982" y="4342366"/>
                    <a:pt x="432715" y="4387063"/>
                  </a:cubicBezTo>
                  <a:cubicBezTo>
                    <a:pt x="459841" y="4431630"/>
                    <a:pt x="488803" y="4475554"/>
                    <a:pt x="518943" y="4518962"/>
                  </a:cubicBezTo>
                  <a:cubicBezTo>
                    <a:pt x="580011" y="4605521"/>
                    <a:pt x="647893" y="4689504"/>
                    <a:pt x="718133" y="4773874"/>
                  </a:cubicBezTo>
                  <a:cubicBezTo>
                    <a:pt x="788374" y="4858372"/>
                    <a:pt x="861760" y="4942871"/>
                    <a:pt x="933704" y="5030717"/>
                  </a:cubicBezTo>
                  <a:cubicBezTo>
                    <a:pt x="969742" y="5074512"/>
                    <a:pt x="1005387" y="5119337"/>
                    <a:pt x="1040900" y="5164806"/>
                  </a:cubicBezTo>
                  <a:lnTo>
                    <a:pt x="1092401" y="5230628"/>
                  </a:lnTo>
                  <a:cubicBezTo>
                    <a:pt x="1109306" y="5251624"/>
                    <a:pt x="1125425" y="5273135"/>
                    <a:pt x="1142854" y="5293615"/>
                  </a:cubicBezTo>
                  <a:cubicBezTo>
                    <a:pt x="1278880" y="5460293"/>
                    <a:pt x="1426438" y="5613704"/>
                    <a:pt x="1576354" y="5759128"/>
                  </a:cubicBezTo>
                  <a:cubicBezTo>
                    <a:pt x="1651706" y="5831519"/>
                    <a:pt x="1728368" y="5901461"/>
                    <a:pt x="1806865" y="5968571"/>
                  </a:cubicBezTo>
                  <a:cubicBezTo>
                    <a:pt x="1885362" y="6035680"/>
                    <a:pt x="1965299" y="6100599"/>
                    <a:pt x="2048253" y="6161654"/>
                  </a:cubicBezTo>
                  <a:cubicBezTo>
                    <a:pt x="2213502" y="6284022"/>
                    <a:pt x="2391724" y="6393380"/>
                    <a:pt x="2587506" y="6467059"/>
                  </a:cubicBezTo>
                  <a:cubicBezTo>
                    <a:pt x="2685137" y="6503898"/>
                    <a:pt x="2786304" y="6532106"/>
                    <a:pt x="2889176" y="6553360"/>
                  </a:cubicBezTo>
                  <a:lnTo>
                    <a:pt x="2929698" y="6561326"/>
                  </a:lnTo>
                  <a:lnTo>
                    <a:pt x="1816374" y="6561326"/>
                  </a:lnTo>
                  <a:lnTo>
                    <a:pt x="1787601" y="6545761"/>
                  </a:lnTo>
                  <a:cubicBezTo>
                    <a:pt x="1577272" y="6422749"/>
                    <a:pt x="1389483" y="6266761"/>
                    <a:pt x="1225544" y="6094158"/>
                  </a:cubicBezTo>
                  <a:cubicBezTo>
                    <a:pt x="1143116" y="6007986"/>
                    <a:pt x="1068158" y="5916274"/>
                    <a:pt x="997654" y="5822374"/>
                  </a:cubicBezTo>
                  <a:cubicBezTo>
                    <a:pt x="927546" y="5728086"/>
                    <a:pt x="860842" y="5632381"/>
                    <a:pt x="798596" y="5534615"/>
                  </a:cubicBezTo>
                  <a:cubicBezTo>
                    <a:pt x="782608" y="5510399"/>
                    <a:pt x="767537" y="5485797"/>
                    <a:pt x="752075" y="5461324"/>
                  </a:cubicBezTo>
                  <a:lnTo>
                    <a:pt x="707650" y="5390221"/>
                  </a:lnTo>
                  <a:cubicBezTo>
                    <a:pt x="679213" y="5344237"/>
                    <a:pt x="649728" y="5298638"/>
                    <a:pt x="619980" y="5252396"/>
                  </a:cubicBezTo>
                  <a:lnTo>
                    <a:pt x="438349" y="4970822"/>
                  </a:lnTo>
                  <a:cubicBezTo>
                    <a:pt x="377413" y="4874860"/>
                    <a:pt x="317263" y="4776064"/>
                    <a:pt x="261044" y="4673145"/>
                  </a:cubicBezTo>
                  <a:cubicBezTo>
                    <a:pt x="233000" y="4621622"/>
                    <a:pt x="205874" y="4569197"/>
                    <a:pt x="181107" y="4515356"/>
                  </a:cubicBezTo>
                  <a:cubicBezTo>
                    <a:pt x="156470" y="4461385"/>
                    <a:pt x="133537" y="4406385"/>
                    <a:pt x="113224" y="4350223"/>
                  </a:cubicBezTo>
                  <a:cubicBezTo>
                    <a:pt x="93305" y="4293934"/>
                    <a:pt x="75614" y="4236872"/>
                    <a:pt x="61199" y="4178908"/>
                  </a:cubicBezTo>
                  <a:cubicBezTo>
                    <a:pt x="54385" y="4149927"/>
                    <a:pt x="47440" y="4120815"/>
                    <a:pt x="41804" y="4091577"/>
                  </a:cubicBezTo>
                  <a:lnTo>
                    <a:pt x="33287" y="4047781"/>
                  </a:lnTo>
                  <a:lnTo>
                    <a:pt x="26209" y="4003858"/>
                  </a:lnTo>
                  <a:cubicBezTo>
                    <a:pt x="7732" y="3886643"/>
                    <a:pt x="0" y="3768783"/>
                    <a:pt x="0" y="3651953"/>
                  </a:cubicBezTo>
                  <a:cubicBezTo>
                    <a:pt x="524" y="3422031"/>
                    <a:pt x="25030" y="3192109"/>
                    <a:pt x="72731" y="2966307"/>
                  </a:cubicBezTo>
                  <a:cubicBezTo>
                    <a:pt x="120301" y="2740634"/>
                    <a:pt x="193163" y="2519343"/>
                    <a:pt x="291316" y="2309385"/>
                  </a:cubicBezTo>
                  <a:cubicBezTo>
                    <a:pt x="488540" y="1889469"/>
                    <a:pt x="774352" y="1513736"/>
                    <a:pt x="1110878" y="1193776"/>
                  </a:cubicBezTo>
                  <a:cubicBezTo>
                    <a:pt x="1279535" y="1033797"/>
                    <a:pt x="1461821" y="887856"/>
                    <a:pt x="1654327" y="756730"/>
                  </a:cubicBezTo>
                  <a:cubicBezTo>
                    <a:pt x="1847096" y="625732"/>
                    <a:pt x="2049956" y="509031"/>
                    <a:pt x="2261727" y="409720"/>
                  </a:cubicBezTo>
                  <a:cubicBezTo>
                    <a:pt x="2685792" y="212515"/>
                    <a:pt x="3142357" y="82162"/>
                    <a:pt x="3610060" y="27032"/>
                  </a:cubicBezTo>
                  <a:cubicBezTo>
                    <a:pt x="3785399" y="6647"/>
                    <a:pt x="3962657" y="-2144"/>
                    <a:pt x="4139342" y="4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BC4A6C98-F96E-4587-B01F-A9B01BBF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1866928 h 6521594"/>
                <a:gd name="connsiteX4" fmla="*/ 6212358 w 6321679"/>
                <a:gd name="connsiteY4" fmla="*/ 1689281 h 6521594"/>
                <a:gd name="connsiteX5" fmla="*/ 6049880 w 6321679"/>
                <a:gd name="connsiteY5" fmla="*/ 1477173 h 6521594"/>
                <a:gd name="connsiteX6" fmla="*/ 5248663 w 6321679"/>
                <a:gd name="connsiteY6" fmla="*/ 869327 h 6521594"/>
                <a:gd name="connsiteX7" fmla="*/ 4150102 w 6321679"/>
                <a:gd name="connsiteY7" fmla="*/ 644042 h 6521594"/>
                <a:gd name="connsiteX8" fmla="*/ 2867946 w 6321679"/>
                <a:gd name="connsiteY8" fmla="*/ 886459 h 6521594"/>
                <a:gd name="connsiteX9" fmla="*/ 1728892 w 6321679"/>
                <a:gd name="connsiteY9" fmla="*/ 1552397 h 6521594"/>
                <a:gd name="connsiteX10" fmla="*/ 941043 w 6321679"/>
                <a:gd name="connsiteY10" fmla="*/ 2512664 h 6521594"/>
                <a:gd name="connsiteX11" fmla="*/ 655362 w 6321679"/>
                <a:gd name="connsiteY11" fmla="*/ 3630204 h 6521594"/>
                <a:gd name="connsiteX12" fmla="*/ 1128177 w 6321679"/>
                <a:gd name="connsiteY12" fmla="*/ 4667883 h 6521594"/>
                <a:gd name="connsiteX13" fmla="*/ 1366419 w 6321679"/>
                <a:gd name="connsiteY13" fmla="*/ 4997246 h 6521594"/>
                <a:gd name="connsiteX14" fmla="*/ 3601937 w 6321679"/>
                <a:gd name="connsiteY14" fmla="*/ 6284685 h 6521594"/>
                <a:gd name="connsiteX15" fmla="*/ 5298985 w 6321679"/>
                <a:gd name="connsiteY15" fmla="*/ 5492643 h 6521594"/>
                <a:gd name="connsiteX16" fmla="*/ 5505513 w 6321679"/>
                <a:gd name="connsiteY16" fmla="*/ 5335367 h 6521594"/>
                <a:gd name="connsiteX17" fmla="*/ 6252618 w 6321679"/>
                <a:gd name="connsiteY17" fmla="*/ 4722492 h 6521594"/>
                <a:gd name="connsiteX18" fmla="*/ 6321679 w 6321679"/>
                <a:gd name="connsiteY18" fmla="*/ 4651477 h 6521594"/>
                <a:gd name="connsiteX19" fmla="*/ 6321679 w 6321679"/>
                <a:gd name="connsiteY19" fmla="*/ 5523097 h 6521594"/>
                <a:gd name="connsiteX20" fmla="*/ 6024428 w 6321679"/>
                <a:gd name="connsiteY20" fmla="*/ 5754969 h 6521594"/>
                <a:gd name="connsiteX21" fmla="*/ 5702345 w 6321679"/>
                <a:gd name="connsiteY21" fmla="*/ 6000018 h 6521594"/>
                <a:gd name="connsiteX22" fmla="*/ 4988380 w 6321679"/>
                <a:gd name="connsiteY22" fmla="*/ 6506549 h 6521594"/>
                <a:gd name="connsiteX23" fmla="*/ 4961490 w 6321679"/>
                <a:gd name="connsiteY23" fmla="*/ 6521594 h 6521594"/>
                <a:gd name="connsiteX24" fmla="*/ 2011326 w 6321679"/>
                <a:gd name="connsiteY24" fmla="*/ 6521594 h 6521594"/>
                <a:gd name="connsiteX25" fmla="*/ 1982893 w 6321679"/>
                <a:gd name="connsiteY25" fmla="*/ 6505768 h 6521594"/>
                <a:gd name="connsiteX26" fmla="*/ 824149 w 6321679"/>
                <a:gd name="connsiteY26" fmla="*/ 5358682 h 6521594"/>
                <a:gd name="connsiteX27" fmla="*/ 0 w 6321679"/>
                <a:gd name="connsiteY27" fmla="*/ 3630075 h 6521594"/>
                <a:gd name="connsiteX28" fmla="*/ 4150102 w 6321679"/>
                <a:gd name="connsiteY28"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321679" h="6521594">
                  <a:moveTo>
                    <a:pt x="4150102" y="0"/>
                  </a:moveTo>
                  <a:cubicBezTo>
                    <a:pt x="4918148" y="0"/>
                    <a:pt x="5569597" y="228540"/>
                    <a:pt x="6083891" y="619943"/>
                  </a:cubicBezTo>
                  <a:lnTo>
                    <a:pt x="6321679" y="822247"/>
                  </a:lnTo>
                  <a:lnTo>
                    <a:pt x="6321679" y="1866928"/>
                  </a:lnTo>
                  <a:lnTo>
                    <a:pt x="6212358" y="1689281"/>
                  </a:lnTo>
                  <a:cubicBezTo>
                    <a:pt x="6161484" y="1615222"/>
                    <a:pt x="6107295" y="1544427"/>
                    <a:pt x="6049880" y="1477173"/>
                  </a:cubicBezTo>
                  <a:cubicBezTo>
                    <a:pt x="5825135" y="1214018"/>
                    <a:pt x="5555573" y="1009470"/>
                    <a:pt x="5248663" y="869327"/>
                  </a:cubicBezTo>
                  <a:cubicBezTo>
                    <a:pt x="4921178" y="719909"/>
                    <a:pt x="4551627" y="644042"/>
                    <a:pt x="4150102" y="644042"/>
                  </a:cubicBezTo>
                  <a:cubicBezTo>
                    <a:pt x="3724203" y="644042"/>
                    <a:pt x="3292799" y="725448"/>
                    <a:pt x="2867946" y="886459"/>
                  </a:cubicBezTo>
                  <a:cubicBezTo>
                    <a:pt x="2454234" y="1042832"/>
                    <a:pt x="2060440" y="1273141"/>
                    <a:pt x="1728892" y="1552397"/>
                  </a:cubicBezTo>
                  <a:cubicBezTo>
                    <a:pt x="1391580" y="1836419"/>
                    <a:pt x="1126473" y="2159600"/>
                    <a:pt x="941043" y="2512664"/>
                  </a:cubicBezTo>
                  <a:cubicBezTo>
                    <a:pt x="751551" y="2873583"/>
                    <a:pt x="655362" y="3249575"/>
                    <a:pt x="655362" y="3630204"/>
                  </a:cubicBezTo>
                  <a:cubicBezTo>
                    <a:pt x="655362" y="4013537"/>
                    <a:pt x="808817" y="4237405"/>
                    <a:pt x="1128177" y="4667883"/>
                  </a:cubicBezTo>
                  <a:cubicBezTo>
                    <a:pt x="1205232" y="4771702"/>
                    <a:pt x="1284908" y="4879129"/>
                    <a:pt x="1366419" y="4997246"/>
                  </a:cubicBezTo>
                  <a:cubicBezTo>
                    <a:pt x="1989282" y="5899677"/>
                    <a:pt x="2657880" y="6284685"/>
                    <a:pt x="3601937" y="6284685"/>
                  </a:cubicBezTo>
                  <a:cubicBezTo>
                    <a:pt x="4221523" y="6284685"/>
                    <a:pt x="4676122" y="5971036"/>
                    <a:pt x="5298985" y="5492643"/>
                  </a:cubicBezTo>
                  <a:cubicBezTo>
                    <a:pt x="5368571" y="5439187"/>
                    <a:pt x="5438156" y="5386375"/>
                    <a:pt x="5505513" y="5335367"/>
                  </a:cubicBezTo>
                  <a:cubicBezTo>
                    <a:pt x="5779335" y="5127761"/>
                    <a:pt x="6041730" y="4928776"/>
                    <a:pt x="6252618" y="4722492"/>
                  </a:cubicBezTo>
                  <a:lnTo>
                    <a:pt x="6321679" y="4651477"/>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A66409EC-9CC3-482A-A4A5-54ED092B3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2150195 h 6521594"/>
                <a:gd name="connsiteX4" fmla="*/ 6241288 w 6321679"/>
                <a:gd name="connsiteY4" fmla="*/ 1985338 h 6521594"/>
                <a:gd name="connsiteX5" fmla="*/ 5949367 w 6321679"/>
                <a:gd name="connsiteY5" fmla="*/ 1559997 h 6521594"/>
                <a:gd name="connsiteX6" fmla="*/ 5193362 w 6321679"/>
                <a:gd name="connsiteY6" fmla="*/ 986156 h 6521594"/>
                <a:gd name="connsiteX7" fmla="*/ 4150102 w 6321679"/>
                <a:gd name="connsiteY7" fmla="*/ 772850 h 6521594"/>
                <a:gd name="connsiteX8" fmla="*/ 2914861 w 6321679"/>
                <a:gd name="connsiteY8" fmla="*/ 1006637 h 6521594"/>
                <a:gd name="connsiteX9" fmla="*/ 1814073 w 6321679"/>
                <a:gd name="connsiteY9" fmla="*/ 1650163 h 6521594"/>
                <a:gd name="connsiteX10" fmla="*/ 1057412 w 6321679"/>
                <a:gd name="connsiteY10" fmla="*/ 2571657 h 6521594"/>
                <a:gd name="connsiteX11" fmla="*/ 786277 w 6321679"/>
                <a:gd name="connsiteY11" fmla="*/ 3630204 h 6521594"/>
                <a:gd name="connsiteX12" fmla="*/ 1233931 w 6321679"/>
                <a:gd name="connsiteY12" fmla="*/ 4592016 h 6521594"/>
                <a:gd name="connsiteX13" fmla="*/ 1474795 w 6321679"/>
                <a:gd name="connsiteY13" fmla="*/ 4924985 h 6521594"/>
                <a:gd name="connsiteX14" fmla="*/ 2393691 w 6321679"/>
                <a:gd name="connsiteY14" fmla="*/ 5846995 h 6521594"/>
                <a:gd name="connsiteX15" fmla="*/ 3601805 w 6321679"/>
                <a:gd name="connsiteY15" fmla="*/ 6155876 h 6521594"/>
                <a:gd name="connsiteX16" fmla="*/ 4378909 w 6321679"/>
                <a:gd name="connsiteY16" fmla="*/ 5959186 h 6521594"/>
                <a:gd name="connsiteX17" fmla="*/ 5218129 w 6321679"/>
                <a:gd name="connsiteY17" fmla="*/ 5391271 h 6521594"/>
                <a:gd name="connsiteX18" fmla="*/ 5425313 w 6321679"/>
                <a:gd name="connsiteY18" fmla="*/ 5233481 h 6521594"/>
                <a:gd name="connsiteX19" fmla="*/ 6254366 w 6321679"/>
                <a:gd name="connsiteY19" fmla="*/ 4534301 h 6521594"/>
                <a:gd name="connsiteX20" fmla="*/ 6321679 w 6321679"/>
                <a:gd name="connsiteY20" fmla="*/ 4456641 h 6521594"/>
                <a:gd name="connsiteX21" fmla="*/ 6321679 w 6321679"/>
                <a:gd name="connsiteY21" fmla="*/ 5523097 h 6521594"/>
                <a:gd name="connsiteX22" fmla="*/ 6024428 w 6321679"/>
                <a:gd name="connsiteY22" fmla="*/ 5754969 h 6521594"/>
                <a:gd name="connsiteX23" fmla="*/ 5702345 w 6321679"/>
                <a:gd name="connsiteY23" fmla="*/ 6000018 h 6521594"/>
                <a:gd name="connsiteX24" fmla="*/ 4988380 w 6321679"/>
                <a:gd name="connsiteY24" fmla="*/ 6506549 h 6521594"/>
                <a:gd name="connsiteX25" fmla="*/ 4961490 w 6321679"/>
                <a:gd name="connsiteY25" fmla="*/ 6521594 h 6521594"/>
                <a:gd name="connsiteX26" fmla="*/ 2011326 w 6321679"/>
                <a:gd name="connsiteY26" fmla="*/ 6521594 h 6521594"/>
                <a:gd name="connsiteX27" fmla="*/ 1982893 w 6321679"/>
                <a:gd name="connsiteY27" fmla="*/ 6505768 h 6521594"/>
                <a:gd name="connsiteX28" fmla="*/ 824149 w 6321679"/>
                <a:gd name="connsiteY28" fmla="*/ 5358682 h 6521594"/>
                <a:gd name="connsiteX29" fmla="*/ 0 w 6321679"/>
                <a:gd name="connsiteY29" fmla="*/ 3630075 h 6521594"/>
                <a:gd name="connsiteX30" fmla="*/ 4150102 w 6321679"/>
                <a:gd name="connsiteY30"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321679" h="6521594">
                  <a:moveTo>
                    <a:pt x="4150102" y="0"/>
                  </a:moveTo>
                  <a:cubicBezTo>
                    <a:pt x="4918148" y="0"/>
                    <a:pt x="5569597" y="228540"/>
                    <a:pt x="6083891" y="619943"/>
                  </a:cubicBezTo>
                  <a:lnTo>
                    <a:pt x="6321679" y="822247"/>
                  </a:lnTo>
                  <a:lnTo>
                    <a:pt x="6321679" y="2150195"/>
                  </a:lnTo>
                  <a:lnTo>
                    <a:pt x="6241288" y="1985338"/>
                  </a:lnTo>
                  <a:cubicBezTo>
                    <a:pt x="6156788" y="1831195"/>
                    <a:pt x="6059249" y="1688709"/>
                    <a:pt x="5949367" y="1559997"/>
                  </a:cubicBezTo>
                  <a:cubicBezTo>
                    <a:pt x="5737073" y="1311397"/>
                    <a:pt x="5482843" y="1118314"/>
                    <a:pt x="5193362" y="986156"/>
                  </a:cubicBezTo>
                  <a:cubicBezTo>
                    <a:pt x="4883437" y="844596"/>
                    <a:pt x="4532365" y="772850"/>
                    <a:pt x="4150102" y="772850"/>
                  </a:cubicBezTo>
                  <a:cubicBezTo>
                    <a:pt x="3746218" y="772850"/>
                    <a:pt x="3319008" y="853613"/>
                    <a:pt x="2914861" y="1006637"/>
                  </a:cubicBezTo>
                  <a:cubicBezTo>
                    <a:pt x="2515039" y="1157857"/>
                    <a:pt x="2134350" y="1380438"/>
                    <a:pt x="1814073" y="1650163"/>
                  </a:cubicBezTo>
                  <a:cubicBezTo>
                    <a:pt x="1494190" y="1919502"/>
                    <a:pt x="1232622" y="2238173"/>
                    <a:pt x="1057412" y="2571657"/>
                  </a:cubicBezTo>
                  <a:cubicBezTo>
                    <a:pt x="877486" y="2914158"/>
                    <a:pt x="786277" y="3270313"/>
                    <a:pt x="786277" y="3630204"/>
                  </a:cubicBezTo>
                  <a:cubicBezTo>
                    <a:pt x="786277" y="3974121"/>
                    <a:pt x="923483" y="4173646"/>
                    <a:pt x="1233931" y="4592016"/>
                  </a:cubicBezTo>
                  <a:cubicBezTo>
                    <a:pt x="1311641" y="4696736"/>
                    <a:pt x="1391972" y="4805064"/>
                    <a:pt x="1474795" y="4924985"/>
                  </a:cubicBezTo>
                  <a:cubicBezTo>
                    <a:pt x="1767682" y="5349278"/>
                    <a:pt x="2068172" y="5650948"/>
                    <a:pt x="2393691" y="5846995"/>
                  </a:cubicBezTo>
                  <a:cubicBezTo>
                    <a:pt x="2738735" y="6054891"/>
                    <a:pt x="3133971" y="6155876"/>
                    <a:pt x="3601805" y="6155876"/>
                  </a:cubicBezTo>
                  <a:cubicBezTo>
                    <a:pt x="3867305" y="6155876"/>
                    <a:pt x="4114196" y="6093405"/>
                    <a:pt x="4378909" y="5959186"/>
                  </a:cubicBezTo>
                  <a:cubicBezTo>
                    <a:pt x="4650699" y="5821362"/>
                    <a:pt x="4919737" y="5620421"/>
                    <a:pt x="5218129" y="5391271"/>
                  </a:cubicBezTo>
                  <a:cubicBezTo>
                    <a:pt x="5288107" y="5337558"/>
                    <a:pt x="5357824" y="5284617"/>
                    <a:pt x="5425313" y="5233481"/>
                  </a:cubicBezTo>
                  <a:cubicBezTo>
                    <a:pt x="5739037" y="4995556"/>
                    <a:pt x="6037512" y="4769168"/>
                    <a:pt x="6254366" y="4534301"/>
                  </a:cubicBezTo>
                  <a:lnTo>
                    <a:pt x="6321679" y="4456641"/>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0" name="Picture 9" descr="A child climbing a tree&#10;&#10;Description automatically generated with medium confidence">
            <a:extLst>
              <a:ext uri="{FF2B5EF4-FFF2-40B4-BE49-F238E27FC236}">
                <a16:creationId xmlns:a16="http://schemas.microsoft.com/office/drawing/2014/main" id="{9674F030-E184-ED46-EE2C-1A5145B389BE}"/>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760902" y="3078115"/>
            <a:ext cx="3633082" cy="2425082"/>
          </a:xfrm>
          <a:prstGeom prst="rect">
            <a:avLst/>
          </a:prstGeom>
        </p:spPr>
      </p:pic>
      <p:sp>
        <p:nvSpPr>
          <p:cNvPr id="7" name="object 7"/>
          <p:cNvSpPr txBox="1">
            <a:spLocks noGrp="1"/>
          </p:cNvSpPr>
          <p:nvPr>
            <p:ph type="sldNum" sz="quarter" idx="7"/>
          </p:nvPr>
        </p:nvSpPr>
        <p:spPr>
          <a:xfrm>
            <a:off x="7552213" y="7009641"/>
            <a:ext cx="2406015" cy="402652"/>
          </a:xfrm>
          <a:prstGeom prst="rect">
            <a:avLst/>
          </a:prstGeom>
        </p:spPr>
        <p:txBody>
          <a:bodyPr vert="horz" lIns="91440" tIns="45720" rIns="91440" bIns="45720" rtlCol="0" anchor="ctr">
            <a:normAutofit/>
          </a:bodyPr>
          <a:lstStyle/>
          <a:p>
            <a:pPr algn="r">
              <a:spcBef>
                <a:spcPts val="105"/>
              </a:spcBef>
            </a:pPr>
            <a:fld id="{81D60167-4931-47E6-BA6A-407CBD079E47}" type="slidenum">
              <a:rPr lang="en-US">
                <a:solidFill>
                  <a:schemeClr val="tx1">
                    <a:tint val="75000"/>
                  </a:schemeClr>
                </a:solidFill>
                <a:latin typeface="+mn-lt"/>
                <a:cs typeface="+mn-cs"/>
              </a:rPr>
              <a:pPr algn="r">
                <a:spcBef>
                  <a:spcPts val="105"/>
                </a:spcBef>
              </a:pPr>
              <a:t>9</a:t>
            </a:fld>
            <a:endParaRPr lang="en-US">
              <a:solidFill>
                <a:schemeClr val="tx1">
                  <a:tint val="75000"/>
                </a:schemeClr>
              </a:solidFill>
              <a:latin typeface="+mn-lt"/>
              <a:cs typeface="+mn-cs"/>
            </a:endParaRPr>
          </a:p>
        </p:txBody>
      </p:sp>
      <p:pic>
        <p:nvPicPr>
          <p:cNvPr id="8" name="Picture 7" descr="C:\Users\RLWCGRIFFITHS\AppData\Local\Microsoft\Windows\INetCache\Content.MSO\D0413950.tmp">
            <a:extLst>
              <a:ext uri="{FF2B5EF4-FFF2-40B4-BE49-F238E27FC236}">
                <a16:creationId xmlns:a16="http://schemas.microsoft.com/office/drawing/2014/main" id="{CE34F26C-BA61-99E0-4119-17B01BD6803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886233" y="389994"/>
            <a:ext cx="1219200" cy="97254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1" name="TextBox 10">
            <a:extLst>
              <a:ext uri="{FF2B5EF4-FFF2-40B4-BE49-F238E27FC236}">
                <a16:creationId xmlns:a16="http://schemas.microsoft.com/office/drawing/2014/main" id="{9CCE4D7D-80DE-0FA7-9D38-B91165BB9828}"/>
              </a:ext>
            </a:extLst>
          </p:cNvPr>
          <p:cNvSpPr txBox="1"/>
          <p:nvPr/>
        </p:nvSpPr>
        <p:spPr>
          <a:xfrm>
            <a:off x="8207168" y="5303142"/>
            <a:ext cx="2186816"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3" tooltip="https://www.preschools.sa.gov.au/houghton-preschool/our-centre/show-and-tell">
                  <a:extLst>
                    <a:ext uri="{A12FA001-AC4F-418D-AE19-62706E023703}">
                      <ahyp:hlinkClr xmlns:ahyp="http://schemas.microsoft.com/office/drawing/2018/hyperlinkcolor" val="tx"/>
                    </a:ext>
                  </a:extLst>
                </a:hlinkClick>
              </a:rPr>
              <a:t>This Photo</a:t>
            </a:r>
            <a:r>
              <a:rPr lang="en-GB" sz="700">
                <a:solidFill>
                  <a:srgbClr val="FFFFFF"/>
                </a:solidFill>
              </a:rPr>
              <a:t> by Unknown Author is licensed under </a:t>
            </a:r>
            <a:r>
              <a:rPr lang="en-GB" sz="700">
                <a:solidFill>
                  <a:srgbClr val="FFFFFF"/>
                </a:solidFill>
                <a:hlinkClick r:id="rId5" tooltip="https://creativecommons.org/licenses/by/3.0/">
                  <a:extLst>
                    <a:ext uri="{A12FA001-AC4F-418D-AE19-62706E023703}">
                      <ahyp:hlinkClr xmlns:ahyp="http://schemas.microsoft.com/office/drawing/2018/hyperlinkcolor" val="tx"/>
                    </a:ext>
                  </a:extLst>
                </a:hlinkClick>
              </a:rPr>
              <a:t>CC BY</a:t>
            </a:r>
            <a:endParaRPr lang="en-GB" sz="700">
              <a:solidFill>
                <a:srgbClr val="FFFFFF"/>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4595</TotalTime>
  <Words>5725</Words>
  <Application>Microsoft Office PowerPoint</Application>
  <PresentationFormat>Custom</PresentationFormat>
  <Paragraphs>408</Paragraphs>
  <Slides>17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Arial</vt:lpstr>
      <vt:lpstr>Calibri</vt:lpstr>
      <vt:lpstr>Comic Sans MS</vt:lpstr>
      <vt:lpstr>Gothic Uralic</vt:lpstr>
      <vt:lpstr>Liberation Sans</vt:lpstr>
      <vt:lpstr>Symbol</vt:lpstr>
      <vt:lpstr>Times New Roman</vt:lpstr>
      <vt:lpstr>URW Gothic</vt:lpstr>
      <vt:lpstr>Verdana</vt:lpstr>
      <vt:lpstr>Office Theme</vt:lpstr>
      <vt:lpstr>PowerPoint Presentation</vt:lpstr>
      <vt:lpstr>PowerPoint Presentation</vt:lpstr>
      <vt:lpstr>PowerPoint Presentation</vt:lpstr>
      <vt:lpstr>Communication and Language Early Years Expectations: Reception</vt:lpstr>
      <vt:lpstr>PowerPoint Presentation</vt:lpstr>
      <vt:lpstr>PowerPoint Presentation</vt:lpstr>
      <vt:lpstr>PowerPoint Presentation</vt:lpstr>
      <vt:lpstr>PowerPoint Presentation</vt:lpstr>
      <vt:lpstr>Physical Development Early Years Expectations: Reception</vt:lpstr>
      <vt:lpstr>PowerPoint Presentation</vt:lpstr>
      <vt:lpstr>Literacy Early Years Expectations: Reception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Years Expectations Trust Ready|2021</dc:title>
  <dc:creator>Mr M Dent</dc:creator>
  <cp:lastModifiedBy>Esme Walker</cp:lastModifiedBy>
  <cp:revision>42</cp:revision>
  <cp:lastPrinted>2023-01-13T12:52:20Z</cp:lastPrinted>
  <dcterms:created xsi:type="dcterms:W3CDTF">2023-01-05T09:14:13Z</dcterms:created>
  <dcterms:modified xsi:type="dcterms:W3CDTF">2023-02-05T19:06:35Z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2021-11-18T00:00:00Z</vt:filetime>
  </property>
  <property fmtid="{D5CDD505-2E9C-101B-9397-08002B2CF9AE}" pid="3" name="Creator">
    <vt:lpwstr>Microsoft® Word 2016</vt:lpwstr>
  </property>
  <property fmtid="{D5CDD505-2E9C-101B-9397-08002B2CF9AE}" pid="4" name="LastSaved">
    <vt:filetime>2023-01-05T00:00:00Z</vt:filetime>
  </property>
</Properties>
</file>