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5.jpg" ContentType="image/jpg"/>
  <Override PartName="/ppt/media/image1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0" r:id="rId2"/>
    <p:sldId id="257" r:id="rId3"/>
    <p:sldId id="302"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Lst>
  <p:sldSz cx="10693400" cy="7562850"/>
  <p:notesSz cx="9918700" cy="681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3870" autoAdjust="0"/>
  </p:normalViewPr>
  <p:slideViewPr>
    <p:cSldViewPr>
      <p:cViewPr varScale="1">
        <p:scale>
          <a:sx n="98" d="100"/>
          <a:sy n="98" d="100"/>
        </p:scale>
        <p:origin x="11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Gothic Uralic"/>
                <a:cs typeface="Gothic Ural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Gothic Uralic"/>
                <a:cs typeface="Gothic Ural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Gothic Uralic"/>
                <a:cs typeface="Gothic Ural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73911" y="3179191"/>
            <a:ext cx="8545576" cy="330835"/>
          </a:xfrm>
          <a:prstGeom prst="rect">
            <a:avLst/>
          </a:prstGeom>
        </p:spPr>
        <p:txBody>
          <a:bodyPr wrap="square" lIns="0" tIns="0" rIns="0" bIns="0">
            <a:spAutoFit/>
          </a:bodyPr>
          <a:lstStyle>
            <a:lvl1pPr>
              <a:defRPr sz="2000" b="1" i="0">
                <a:solidFill>
                  <a:schemeClr val="tx1"/>
                </a:solidFill>
                <a:latin typeface="Gothic Uralic"/>
                <a:cs typeface="Gothic Uralic"/>
              </a:defRPr>
            </a:lvl1pPr>
          </a:lstStyle>
          <a:p>
            <a:endParaRPr/>
          </a:p>
        </p:txBody>
      </p:sp>
      <p:sp>
        <p:nvSpPr>
          <p:cNvPr id="3" name="Holder 3"/>
          <p:cNvSpPr>
            <a:spLocks noGrp="1"/>
          </p:cNvSpPr>
          <p:nvPr>
            <p:ph type="body" idx="1"/>
          </p:nvPr>
        </p:nvSpPr>
        <p:spPr>
          <a:xfrm>
            <a:off x="346963" y="1970277"/>
            <a:ext cx="9999472" cy="19221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a:xfrm>
            <a:off x="10126726" y="6738946"/>
            <a:ext cx="244475" cy="212725"/>
          </a:xfrm>
          <a:prstGeom prst="rect">
            <a:avLst/>
          </a:prstGeom>
        </p:spPr>
        <p:txBody>
          <a:bodyPr wrap="square" lIns="0" tIns="0" rIns="0" bIns="0">
            <a:spAutoFit/>
          </a:bodyPr>
          <a:lstStyle>
            <a:lvl1pPr>
              <a:defRPr sz="1200" b="0" i="0">
                <a:solidFill>
                  <a:schemeClr val="tx1"/>
                </a:solidFill>
                <a:latin typeface="URW Gothic"/>
                <a:cs typeface="URW Gothic"/>
              </a:defRPr>
            </a:lvl1pPr>
          </a:lstStyle>
          <a:p>
            <a:pPr marL="121285">
              <a:lnSpc>
                <a:spcPct val="100000"/>
              </a:lnSpc>
              <a:spcBef>
                <a:spcPts val="10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schools.sa.gov.au/houghton-preschool/our-centre/show-and-tell"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pickpik.com/homework-girl-education-studying-student-school-62894"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fhsu.pressbooks.pub/ecumath/chapter/chapter-9-early-number-concepts-number-sense/"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pixnio.com/people/children-kids/two-caucasian-and-two-african-american-children-playing-together"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preschools.sa.gov.au/bertram-hawker-kindergarten/our-centre/show-and-tell" TargetMode="Externa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flickr.com/photos/pennuja/5931765266/"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hyperlink" Target="https://tscpl.org/parents/reading-helps-your-child-grow"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pcmc.org/people-need-g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13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 y="0"/>
            <a:ext cx="10693133"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a:extLst>
              <a:ext uri="{FF2B5EF4-FFF2-40B4-BE49-F238E27FC236}">
                <a16:creationId xmlns:a16="http://schemas.microsoft.com/office/drawing/2014/main" id="{3434C36C-15F0-748E-6FBD-7B1C6434C60A}"/>
              </a:ext>
            </a:extLst>
          </p:cNvPr>
          <p:cNvSpPr txBox="1">
            <a:spLocks noChangeArrowheads="1"/>
          </p:cNvSpPr>
          <p:nvPr/>
        </p:nvSpPr>
        <p:spPr bwMode="auto">
          <a:xfrm>
            <a:off x="774700" y="1114425"/>
            <a:ext cx="4215259" cy="2438400"/>
          </a:xfrm>
          <a:prstGeom prst="rect">
            <a:avLst/>
          </a:prstGeom>
        </p:spPr>
        <p:style>
          <a:lnRef idx="2">
            <a:schemeClr val="dk1"/>
          </a:lnRef>
          <a:fillRef idx="1">
            <a:schemeClr val="lt1"/>
          </a:fillRef>
          <a:effectRef idx="0">
            <a:schemeClr val="dk1"/>
          </a:effectRef>
          <a:fontRef idx="minor">
            <a:schemeClr val="dk1"/>
          </a:fontRef>
        </p:style>
        <p:txBody>
          <a:bodyPr rot="0" vert="horz" lIns="91440" tIns="45720" rIns="91440" bIns="45720" rtlCol="0" anchor="t" anchorCtr="0">
            <a:noAutofit/>
          </a:bodyPr>
          <a:lstStyle/>
          <a:p>
            <a:pPr algn="ctr">
              <a:lnSpc>
                <a:spcPct val="90000"/>
              </a:lnSpc>
              <a:spcBef>
                <a:spcPct val="0"/>
              </a:spcBef>
              <a:spcAft>
                <a:spcPts val="600"/>
              </a:spcAft>
            </a:pPr>
            <a:r>
              <a:rPr lang="en-US" sz="4800" kern="1200" dirty="0">
                <a:solidFill>
                  <a:schemeClr val="tx2"/>
                </a:solidFill>
                <a:effectLst/>
                <a:latin typeface="Comic Sans MS" panose="030F0702030302020204" pitchFamily="66" charset="0"/>
                <a:ea typeface="+mj-ea"/>
                <a:cs typeface="+mj-cs"/>
              </a:rPr>
              <a:t>Early Years Expectations</a:t>
            </a:r>
          </a:p>
          <a:p>
            <a:pPr algn="ctr">
              <a:lnSpc>
                <a:spcPct val="90000"/>
              </a:lnSpc>
              <a:spcBef>
                <a:spcPct val="0"/>
              </a:spcBef>
              <a:spcAft>
                <a:spcPts val="600"/>
              </a:spcAft>
            </a:pPr>
            <a:r>
              <a:rPr lang="en-US" sz="4800" kern="1200" dirty="0">
                <a:solidFill>
                  <a:schemeClr val="tx2"/>
                </a:solidFill>
                <a:latin typeface="Comic Sans MS" panose="030F0702030302020204" pitchFamily="66" charset="0"/>
                <a:ea typeface="+mj-ea"/>
                <a:cs typeface="+mj-cs"/>
              </a:rPr>
              <a:t>Reception</a:t>
            </a:r>
            <a:endParaRPr lang="en-US" sz="4800" kern="1200" dirty="0">
              <a:solidFill>
                <a:schemeClr val="tx2"/>
              </a:solidFill>
              <a:effectLst/>
              <a:latin typeface="Comic Sans MS" panose="030F0702030302020204" pitchFamily="66" charset="0"/>
              <a:ea typeface="+mj-ea"/>
              <a:cs typeface="+mj-cs"/>
            </a:endParaRPr>
          </a:p>
        </p:txBody>
      </p:sp>
      <p:grpSp>
        <p:nvGrpSpPr>
          <p:cNvPr id="21" name="Group 20">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51105" y="58442"/>
            <a:ext cx="5344387" cy="7504409"/>
            <a:chOff x="6101023" y="52996"/>
            <a:chExt cx="6093363" cy="6805005"/>
          </a:xfrm>
        </p:grpSpPr>
        <p:sp>
          <p:nvSpPr>
            <p:cNvPr id="22" name="Freeform: Shape 21">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Image result for lockwood primary school logo">
            <a:extLst>
              <a:ext uri="{FF2B5EF4-FFF2-40B4-BE49-F238E27FC236}">
                <a16:creationId xmlns:a16="http://schemas.microsoft.com/office/drawing/2014/main" id="{664554BD-8BEA-118C-7FD2-9F56118B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89700" y="2638425"/>
            <a:ext cx="3632668" cy="2915103"/>
          </a:xfrm>
          <a:prstGeom prst="rect">
            <a:avLst/>
          </a:prstGeom>
          <a:ln>
            <a:noFill/>
          </a:ln>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346963"/>
            <a:ext cx="4573905"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spc="-5" dirty="0">
                <a:solidFill>
                  <a:srgbClr val="00AF50"/>
                </a:solidFill>
                <a:latin typeface="Gothic Uralic"/>
                <a:cs typeface="Gothic Uralic"/>
              </a:rPr>
              <a:t>Personal, </a:t>
            </a:r>
            <a:r>
              <a:rPr sz="1200" b="1" dirty="0">
                <a:solidFill>
                  <a:srgbClr val="00AF50"/>
                </a:solidFill>
                <a:latin typeface="Gothic Uralic"/>
                <a:cs typeface="Gothic Uralic"/>
              </a:rPr>
              <a:t>Social </a:t>
            </a:r>
            <a:r>
              <a:rPr sz="1200" b="1" spc="-5" dirty="0">
                <a:solidFill>
                  <a:srgbClr val="00AF50"/>
                </a:solidFill>
                <a:latin typeface="Gothic Uralic"/>
                <a:cs typeface="Gothic Uralic"/>
              </a:rPr>
              <a:t>and </a:t>
            </a:r>
            <a:r>
              <a:rPr sz="1200" b="1" dirty="0">
                <a:solidFill>
                  <a:srgbClr val="00AF50"/>
                </a:solidFill>
                <a:latin typeface="Gothic Uralic"/>
                <a:cs typeface="Gothic Uralic"/>
              </a:rPr>
              <a:t>Emotional </a:t>
            </a:r>
            <a:r>
              <a:rPr sz="1200" b="1" spc="-5" dirty="0">
                <a:solidFill>
                  <a:srgbClr val="00AF50"/>
                </a:solidFill>
                <a:latin typeface="Gothic Uralic"/>
                <a:cs typeface="Gothic Uralic"/>
              </a:rPr>
              <a:t>Development|</a:t>
            </a:r>
            <a:r>
              <a:rPr sz="1200" b="1" spc="-45" dirty="0">
                <a:solidFill>
                  <a:srgbClr val="00AF50"/>
                </a:solidFill>
                <a:latin typeface="Gothic Uralic"/>
                <a:cs typeface="Gothic Uralic"/>
              </a:rPr>
              <a:t> </a:t>
            </a:r>
            <a:r>
              <a:rPr sz="1200" b="1" spc="-5" dirty="0">
                <a:solidFill>
                  <a:srgbClr val="00AF50"/>
                </a:solidFill>
                <a:latin typeface="Gothic Uralic"/>
                <a:cs typeface="Gothic Uralic"/>
              </a:rPr>
              <a:t>Self-Regulation</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1688029218"/>
              </p:ext>
            </p:extLst>
          </p:nvPr>
        </p:nvGraphicFramePr>
        <p:xfrm>
          <a:off x="359663" y="983234"/>
          <a:ext cx="10076814" cy="5665668"/>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7639050">
                  <a:extLst>
                    <a:ext uri="{9D8B030D-6E8A-4147-A177-3AD203B41FA5}">
                      <a16:colId xmlns:a16="http://schemas.microsoft.com/office/drawing/2014/main" val="20001"/>
                    </a:ext>
                  </a:extLst>
                </a:gridCol>
                <a:gridCol w="180340">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3548">
                <a:tc gridSpan="3">
                  <a:txBody>
                    <a:bodyPr/>
                    <a:lstStyle/>
                    <a:p>
                      <a:pPr marL="68580">
                        <a:lnSpc>
                          <a:spcPts val="1350"/>
                        </a:lnSpc>
                        <a:spcBef>
                          <a:spcPts val="70"/>
                        </a:spcBef>
                      </a:pPr>
                      <a:r>
                        <a:rPr sz="1200" b="1" dirty="0">
                          <a:latin typeface="Gothic Uralic"/>
                          <a:cs typeface="Gothic Uralic"/>
                        </a:rPr>
                        <a:t>Early Learning </a:t>
                      </a:r>
                      <a:r>
                        <a:rPr sz="1200" b="1" spc="-5" dirty="0">
                          <a:latin typeface="Gothic Uralic"/>
                          <a:cs typeface="Gothic Uralic"/>
                        </a:rPr>
                        <a:t>Goal: PSED </a:t>
                      </a:r>
                      <a:r>
                        <a:rPr sz="1200" spc="-5" dirty="0">
                          <a:latin typeface="URW Gothic"/>
                          <a:cs typeface="URW Gothic"/>
                        </a:rPr>
                        <a:t>| </a:t>
                      </a:r>
                      <a:r>
                        <a:rPr sz="1200" dirty="0">
                          <a:latin typeface="URW Gothic"/>
                          <a:cs typeface="URW Gothic"/>
                        </a:rPr>
                        <a:t>Self</a:t>
                      </a:r>
                      <a:r>
                        <a:rPr sz="1200" spc="-10" dirty="0">
                          <a:latin typeface="URW Gothic"/>
                          <a:cs typeface="URW Gothic"/>
                        </a:rPr>
                        <a:t> </a:t>
                      </a:r>
                      <a:r>
                        <a:rPr sz="1200" spc="-5" dirty="0">
                          <a:latin typeface="URW Gothic"/>
                          <a:cs typeface="URW Gothic"/>
                        </a:rPr>
                        <a:t>Regulation</a:t>
                      </a:r>
                      <a:endParaRPr sz="1200">
                        <a:latin typeface="URW Gothic"/>
                        <a:cs typeface="URW Gothic"/>
                      </a:endParaRPr>
                    </a:p>
                  </a:txBody>
                  <a:tcPr marL="0" marR="0" marT="8890" marB="0">
                    <a:lnL w="12700">
                      <a:solidFill>
                        <a:srgbClr val="00AF50"/>
                      </a:solidFill>
                      <a:prstDash val="solid"/>
                    </a:lnL>
                    <a:lnT w="12700">
                      <a:solidFill>
                        <a:srgbClr val="00AF50"/>
                      </a:solidFill>
                      <a:prstDash val="solid"/>
                    </a:lnT>
                    <a:solidFill>
                      <a:srgbClr val="92D05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00AF50"/>
                      </a:solidFill>
                      <a:prstDash val="solid"/>
                    </a:lnR>
                    <a:lnT w="12700">
                      <a:solidFill>
                        <a:srgbClr val="00AF50"/>
                      </a:solidFill>
                      <a:prstDash val="solid"/>
                    </a:lnT>
                  </a:tcPr>
                </a:tc>
                <a:extLst>
                  <a:ext uri="{0D108BD9-81ED-4DB2-BD59-A6C34878D82A}">
                    <a16:rowId xmlns:a16="http://schemas.microsoft.com/office/drawing/2014/main" val="10000"/>
                  </a:ext>
                </a:extLst>
              </a:tr>
              <a:tr h="701040">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Show an understanding of their own feelings and those of others, and begin to </a:t>
                      </a:r>
                      <a:r>
                        <a:rPr sz="900" spc="-10" dirty="0">
                          <a:latin typeface="URW Gothic"/>
                          <a:cs typeface="URW Gothic"/>
                        </a:rPr>
                        <a:t>regulate</a:t>
                      </a:r>
                      <a:r>
                        <a:rPr sz="900" dirty="0">
                          <a:latin typeface="URW Gothic"/>
                          <a:cs typeface="URW Gothic"/>
                        </a:rPr>
                        <a:t> </a:t>
                      </a:r>
                      <a:r>
                        <a:rPr sz="900" spc="-5" dirty="0">
                          <a:latin typeface="URW Gothic"/>
                          <a:cs typeface="URW Gothic"/>
                        </a:rPr>
                        <a:t>accordingly</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Set and work towards simple goals, </a:t>
                      </a:r>
                      <a:r>
                        <a:rPr sz="900" dirty="0">
                          <a:latin typeface="URW Gothic"/>
                          <a:cs typeface="URW Gothic"/>
                        </a:rPr>
                        <a:t>being </a:t>
                      </a:r>
                      <a:r>
                        <a:rPr sz="900" spc="-5" dirty="0">
                          <a:latin typeface="URW Gothic"/>
                          <a:cs typeface="URW Gothic"/>
                        </a:rPr>
                        <a:t>able </a:t>
                      </a:r>
                      <a:r>
                        <a:rPr sz="900" spc="-10" dirty="0">
                          <a:latin typeface="URW Gothic"/>
                          <a:cs typeface="URW Gothic"/>
                        </a:rPr>
                        <a:t>to </a:t>
                      </a:r>
                      <a:r>
                        <a:rPr sz="900" dirty="0">
                          <a:latin typeface="URW Gothic"/>
                          <a:cs typeface="URW Gothic"/>
                        </a:rPr>
                        <a:t>wait </a:t>
                      </a:r>
                      <a:r>
                        <a:rPr sz="900" spc="-5" dirty="0">
                          <a:latin typeface="URW Gothic"/>
                          <a:cs typeface="URW Gothic"/>
                        </a:rPr>
                        <a:t>for </a:t>
                      </a:r>
                      <a:r>
                        <a:rPr sz="900" dirty="0">
                          <a:latin typeface="URW Gothic"/>
                          <a:cs typeface="URW Gothic"/>
                        </a:rPr>
                        <a:t>what </a:t>
                      </a:r>
                      <a:r>
                        <a:rPr sz="900" spc="-5" dirty="0">
                          <a:latin typeface="URW Gothic"/>
                          <a:cs typeface="URW Gothic"/>
                        </a:rPr>
                        <a:t>they want and control their immediate impulses when</a:t>
                      </a:r>
                      <a:r>
                        <a:rPr sz="900" spc="25" dirty="0">
                          <a:latin typeface="URW Gothic"/>
                          <a:cs typeface="URW Gothic"/>
                        </a:rPr>
                        <a:t> </a:t>
                      </a:r>
                      <a:r>
                        <a:rPr sz="900" dirty="0">
                          <a:latin typeface="URW Gothic"/>
                          <a:cs typeface="URW Gothic"/>
                        </a:rPr>
                        <a:t>appropriate</a:t>
                      </a:r>
                      <a:endParaRPr sz="900">
                        <a:latin typeface="URW Gothic"/>
                        <a:cs typeface="URW Gothic"/>
                      </a:endParaRPr>
                    </a:p>
                    <a:p>
                      <a:pPr marL="525780" marR="62865" indent="-228600">
                        <a:lnSpc>
                          <a:spcPct val="102200"/>
                        </a:lnSpc>
                        <a:buFont typeface="Symbol"/>
                        <a:buChar char=""/>
                        <a:tabLst>
                          <a:tab pos="525145" algn="l"/>
                          <a:tab pos="525780" algn="l"/>
                        </a:tabLst>
                      </a:pPr>
                      <a:r>
                        <a:rPr sz="900" spc="-5" dirty="0">
                          <a:latin typeface="URW Gothic"/>
                          <a:cs typeface="URW Gothic"/>
                        </a:rPr>
                        <a:t>Give focused attention </a:t>
                      </a:r>
                      <a:r>
                        <a:rPr sz="900" spc="-10" dirty="0">
                          <a:latin typeface="URW Gothic"/>
                          <a:cs typeface="URW Gothic"/>
                        </a:rPr>
                        <a:t>to </a:t>
                      </a:r>
                      <a:r>
                        <a:rPr sz="900" dirty="0">
                          <a:latin typeface="URW Gothic"/>
                          <a:cs typeface="URW Gothic"/>
                        </a:rPr>
                        <a:t>what </a:t>
                      </a:r>
                      <a:r>
                        <a:rPr sz="900" spc="-5" dirty="0">
                          <a:latin typeface="URW Gothic"/>
                          <a:cs typeface="URW Gothic"/>
                        </a:rPr>
                        <a:t>the teacher says, responding appropriately even when </a:t>
                      </a:r>
                      <a:r>
                        <a:rPr sz="900" spc="-10" dirty="0">
                          <a:latin typeface="URW Gothic"/>
                          <a:cs typeface="URW Gothic"/>
                        </a:rPr>
                        <a:t>engaged </a:t>
                      </a:r>
                      <a:r>
                        <a:rPr sz="900" spc="5" dirty="0">
                          <a:latin typeface="URW Gothic"/>
                          <a:cs typeface="URW Gothic"/>
                        </a:rPr>
                        <a:t>in </a:t>
                      </a:r>
                      <a:r>
                        <a:rPr sz="900" spc="-5" dirty="0">
                          <a:latin typeface="URW Gothic"/>
                          <a:cs typeface="URW Gothic"/>
                        </a:rPr>
                        <a:t>activity, and show an ability to </a:t>
                      </a:r>
                      <a:r>
                        <a:rPr sz="900" dirty="0">
                          <a:latin typeface="URW Gothic"/>
                          <a:cs typeface="URW Gothic"/>
                        </a:rPr>
                        <a:t>follow </a:t>
                      </a:r>
                      <a:r>
                        <a:rPr sz="900" spc="-5" dirty="0">
                          <a:latin typeface="URW Gothic"/>
                          <a:cs typeface="URW Gothic"/>
                        </a:rPr>
                        <a:t>instructions </a:t>
                      </a:r>
                      <a:r>
                        <a:rPr sz="900" spc="5" dirty="0">
                          <a:latin typeface="URW Gothic"/>
                          <a:cs typeface="URW Gothic"/>
                        </a:rPr>
                        <a:t>involving </a:t>
                      </a:r>
                      <a:r>
                        <a:rPr sz="900" spc="-5" dirty="0">
                          <a:latin typeface="URW Gothic"/>
                          <a:cs typeface="URW Gothic"/>
                        </a:rPr>
                        <a:t>several ideas  or actions</a:t>
                      </a:r>
                      <a:endParaRPr sz="900">
                        <a:latin typeface="URW Gothic"/>
                        <a:cs typeface="URW Gothic"/>
                      </a:endParaRPr>
                    </a:p>
                  </a:txBody>
                  <a:tcPr marL="0" marR="0" marT="0" marB="0">
                    <a:lnL w="12700">
                      <a:solidFill>
                        <a:srgbClr val="00AF50"/>
                      </a:solidFill>
                      <a:prstDash val="solid"/>
                    </a:lnL>
                    <a:lnR w="12700">
                      <a:solidFill>
                        <a:srgbClr val="00AF5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80415">
                <a:tc gridSpan="2">
                  <a:txBody>
                    <a:bodyPr/>
                    <a:lstStyle/>
                    <a:p>
                      <a:pPr marL="68580">
                        <a:lnSpc>
                          <a:spcPct val="100000"/>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00AF50"/>
                    </a:solidFill>
                  </a:tcPr>
                </a:tc>
                <a:tc hMerge="1">
                  <a:txBody>
                    <a:bodyPr/>
                    <a:lstStyle/>
                    <a:p>
                      <a:endParaRPr/>
                    </a:p>
                  </a:txBody>
                  <a:tcPr marL="0" marR="0" marT="0" marB="0"/>
                </a:tc>
                <a:tc gridSpan="2">
                  <a:txBody>
                    <a:bodyPr/>
                    <a:lstStyle/>
                    <a:p>
                      <a:pPr marL="67945" marR="482600">
                        <a:lnSpc>
                          <a:spcPts val="1090"/>
                        </a:lnSpc>
                        <a:spcBef>
                          <a:spcPts val="25"/>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self  regulation </a:t>
                      </a:r>
                      <a:r>
                        <a:rPr lang="en-US" sz="900" b="1" spc="-5" dirty="0">
                          <a:latin typeface="Gothic Uralic"/>
                          <a:cs typeface="Gothic Uralic"/>
                        </a:rPr>
                        <a:t>– Reception </a:t>
                      </a:r>
                      <a:endParaRPr sz="900" dirty="0">
                        <a:latin typeface="Verdana"/>
                        <a:cs typeface="Verdana"/>
                      </a:endParaRPr>
                    </a:p>
                  </a:txBody>
                  <a:tcPr marL="0" marR="0" marT="3175" marB="0">
                    <a:solidFill>
                      <a:srgbClr val="00AF50"/>
                    </a:solidFill>
                  </a:tcPr>
                </a:tc>
                <a:tc hMerge="1">
                  <a:txBody>
                    <a:bodyPr/>
                    <a:lstStyle/>
                    <a:p>
                      <a:endParaRPr/>
                    </a:p>
                  </a:txBody>
                  <a:tcPr marL="0" marR="0" marT="0" marB="0"/>
                </a:tc>
                <a:extLst>
                  <a:ext uri="{0D108BD9-81ED-4DB2-BD59-A6C34878D82A}">
                    <a16:rowId xmlns:a16="http://schemas.microsoft.com/office/drawing/2014/main" val="10002"/>
                  </a:ext>
                </a:extLst>
              </a:tr>
              <a:tr h="140334">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lang="en-GB" sz="900" b="1" spc="-10" dirty="0">
                          <a:latin typeface="Gothic Uralic"/>
                          <a:cs typeface="Gothic Uralic"/>
                        </a:rPr>
                        <a:t> and to be year 1 ready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400809">
                <a:tc gridSpan="2">
                  <a:txBody>
                    <a:bodyPr/>
                    <a:lstStyle/>
                    <a:p>
                      <a:pPr marL="525780" indent="-228600">
                        <a:lnSpc>
                          <a:spcPct val="100000"/>
                        </a:lnSpc>
                        <a:buFont typeface="Symbol"/>
                        <a:buChar char=""/>
                        <a:tabLst>
                          <a:tab pos="525145" algn="l"/>
                          <a:tab pos="525780" algn="l"/>
                        </a:tabLst>
                      </a:pPr>
                      <a:r>
                        <a:rPr sz="900" spc="-5" baseline="0" dirty="0">
                          <a:solidFill>
                            <a:schemeClr val="tx1"/>
                          </a:solidFill>
                          <a:latin typeface="URW Gothic"/>
                          <a:cs typeface="URW Gothic"/>
                        </a:rPr>
                        <a:t>Regulate own behaviours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order to find solutions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conflicts and</a:t>
                      </a:r>
                      <a:r>
                        <a:rPr sz="900" spc="-10" baseline="0" dirty="0">
                          <a:solidFill>
                            <a:schemeClr val="tx1"/>
                          </a:solidFill>
                          <a:latin typeface="URW Gothic"/>
                          <a:cs typeface="URW Gothic"/>
                        </a:rPr>
                        <a:t> </a:t>
                      </a:r>
                      <a:r>
                        <a:rPr sz="900" spc="-5" baseline="0" dirty="0">
                          <a:solidFill>
                            <a:schemeClr val="tx1"/>
                          </a:solidFill>
                          <a:latin typeface="URW Gothic"/>
                          <a:cs typeface="URW Gothic"/>
                        </a:rPr>
                        <a:t>rivalries</a:t>
                      </a:r>
                      <a:endParaRPr sz="900" baseline="0" dirty="0">
                        <a:solidFill>
                          <a:schemeClr val="tx1"/>
                        </a:solidFill>
                        <a:latin typeface="URW Gothic"/>
                        <a:cs typeface="URW Gothic"/>
                      </a:endParaRPr>
                    </a:p>
                    <a:p>
                      <a:pPr marL="525780" indent="-228600">
                        <a:lnSpc>
                          <a:spcPct val="100000"/>
                        </a:lnSpc>
                        <a:spcBef>
                          <a:spcPts val="1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baseline="0" dirty="0">
                          <a:solidFill>
                            <a:schemeClr val="tx1"/>
                          </a:solidFill>
                          <a:latin typeface="URW Gothic"/>
                          <a:cs typeface="URW Gothic"/>
                        </a:rPr>
                        <a:t>read </a:t>
                      </a:r>
                      <a:r>
                        <a:rPr sz="900" spc="-5" baseline="0" dirty="0">
                          <a:solidFill>
                            <a:schemeClr val="tx1"/>
                          </a:solidFill>
                          <a:latin typeface="URW Gothic"/>
                          <a:cs typeface="URW Gothic"/>
                        </a:rPr>
                        <a:t>the contexts and conversation </a:t>
                      </a:r>
                      <a:r>
                        <a:rPr sz="900" baseline="0" dirty="0">
                          <a:solidFill>
                            <a:schemeClr val="tx1"/>
                          </a:solidFill>
                          <a:latin typeface="URW Gothic"/>
                          <a:cs typeface="URW Gothic"/>
                        </a:rPr>
                        <a:t>cues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baseline="0" dirty="0">
                          <a:solidFill>
                            <a:schemeClr val="tx1"/>
                          </a:solidFill>
                          <a:latin typeface="URW Gothic"/>
                          <a:cs typeface="URW Gothic"/>
                        </a:rPr>
                        <a:t>decide </a:t>
                      </a:r>
                      <a:r>
                        <a:rPr sz="900" spc="-5" baseline="0" dirty="0">
                          <a:solidFill>
                            <a:schemeClr val="tx1"/>
                          </a:solidFill>
                          <a:latin typeface="URW Gothic"/>
                          <a:cs typeface="URW Gothic"/>
                        </a:rPr>
                        <a:t>when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interrupt or to seek support </a:t>
                      </a:r>
                      <a:r>
                        <a:rPr sz="900" baseline="0" dirty="0">
                          <a:solidFill>
                            <a:schemeClr val="tx1"/>
                          </a:solidFill>
                          <a:latin typeface="URW Gothic"/>
                          <a:cs typeface="URW Gothic"/>
                        </a:rPr>
                        <a:t>from</a:t>
                      </a:r>
                      <a:r>
                        <a:rPr sz="900" spc="140" baseline="0" dirty="0">
                          <a:solidFill>
                            <a:schemeClr val="tx1"/>
                          </a:solidFill>
                          <a:latin typeface="URW Gothic"/>
                          <a:cs typeface="URW Gothic"/>
                        </a:rPr>
                        <a:t> </a:t>
                      </a:r>
                      <a:r>
                        <a:rPr sz="900" spc="-5" baseline="0" dirty="0">
                          <a:solidFill>
                            <a:schemeClr val="tx1"/>
                          </a:solidFill>
                          <a:latin typeface="URW Gothic"/>
                          <a:cs typeface="URW Gothic"/>
                        </a:rPr>
                        <a:t>elsewhere</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regulate themselves to </a:t>
                      </a:r>
                      <a:r>
                        <a:rPr sz="900" baseline="0" dirty="0">
                          <a:solidFill>
                            <a:schemeClr val="tx1"/>
                          </a:solidFill>
                          <a:latin typeface="URW Gothic"/>
                          <a:cs typeface="URW Gothic"/>
                        </a:rPr>
                        <a:t>wait until </a:t>
                      </a:r>
                      <a:r>
                        <a:rPr sz="900" spc="-5" baseline="0" dirty="0">
                          <a:solidFill>
                            <a:schemeClr val="tx1"/>
                          </a:solidFill>
                          <a:latin typeface="URW Gothic"/>
                          <a:cs typeface="URW Gothic"/>
                        </a:rPr>
                        <a:t>what they want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available</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complete </a:t>
                      </a:r>
                      <a:r>
                        <a:rPr sz="900" dirty="0">
                          <a:latin typeface="URW Gothic"/>
                          <a:cs typeface="URW Gothic"/>
                        </a:rPr>
                        <a:t>a </a:t>
                      </a:r>
                      <a:r>
                        <a:rPr sz="900" spc="-5" dirty="0">
                          <a:latin typeface="URW Gothic"/>
                          <a:cs typeface="URW Gothic"/>
                        </a:rPr>
                        <a:t>task that they </a:t>
                      </a:r>
                      <a:r>
                        <a:rPr sz="900" spc="-10" dirty="0">
                          <a:latin typeface="URW Gothic"/>
                          <a:cs typeface="URW Gothic"/>
                        </a:rPr>
                        <a:t>may </a:t>
                      </a:r>
                      <a:r>
                        <a:rPr sz="900" spc="-5" dirty="0">
                          <a:latin typeface="URW Gothic"/>
                          <a:cs typeface="URW Gothic"/>
                        </a:rPr>
                        <a:t>set </a:t>
                      </a:r>
                      <a:r>
                        <a:rPr sz="900" dirty="0">
                          <a:latin typeface="URW Gothic"/>
                          <a:cs typeface="URW Gothic"/>
                        </a:rPr>
                        <a:t>for </a:t>
                      </a:r>
                      <a:r>
                        <a:rPr sz="900" spc="-5" dirty="0">
                          <a:latin typeface="URW Gothic"/>
                          <a:cs typeface="URW Gothic"/>
                        </a:rPr>
                        <a:t>themselves and to </a:t>
                      </a:r>
                      <a:r>
                        <a:rPr sz="900" dirty="0">
                          <a:latin typeface="URW Gothic"/>
                          <a:cs typeface="URW Gothic"/>
                        </a:rPr>
                        <a:t>know when </a:t>
                      </a:r>
                      <a:r>
                        <a:rPr sz="900" spc="5" dirty="0">
                          <a:latin typeface="URW Gothic"/>
                          <a:cs typeface="URW Gothic"/>
                        </a:rPr>
                        <a:t>it is </a:t>
                      </a:r>
                      <a:r>
                        <a:rPr sz="900" spc="-5" dirty="0">
                          <a:latin typeface="URW Gothic"/>
                          <a:cs typeface="URW Gothic"/>
                        </a:rPr>
                        <a:t>‘finished’ before moving</a:t>
                      </a:r>
                      <a:r>
                        <a:rPr sz="900" spc="55" dirty="0">
                          <a:latin typeface="URW Gothic"/>
                          <a:cs typeface="URW Gothic"/>
                        </a:rPr>
                        <a:t> </a:t>
                      </a:r>
                      <a:r>
                        <a:rPr sz="900" spc="-5" dirty="0">
                          <a:latin typeface="URW Gothic"/>
                          <a:cs typeface="URW Gothic"/>
                        </a:rPr>
                        <a:t>on</a:t>
                      </a:r>
                      <a:endParaRPr sz="900" dirty="0">
                        <a:latin typeface="URW Gothic"/>
                        <a:cs typeface="URW Gothic"/>
                      </a:endParaRPr>
                    </a:p>
                    <a:p>
                      <a:pPr marL="525780" marR="148590" indent="-228600">
                        <a:lnSpc>
                          <a:spcPct val="102200"/>
                        </a:lnSpc>
                        <a:buFont typeface="Symbol"/>
                        <a:buChar char=""/>
                        <a:tabLst>
                          <a:tab pos="525145" algn="l"/>
                          <a:tab pos="525780" algn="l"/>
                        </a:tabLst>
                      </a:pPr>
                      <a:r>
                        <a:rPr sz="900" spc="-10" dirty="0">
                          <a:latin typeface="URW Gothic"/>
                          <a:cs typeface="URW Gothic"/>
                        </a:rPr>
                        <a:t>To </a:t>
                      </a:r>
                      <a:r>
                        <a:rPr sz="900" dirty="0">
                          <a:latin typeface="URW Gothic"/>
                          <a:cs typeface="URW Gothic"/>
                        </a:rPr>
                        <a:t>follow </a:t>
                      </a:r>
                      <a:r>
                        <a:rPr sz="900" spc="-5" dirty="0">
                          <a:latin typeface="URW Gothic"/>
                          <a:cs typeface="URW Gothic"/>
                        </a:rPr>
                        <a:t>the </a:t>
                      </a:r>
                      <a:r>
                        <a:rPr sz="900" dirty="0">
                          <a:latin typeface="URW Gothic"/>
                          <a:cs typeface="URW Gothic"/>
                        </a:rPr>
                        <a:t>cue </a:t>
                      </a:r>
                      <a:r>
                        <a:rPr sz="900" spc="-5" dirty="0">
                          <a:latin typeface="URW Gothic"/>
                          <a:cs typeface="URW Gothic"/>
                        </a:rPr>
                        <a:t>for </a:t>
                      </a:r>
                      <a:r>
                        <a:rPr sz="900" spc="-10" dirty="0">
                          <a:latin typeface="URW Gothic"/>
                          <a:cs typeface="URW Gothic"/>
                        </a:rPr>
                        <a:t>attention </a:t>
                      </a:r>
                      <a:r>
                        <a:rPr sz="900" spc="-5" dirty="0">
                          <a:latin typeface="URW Gothic"/>
                          <a:cs typeface="URW Gothic"/>
                        </a:rPr>
                        <a:t>and </a:t>
                      </a:r>
                      <a:r>
                        <a:rPr sz="900" dirty="0">
                          <a:latin typeface="URW Gothic"/>
                          <a:cs typeface="URW Gothic"/>
                        </a:rPr>
                        <a:t>follow </a:t>
                      </a:r>
                      <a:r>
                        <a:rPr sz="900" spc="-5" dirty="0">
                          <a:latin typeface="URW Gothic"/>
                          <a:cs typeface="URW Gothic"/>
                        </a:rPr>
                        <a:t>the expectations associated with this. </a:t>
                      </a:r>
                      <a:r>
                        <a:rPr sz="900" dirty="0">
                          <a:latin typeface="URW Gothic"/>
                          <a:cs typeface="URW Gothic"/>
                        </a:rPr>
                        <a:t>This </a:t>
                      </a:r>
                      <a:r>
                        <a:rPr sz="900" spc="-5" dirty="0">
                          <a:latin typeface="URW Gothic"/>
                          <a:cs typeface="URW Gothic"/>
                        </a:rPr>
                        <a:t>would mean </a:t>
                      </a:r>
                      <a:r>
                        <a:rPr sz="900" dirty="0">
                          <a:latin typeface="URW Gothic"/>
                          <a:cs typeface="URW Gothic"/>
                        </a:rPr>
                        <a:t>that when </a:t>
                      </a:r>
                      <a:r>
                        <a:rPr sz="900" spc="-5" dirty="0">
                          <a:latin typeface="URW Gothic"/>
                          <a:cs typeface="URW Gothic"/>
                        </a:rPr>
                        <a:t>instructions </a:t>
                      </a:r>
                      <a:r>
                        <a:rPr sz="900" spc="-10" dirty="0">
                          <a:latin typeface="URW Gothic"/>
                          <a:cs typeface="URW Gothic"/>
                        </a:rPr>
                        <a:t>are </a:t>
                      </a:r>
                      <a:r>
                        <a:rPr sz="900" spc="-5" dirty="0">
                          <a:latin typeface="URW Gothic"/>
                          <a:cs typeface="URW Gothic"/>
                        </a:rPr>
                        <a:t>finished  they are followed as part of basic school</a:t>
                      </a:r>
                      <a:r>
                        <a:rPr sz="900" dirty="0">
                          <a:latin typeface="URW Gothic"/>
                          <a:cs typeface="URW Gothic"/>
                        </a:rPr>
                        <a:t> </a:t>
                      </a:r>
                      <a:r>
                        <a:rPr sz="900" spc="-5" dirty="0">
                          <a:latin typeface="URW Gothic"/>
                          <a:cs typeface="URW Gothic"/>
                        </a:rPr>
                        <a:t>expectations.</a:t>
                      </a:r>
                      <a:endParaRPr sz="900" dirty="0">
                        <a:latin typeface="URW Gothic"/>
                        <a:cs typeface="URW Gothic"/>
                      </a:endParaRPr>
                    </a:p>
                    <a:p>
                      <a:pPr marL="525780" marR="144145" indent="-228600">
                        <a:lnSpc>
                          <a:spcPct val="102200"/>
                        </a:lnSpc>
                        <a:buFont typeface="Symbol"/>
                        <a:buChar char=""/>
                        <a:tabLst>
                          <a:tab pos="525145" algn="l"/>
                          <a:tab pos="525780" algn="l"/>
                        </a:tabLst>
                      </a:pPr>
                      <a:r>
                        <a:rPr sz="900" spc="-5" dirty="0">
                          <a:latin typeface="URW Gothic"/>
                          <a:cs typeface="URW Gothic"/>
                        </a:rPr>
                        <a:t>Follow instructions </a:t>
                      </a:r>
                      <a:r>
                        <a:rPr sz="900" dirty="0">
                          <a:latin typeface="URW Gothic"/>
                          <a:cs typeface="URW Gothic"/>
                        </a:rPr>
                        <a:t>involving </a:t>
                      </a:r>
                      <a:r>
                        <a:rPr sz="900" spc="-5" dirty="0">
                          <a:latin typeface="URW Gothic"/>
                          <a:cs typeface="URW Gothic"/>
                        </a:rPr>
                        <a:t>several </a:t>
                      </a:r>
                      <a:r>
                        <a:rPr sz="900" dirty="0">
                          <a:latin typeface="URW Gothic"/>
                          <a:cs typeface="URW Gothic"/>
                        </a:rPr>
                        <a:t>ideas </a:t>
                      </a:r>
                      <a:r>
                        <a:rPr sz="900" spc="-5" dirty="0">
                          <a:latin typeface="URW Gothic"/>
                          <a:cs typeface="URW Gothic"/>
                        </a:rPr>
                        <a:t>e.g time to </a:t>
                      </a:r>
                      <a:r>
                        <a:rPr sz="900" dirty="0">
                          <a:latin typeface="URW Gothic"/>
                          <a:cs typeface="URW Gothic"/>
                        </a:rPr>
                        <a:t>tidy </a:t>
                      </a:r>
                      <a:r>
                        <a:rPr sz="900" spc="-5" dirty="0">
                          <a:latin typeface="URW Gothic"/>
                          <a:cs typeface="URW Gothic"/>
                        </a:rPr>
                        <a:t>your area, get the whiteboard and pen and come to the carpet</a:t>
                      </a:r>
                      <a:endParaRPr sz="900" dirty="0">
                        <a:latin typeface="URW Gothic"/>
                        <a:cs typeface="URW Gothic"/>
                      </a:endParaRPr>
                    </a:p>
                  </a:txBody>
                  <a:tcPr marL="0" marR="0" marT="0" marB="0">
                    <a:lnL w="12700">
                      <a:solidFill>
                        <a:srgbClr val="00AF50"/>
                      </a:solidFill>
                      <a:prstDash val="solid"/>
                    </a:lnL>
                  </a:tcPr>
                </a:tc>
                <a:tc hMerge="1">
                  <a:txBody>
                    <a:bodyPr/>
                    <a:lstStyle/>
                    <a:p>
                      <a:endParaRPr/>
                    </a:p>
                  </a:txBody>
                  <a:tcPr marL="0" marR="0" marT="0" marB="0"/>
                </a:tc>
                <a:tc gridSpan="2">
                  <a:txBody>
                    <a:bodyPr/>
                    <a:lstStyle/>
                    <a:p>
                      <a:pPr>
                        <a:lnSpc>
                          <a:spcPct val="100000"/>
                        </a:lnSpc>
                        <a:spcBef>
                          <a:spcPts val="35"/>
                        </a:spcBef>
                      </a:pPr>
                      <a:endParaRPr sz="900">
                        <a:latin typeface="Times New Roman"/>
                        <a:cs typeface="Times New Roman"/>
                      </a:endParaRPr>
                    </a:p>
                    <a:p>
                      <a:pPr marL="525780" marR="91440" indent="-228600">
                        <a:lnSpc>
                          <a:spcPct val="102200"/>
                        </a:lnSpc>
                        <a:buFont typeface="Symbol"/>
                        <a:buChar char=""/>
                        <a:tabLst>
                          <a:tab pos="525780" algn="l"/>
                          <a:tab pos="526415" algn="l"/>
                        </a:tabLst>
                      </a:pPr>
                      <a:r>
                        <a:rPr sz="900" spc="-10" dirty="0">
                          <a:latin typeface="URW Gothic"/>
                          <a:cs typeface="URW Gothic"/>
                        </a:rPr>
                        <a:t>To </a:t>
                      </a:r>
                      <a:r>
                        <a:rPr sz="900" spc="-5" dirty="0">
                          <a:latin typeface="URW Gothic"/>
                          <a:cs typeface="URW Gothic"/>
                        </a:rPr>
                        <a:t>understand the potential  consequences for peers  should resources not be  looked after</a:t>
                      </a:r>
                      <a:r>
                        <a:rPr sz="900" spc="-25" dirty="0">
                          <a:latin typeface="URW Gothic"/>
                          <a:cs typeface="URW Gothic"/>
                        </a:rPr>
                        <a:t> </a:t>
                      </a:r>
                      <a:r>
                        <a:rPr sz="900" spc="-5" dirty="0">
                          <a:latin typeface="URW Gothic"/>
                          <a:cs typeface="URW Gothic"/>
                        </a:rPr>
                        <a:t>appropriately</a:t>
                      </a:r>
                      <a:endParaRPr sz="900">
                        <a:latin typeface="URW Gothic"/>
                        <a:cs typeface="URW Gothic"/>
                      </a:endParaRPr>
                    </a:p>
                  </a:txBody>
                  <a:tcPr marL="0" marR="0" marT="4445"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208">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02333">
                <a:tc gridSpan="2">
                  <a:txBody>
                    <a:bodyPr/>
                    <a:lstStyle/>
                    <a:p>
                      <a:pPr marL="525780" marR="546735" indent="-228600">
                        <a:lnSpc>
                          <a:spcPts val="1100"/>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aware of emotional support requirements </a:t>
                      </a:r>
                      <a:r>
                        <a:rPr sz="900" baseline="0" dirty="0">
                          <a:solidFill>
                            <a:schemeClr val="tx1"/>
                          </a:solidFill>
                          <a:latin typeface="URW Gothic"/>
                          <a:cs typeface="URW Gothic"/>
                        </a:rPr>
                        <a:t>for </a:t>
                      </a:r>
                      <a:r>
                        <a:rPr sz="900" spc="-5" baseline="0" dirty="0">
                          <a:solidFill>
                            <a:schemeClr val="tx1"/>
                          </a:solidFill>
                          <a:latin typeface="URW Gothic"/>
                          <a:cs typeface="URW Gothic"/>
                        </a:rPr>
                        <a:t>others and begin to understand the effect that they </a:t>
                      </a:r>
                      <a:r>
                        <a:rPr sz="900" baseline="0" dirty="0">
                          <a:solidFill>
                            <a:schemeClr val="tx1"/>
                          </a:solidFill>
                          <a:latin typeface="URW Gothic"/>
                          <a:cs typeface="URW Gothic"/>
                        </a:rPr>
                        <a:t>can </a:t>
                      </a:r>
                      <a:r>
                        <a:rPr sz="900" spc="-10" baseline="0" dirty="0">
                          <a:solidFill>
                            <a:schemeClr val="tx1"/>
                          </a:solidFill>
                          <a:latin typeface="URW Gothic"/>
                          <a:cs typeface="URW Gothic"/>
                        </a:rPr>
                        <a:t>have </a:t>
                      </a:r>
                      <a:r>
                        <a:rPr sz="900" spc="-5" baseline="0" dirty="0">
                          <a:solidFill>
                            <a:schemeClr val="tx1"/>
                          </a:solidFill>
                          <a:latin typeface="URW Gothic"/>
                          <a:cs typeface="URW Gothic"/>
                        </a:rPr>
                        <a:t>on others  emotions</a:t>
                      </a:r>
                      <a:endParaRPr sz="900" baseline="0" dirty="0">
                        <a:solidFill>
                          <a:schemeClr val="tx1"/>
                        </a:solidFill>
                        <a:latin typeface="URW Gothic"/>
                        <a:cs typeface="URW Gothic"/>
                      </a:endParaRPr>
                    </a:p>
                    <a:p>
                      <a:pPr marL="525780" indent="-228600">
                        <a:lnSpc>
                          <a:spcPts val="1070"/>
                        </a:lnSpc>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start to listen to other children or groups and </a:t>
                      </a:r>
                      <a:r>
                        <a:rPr sz="900" baseline="0" dirty="0">
                          <a:solidFill>
                            <a:schemeClr val="tx1"/>
                          </a:solidFill>
                          <a:latin typeface="URW Gothic"/>
                          <a:cs typeface="URW Gothic"/>
                        </a:rPr>
                        <a:t>wait </a:t>
                      </a:r>
                      <a:r>
                        <a:rPr sz="900" spc="-5" baseline="0" dirty="0">
                          <a:solidFill>
                            <a:schemeClr val="tx1"/>
                          </a:solidFill>
                          <a:latin typeface="URW Gothic"/>
                          <a:cs typeface="URW Gothic"/>
                        </a:rPr>
                        <a:t>to have </a:t>
                      </a:r>
                      <a:r>
                        <a:rPr sz="900" baseline="0" dirty="0">
                          <a:solidFill>
                            <a:schemeClr val="tx1"/>
                          </a:solidFill>
                          <a:latin typeface="URW Gothic"/>
                          <a:cs typeface="URW Gothic"/>
                        </a:rPr>
                        <a:t>their turn </a:t>
                      </a:r>
                      <a:r>
                        <a:rPr sz="900" spc="-5" baseline="0" dirty="0">
                          <a:solidFill>
                            <a:schemeClr val="tx1"/>
                          </a:solidFill>
                          <a:latin typeface="URW Gothic"/>
                          <a:cs typeface="URW Gothic"/>
                        </a:rPr>
                        <a:t>to</a:t>
                      </a:r>
                      <a:r>
                        <a:rPr sz="900" spc="10" baseline="0" dirty="0">
                          <a:solidFill>
                            <a:schemeClr val="tx1"/>
                          </a:solidFill>
                          <a:latin typeface="URW Gothic"/>
                          <a:cs typeface="URW Gothic"/>
                        </a:rPr>
                        <a:t> </a:t>
                      </a:r>
                      <a:r>
                        <a:rPr sz="900" spc="-5" baseline="0" dirty="0">
                          <a:solidFill>
                            <a:schemeClr val="tx1"/>
                          </a:solidFill>
                          <a:latin typeface="URW Gothic"/>
                          <a:cs typeface="URW Gothic"/>
                        </a:rPr>
                        <a:t>speak</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start initiating and negotiating with regard to sharing with their peers, modelled </a:t>
                      </a:r>
                      <a:r>
                        <a:rPr sz="900" spc="5" baseline="0" dirty="0">
                          <a:solidFill>
                            <a:schemeClr val="tx1"/>
                          </a:solidFill>
                          <a:latin typeface="URW Gothic"/>
                          <a:cs typeface="URW Gothic"/>
                        </a:rPr>
                        <a:t>by </a:t>
                      </a:r>
                      <a:r>
                        <a:rPr sz="900" spc="-5" baseline="0" dirty="0">
                          <a:solidFill>
                            <a:schemeClr val="tx1"/>
                          </a:solidFill>
                          <a:latin typeface="URW Gothic"/>
                          <a:cs typeface="URW Gothic"/>
                        </a:rPr>
                        <a:t>adults </a:t>
                      </a:r>
                      <a:r>
                        <a:rPr sz="900" spc="5" baseline="0" dirty="0">
                          <a:solidFill>
                            <a:schemeClr val="tx1"/>
                          </a:solidFill>
                          <a:latin typeface="URW Gothic"/>
                          <a:cs typeface="URW Gothic"/>
                        </a:rPr>
                        <a:t>if </a:t>
                      </a:r>
                      <a:r>
                        <a:rPr sz="900" spc="-5" baseline="0" dirty="0">
                          <a:solidFill>
                            <a:schemeClr val="tx1"/>
                          </a:solidFill>
                          <a:latin typeface="URW Gothic"/>
                          <a:cs typeface="URW Gothic"/>
                        </a:rPr>
                        <a:t>necessary</a:t>
                      </a:r>
                      <a:endParaRPr sz="900" baseline="0" dirty="0">
                        <a:solidFill>
                          <a:schemeClr val="tx1"/>
                        </a:solidFill>
                        <a:latin typeface="URW Gothic"/>
                        <a:cs typeface="URW Gothic"/>
                      </a:endParaRPr>
                    </a:p>
                    <a:p>
                      <a:pPr marL="525780" marR="62230" indent="-228600">
                        <a:lnSpc>
                          <a:spcPct val="102200"/>
                        </a:lnSpc>
                        <a:buFont typeface="Symbol"/>
                        <a:buChar char=""/>
                        <a:tabLst>
                          <a:tab pos="525145" algn="l"/>
                          <a:tab pos="525780" algn="l"/>
                        </a:tabLst>
                      </a:pPr>
                      <a:r>
                        <a:rPr sz="900" spc="-10" baseline="0" dirty="0">
                          <a:solidFill>
                            <a:schemeClr val="tx1"/>
                          </a:solidFill>
                          <a:latin typeface="URW Gothic"/>
                          <a:cs typeface="URW Gothic"/>
                        </a:rPr>
                        <a:t>To </a:t>
                      </a:r>
                      <a:r>
                        <a:rPr sz="900" baseline="0" dirty="0">
                          <a:solidFill>
                            <a:schemeClr val="tx1"/>
                          </a:solidFill>
                          <a:latin typeface="URW Gothic"/>
                          <a:cs typeface="URW Gothic"/>
                        </a:rPr>
                        <a:t>follow </a:t>
                      </a:r>
                      <a:r>
                        <a:rPr sz="900" spc="-5" baseline="0" dirty="0">
                          <a:solidFill>
                            <a:schemeClr val="tx1"/>
                          </a:solidFill>
                          <a:latin typeface="URW Gothic"/>
                          <a:cs typeface="URW Gothic"/>
                        </a:rPr>
                        <a:t>the </a:t>
                      </a:r>
                      <a:r>
                        <a:rPr sz="900" baseline="0" dirty="0">
                          <a:solidFill>
                            <a:schemeClr val="tx1"/>
                          </a:solidFill>
                          <a:latin typeface="URW Gothic"/>
                          <a:cs typeface="URW Gothic"/>
                        </a:rPr>
                        <a:t>cue </a:t>
                      </a:r>
                      <a:r>
                        <a:rPr sz="900" spc="-5" baseline="0" dirty="0">
                          <a:solidFill>
                            <a:schemeClr val="tx1"/>
                          </a:solidFill>
                          <a:latin typeface="URW Gothic"/>
                          <a:cs typeface="URW Gothic"/>
                        </a:rPr>
                        <a:t>for </a:t>
                      </a:r>
                      <a:r>
                        <a:rPr sz="900" spc="-10" baseline="0" dirty="0">
                          <a:solidFill>
                            <a:schemeClr val="tx1"/>
                          </a:solidFill>
                          <a:latin typeface="URW Gothic"/>
                          <a:cs typeface="URW Gothic"/>
                        </a:rPr>
                        <a:t>attention </a:t>
                      </a:r>
                      <a:r>
                        <a:rPr sz="900" spc="-5" baseline="0" dirty="0">
                          <a:solidFill>
                            <a:schemeClr val="tx1"/>
                          </a:solidFill>
                          <a:latin typeface="URW Gothic"/>
                          <a:cs typeface="URW Gothic"/>
                        </a:rPr>
                        <a:t>and </a:t>
                      </a:r>
                      <a:r>
                        <a:rPr sz="900" baseline="0" dirty="0">
                          <a:solidFill>
                            <a:schemeClr val="tx1"/>
                          </a:solidFill>
                          <a:latin typeface="URW Gothic"/>
                          <a:cs typeface="URW Gothic"/>
                        </a:rPr>
                        <a:t>follow </a:t>
                      </a:r>
                      <a:r>
                        <a:rPr sz="900" spc="-5" baseline="0" dirty="0">
                          <a:solidFill>
                            <a:schemeClr val="tx1"/>
                          </a:solidFill>
                          <a:latin typeface="URW Gothic"/>
                          <a:cs typeface="URW Gothic"/>
                        </a:rPr>
                        <a:t>the expectations associated with this. </a:t>
                      </a:r>
                      <a:r>
                        <a:rPr sz="900" baseline="0" dirty="0">
                          <a:solidFill>
                            <a:schemeClr val="tx1"/>
                          </a:solidFill>
                          <a:latin typeface="URW Gothic"/>
                          <a:cs typeface="URW Gothic"/>
                        </a:rPr>
                        <a:t>This </a:t>
                      </a:r>
                      <a:r>
                        <a:rPr sz="900" spc="-5" baseline="0" dirty="0">
                          <a:solidFill>
                            <a:schemeClr val="tx1"/>
                          </a:solidFill>
                          <a:latin typeface="URW Gothic"/>
                          <a:cs typeface="URW Gothic"/>
                        </a:rPr>
                        <a:t>would mean </a:t>
                      </a:r>
                      <a:r>
                        <a:rPr sz="900" baseline="0" dirty="0">
                          <a:solidFill>
                            <a:schemeClr val="tx1"/>
                          </a:solidFill>
                          <a:latin typeface="URW Gothic"/>
                          <a:cs typeface="URW Gothic"/>
                        </a:rPr>
                        <a:t>that </a:t>
                      </a:r>
                      <a:r>
                        <a:rPr sz="900" spc="-5" baseline="0" dirty="0">
                          <a:solidFill>
                            <a:schemeClr val="tx1"/>
                          </a:solidFill>
                          <a:latin typeface="URW Gothic"/>
                          <a:cs typeface="URW Gothic"/>
                        </a:rPr>
                        <a:t>fewer reminders are </a:t>
                      </a:r>
                      <a:r>
                        <a:rPr sz="900" spc="5" baseline="0" dirty="0">
                          <a:solidFill>
                            <a:schemeClr val="tx1"/>
                          </a:solidFill>
                          <a:latin typeface="URW Gothic"/>
                          <a:cs typeface="URW Gothic"/>
                        </a:rPr>
                        <a:t>given </a:t>
                      </a:r>
                      <a:r>
                        <a:rPr sz="900" spc="-5" baseline="0" dirty="0">
                          <a:solidFill>
                            <a:schemeClr val="tx1"/>
                          </a:solidFill>
                          <a:latin typeface="URW Gothic"/>
                          <a:cs typeface="URW Gothic"/>
                        </a:rPr>
                        <a:t>and  </a:t>
                      </a:r>
                      <a:r>
                        <a:rPr sz="900" baseline="0" dirty="0">
                          <a:solidFill>
                            <a:schemeClr val="tx1"/>
                          </a:solidFill>
                          <a:latin typeface="URW Gothic"/>
                          <a:cs typeface="URW Gothic"/>
                        </a:rPr>
                        <a:t>once </a:t>
                      </a:r>
                      <a:r>
                        <a:rPr sz="900" spc="-5" baseline="0" dirty="0">
                          <a:solidFill>
                            <a:schemeClr val="tx1"/>
                          </a:solidFill>
                          <a:latin typeface="URW Gothic"/>
                          <a:cs typeface="URW Gothic"/>
                        </a:rPr>
                        <a:t>instructions are finished they </a:t>
                      </a:r>
                      <a:r>
                        <a:rPr sz="900" baseline="0" dirty="0">
                          <a:solidFill>
                            <a:schemeClr val="tx1"/>
                          </a:solidFill>
                          <a:latin typeface="URW Gothic"/>
                          <a:cs typeface="URW Gothic"/>
                        </a:rPr>
                        <a:t>will </a:t>
                      </a:r>
                      <a:r>
                        <a:rPr sz="900" spc="-5" baseline="0" dirty="0">
                          <a:solidFill>
                            <a:schemeClr val="tx1"/>
                          </a:solidFill>
                          <a:latin typeface="URW Gothic"/>
                          <a:cs typeface="URW Gothic"/>
                        </a:rPr>
                        <a:t>be aware </a:t>
                      </a:r>
                      <a:r>
                        <a:rPr sz="900" spc="-10" baseline="0" dirty="0">
                          <a:solidFill>
                            <a:schemeClr val="tx1"/>
                          </a:solidFill>
                          <a:latin typeface="URW Gothic"/>
                          <a:cs typeface="URW Gothic"/>
                        </a:rPr>
                        <a:t>of </a:t>
                      </a:r>
                      <a:r>
                        <a:rPr sz="900" spc="-5" baseline="0" dirty="0">
                          <a:solidFill>
                            <a:schemeClr val="tx1"/>
                          </a:solidFill>
                          <a:latin typeface="URW Gothic"/>
                          <a:cs typeface="URW Gothic"/>
                        </a:rPr>
                        <a:t>the basic routines associated with transitions and </a:t>
                      </a:r>
                      <a:r>
                        <a:rPr sz="900" baseline="0" dirty="0">
                          <a:solidFill>
                            <a:schemeClr val="tx1"/>
                          </a:solidFill>
                          <a:latin typeface="URW Gothic"/>
                          <a:cs typeface="URW Gothic"/>
                        </a:rPr>
                        <a:t>follow </a:t>
                      </a:r>
                      <a:r>
                        <a:rPr sz="900" spc="-5" baseline="0" dirty="0">
                          <a:solidFill>
                            <a:schemeClr val="tx1"/>
                          </a:solidFill>
                          <a:latin typeface="URW Gothic"/>
                          <a:cs typeface="URW Gothic"/>
                        </a:rPr>
                        <a:t>these with fewer  prompts.</a:t>
                      </a:r>
                      <a:endParaRPr sz="900" baseline="0" dirty="0">
                        <a:solidFill>
                          <a:schemeClr val="tx1"/>
                        </a:solidFill>
                        <a:latin typeface="URW Gothic"/>
                        <a:cs typeface="URW Gothic"/>
                      </a:endParaRPr>
                    </a:p>
                    <a:p>
                      <a:pPr marL="525780" marR="271780" indent="-228600">
                        <a:lnSpc>
                          <a:spcPct val="102200"/>
                        </a:lnSpc>
                        <a:buFont typeface="Symbol"/>
                        <a:buChar char=""/>
                        <a:tabLst>
                          <a:tab pos="525145" algn="l"/>
                          <a:tab pos="525780" algn="l"/>
                        </a:tabLst>
                      </a:pPr>
                      <a:r>
                        <a:rPr sz="900" spc="-5" baseline="0" dirty="0">
                          <a:solidFill>
                            <a:schemeClr val="tx1"/>
                          </a:solidFill>
                          <a:latin typeface="URW Gothic"/>
                          <a:cs typeface="URW Gothic"/>
                        </a:rPr>
                        <a:t>Follow simple two step instructions </a:t>
                      </a:r>
                      <a:endParaRPr sz="900" baseline="0" dirty="0">
                        <a:solidFill>
                          <a:schemeClr val="tx1"/>
                        </a:solidFill>
                        <a:latin typeface="URW Gothic"/>
                        <a:cs typeface="URW Gothic"/>
                      </a:endParaRPr>
                    </a:p>
                  </a:txBody>
                  <a:tcPr marL="0" marR="0" marT="2540" marB="0">
                    <a:lnL w="12700">
                      <a:solidFill>
                        <a:srgbClr val="00AF50"/>
                      </a:solidFill>
                      <a:prstDash val="solid"/>
                    </a:lnL>
                  </a:tcPr>
                </a:tc>
                <a:tc hMerge="1">
                  <a:txBody>
                    <a:bodyPr/>
                    <a:lstStyle/>
                    <a:p>
                      <a:endParaRPr/>
                    </a:p>
                  </a:txBody>
                  <a:tcPr marL="0" marR="0" marT="0" marB="0"/>
                </a:tc>
                <a:tc gridSpan="2">
                  <a:txBody>
                    <a:bodyPr/>
                    <a:lstStyle/>
                    <a:p>
                      <a:pPr>
                        <a:lnSpc>
                          <a:spcPct val="100000"/>
                        </a:lnSpc>
                        <a:spcBef>
                          <a:spcPts val="40"/>
                        </a:spcBef>
                      </a:pPr>
                      <a:endParaRPr sz="900">
                        <a:latin typeface="Times New Roman"/>
                        <a:cs typeface="Times New Roman"/>
                      </a:endParaRPr>
                    </a:p>
                    <a:p>
                      <a:pPr marL="525780" marR="129539" indent="-228600">
                        <a:lnSpc>
                          <a:spcPct val="102299"/>
                        </a:lnSpc>
                        <a:spcBef>
                          <a:spcPts val="5"/>
                        </a:spcBef>
                        <a:buFont typeface="Symbol"/>
                        <a:buChar char=""/>
                        <a:tabLst>
                          <a:tab pos="525780" algn="l"/>
                          <a:tab pos="526415" algn="l"/>
                        </a:tabLst>
                      </a:pPr>
                      <a:r>
                        <a:rPr sz="900" spc="-10" dirty="0">
                          <a:latin typeface="URW Gothic"/>
                          <a:cs typeface="URW Gothic"/>
                        </a:rPr>
                        <a:t>To </a:t>
                      </a:r>
                      <a:r>
                        <a:rPr sz="900" spc="-5" dirty="0">
                          <a:latin typeface="URW Gothic"/>
                          <a:cs typeface="URW Gothic"/>
                        </a:rPr>
                        <a:t>observe and </a:t>
                      </a:r>
                      <a:r>
                        <a:rPr sz="900" dirty="0">
                          <a:latin typeface="URW Gothic"/>
                          <a:cs typeface="URW Gothic"/>
                        </a:rPr>
                        <a:t>realise </a:t>
                      </a:r>
                      <a:r>
                        <a:rPr sz="900" spc="-5" dirty="0">
                          <a:latin typeface="URW Gothic"/>
                          <a:cs typeface="URW Gothic"/>
                        </a:rPr>
                        <a:t>that  they </a:t>
                      </a:r>
                      <a:r>
                        <a:rPr sz="900" dirty="0">
                          <a:latin typeface="URW Gothic"/>
                          <a:cs typeface="URW Gothic"/>
                        </a:rPr>
                        <a:t>can </a:t>
                      </a:r>
                      <a:r>
                        <a:rPr sz="900" spc="-5" dirty="0">
                          <a:latin typeface="URW Gothic"/>
                          <a:cs typeface="URW Gothic"/>
                        </a:rPr>
                        <a:t>contribute to  taking care of </a:t>
                      </a:r>
                      <a:r>
                        <a:rPr sz="900" spc="-10" dirty="0">
                          <a:latin typeface="URW Gothic"/>
                          <a:cs typeface="URW Gothic"/>
                        </a:rPr>
                        <a:t>the  </a:t>
                      </a:r>
                      <a:r>
                        <a:rPr sz="900" spc="-5" dirty="0">
                          <a:latin typeface="URW Gothic"/>
                          <a:cs typeface="URW Gothic"/>
                        </a:rPr>
                        <a:t>resources, even </a:t>
                      </a:r>
                      <a:r>
                        <a:rPr sz="900" spc="5" dirty="0">
                          <a:latin typeface="URW Gothic"/>
                          <a:cs typeface="URW Gothic"/>
                        </a:rPr>
                        <a:t>if it </a:t>
                      </a:r>
                      <a:r>
                        <a:rPr sz="900" spc="-5" dirty="0">
                          <a:latin typeface="URW Gothic"/>
                          <a:cs typeface="URW Gothic"/>
                        </a:rPr>
                        <a:t>wasn’t  them </a:t>
                      </a:r>
                      <a:r>
                        <a:rPr sz="900" dirty="0">
                          <a:latin typeface="URW Gothic"/>
                          <a:cs typeface="URW Gothic"/>
                        </a:rPr>
                        <a:t>that </a:t>
                      </a:r>
                      <a:r>
                        <a:rPr sz="900" spc="-5" dirty="0">
                          <a:latin typeface="URW Gothic"/>
                          <a:cs typeface="URW Gothic"/>
                        </a:rPr>
                        <a:t>have used</a:t>
                      </a:r>
                      <a:r>
                        <a:rPr sz="900" spc="-75" dirty="0">
                          <a:latin typeface="URW Gothic"/>
                          <a:cs typeface="URW Gothic"/>
                        </a:rPr>
                        <a:t> </a:t>
                      </a:r>
                      <a:r>
                        <a:rPr sz="900" dirty="0">
                          <a:latin typeface="URW Gothic"/>
                          <a:cs typeface="URW Gothic"/>
                        </a:rPr>
                        <a:t>them</a:t>
                      </a:r>
                      <a:endParaRPr sz="900">
                        <a:latin typeface="URW Gothic"/>
                        <a:cs typeface="URW Gothic"/>
                      </a:endParaRPr>
                    </a:p>
                  </a:txBody>
                  <a:tcPr marL="0" marR="0" marT="5080"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33">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dirty="0">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66748">
                <a:tc gridSpan="2">
                  <a:txBody>
                    <a:bodyPr/>
                    <a:lstStyle/>
                    <a:p>
                      <a:pPr marL="525780" indent="-228600">
                        <a:lnSpc>
                          <a:spcPct val="100000"/>
                        </a:lnSpc>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approach an adult </a:t>
                      </a:r>
                      <a:r>
                        <a:rPr sz="900" spc="5" baseline="0" dirty="0">
                          <a:solidFill>
                            <a:schemeClr val="tx1"/>
                          </a:solidFill>
                          <a:latin typeface="URW Gothic"/>
                          <a:cs typeface="URW Gothic"/>
                        </a:rPr>
                        <a:t>if </a:t>
                      </a:r>
                      <a:r>
                        <a:rPr sz="900" spc="-5" baseline="0" dirty="0">
                          <a:solidFill>
                            <a:schemeClr val="tx1"/>
                          </a:solidFill>
                          <a:latin typeface="URW Gothic"/>
                          <a:cs typeface="URW Gothic"/>
                        </a:rPr>
                        <a:t>they </a:t>
                      </a:r>
                      <a:r>
                        <a:rPr sz="900" baseline="0" dirty="0">
                          <a:solidFill>
                            <a:schemeClr val="tx1"/>
                          </a:solidFill>
                          <a:latin typeface="URW Gothic"/>
                          <a:cs typeface="URW Gothic"/>
                        </a:rPr>
                        <a:t>feel </a:t>
                      </a:r>
                      <a:r>
                        <a:rPr sz="900" spc="-5" baseline="0" dirty="0">
                          <a:solidFill>
                            <a:schemeClr val="tx1"/>
                          </a:solidFill>
                          <a:latin typeface="URW Gothic"/>
                          <a:cs typeface="URW Gothic"/>
                        </a:rPr>
                        <a:t>upset about something, seek emotional support </a:t>
                      </a:r>
                      <a:r>
                        <a:rPr sz="900" baseline="0" dirty="0">
                          <a:solidFill>
                            <a:schemeClr val="tx1"/>
                          </a:solidFill>
                          <a:latin typeface="URW Gothic"/>
                          <a:cs typeface="URW Gothic"/>
                        </a:rPr>
                        <a:t>for</a:t>
                      </a:r>
                      <a:r>
                        <a:rPr sz="900" spc="35" baseline="0" dirty="0">
                          <a:solidFill>
                            <a:schemeClr val="tx1"/>
                          </a:solidFill>
                          <a:latin typeface="URW Gothic"/>
                          <a:cs typeface="URW Gothic"/>
                        </a:rPr>
                        <a:t> </a:t>
                      </a:r>
                      <a:r>
                        <a:rPr sz="900" spc="-5" baseline="0" dirty="0">
                          <a:solidFill>
                            <a:schemeClr val="tx1"/>
                          </a:solidFill>
                          <a:latin typeface="URW Gothic"/>
                          <a:cs typeface="URW Gothic"/>
                        </a:rPr>
                        <a:t>themselves.</a:t>
                      </a:r>
                      <a:endParaRPr sz="900" baseline="0"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put </a:t>
                      </a:r>
                      <a:r>
                        <a:rPr sz="900" baseline="0" dirty="0">
                          <a:solidFill>
                            <a:schemeClr val="tx1"/>
                          </a:solidFill>
                          <a:latin typeface="URW Gothic"/>
                          <a:cs typeface="URW Gothic"/>
                        </a:rPr>
                        <a:t>their </a:t>
                      </a:r>
                      <a:r>
                        <a:rPr sz="900" spc="-5" baseline="0" dirty="0">
                          <a:solidFill>
                            <a:schemeClr val="tx1"/>
                          </a:solidFill>
                          <a:latin typeface="URW Gothic"/>
                          <a:cs typeface="URW Gothic"/>
                        </a:rPr>
                        <a:t>hand </a:t>
                      </a:r>
                      <a:r>
                        <a:rPr sz="900" baseline="0" dirty="0">
                          <a:solidFill>
                            <a:schemeClr val="tx1"/>
                          </a:solidFill>
                          <a:latin typeface="URW Gothic"/>
                          <a:cs typeface="URW Gothic"/>
                        </a:rPr>
                        <a:t>up </a:t>
                      </a:r>
                      <a:r>
                        <a:rPr sz="900" spc="-5" baseline="0" dirty="0">
                          <a:solidFill>
                            <a:schemeClr val="tx1"/>
                          </a:solidFill>
                          <a:latin typeface="URW Gothic"/>
                          <a:cs typeface="URW Gothic"/>
                        </a:rPr>
                        <a:t>and not shout </a:t>
                      </a:r>
                      <a:r>
                        <a:rPr sz="900" baseline="0" dirty="0">
                          <a:solidFill>
                            <a:schemeClr val="tx1"/>
                          </a:solidFill>
                          <a:latin typeface="URW Gothic"/>
                          <a:cs typeface="URW Gothic"/>
                        </a:rPr>
                        <a:t>out when </a:t>
                      </a:r>
                      <a:r>
                        <a:rPr sz="900" spc="-5" baseline="0" dirty="0">
                          <a:solidFill>
                            <a:schemeClr val="tx1"/>
                          </a:solidFill>
                          <a:latin typeface="URW Gothic"/>
                          <a:cs typeface="URW Gothic"/>
                        </a:rPr>
                        <a:t>wanting to</a:t>
                      </a:r>
                      <a:r>
                        <a:rPr sz="900" spc="-25" baseline="0" dirty="0">
                          <a:solidFill>
                            <a:schemeClr val="tx1"/>
                          </a:solidFill>
                          <a:latin typeface="URW Gothic"/>
                          <a:cs typeface="URW Gothic"/>
                        </a:rPr>
                        <a:t> </a:t>
                      </a:r>
                      <a:r>
                        <a:rPr sz="900" spc="-5" baseline="0" dirty="0">
                          <a:solidFill>
                            <a:schemeClr val="tx1"/>
                          </a:solidFill>
                          <a:latin typeface="URW Gothic"/>
                          <a:cs typeface="URW Gothic"/>
                        </a:rPr>
                        <a:t>contribute.</a:t>
                      </a:r>
                      <a:endParaRPr sz="900" baseline="0" dirty="0">
                        <a:solidFill>
                          <a:schemeClr val="tx1"/>
                        </a:solidFill>
                        <a:latin typeface="URW Gothic"/>
                        <a:cs typeface="URW Gothic"/>
                      </a:endParaRPr>
                    </a:p>
                    <a:p>
                      <a:pPr marL="525780" indent="-228600">
                        <a:lnSpc>
                          <a:spcPct val="100000"/>
                        </a:lnSpc>
                        <a:spcBef>
                          <a:spcPts val="1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approach adults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an appropriate way when intervention </a:t>
                      </a:r>
                      <a:r>
                        <a:rPr sz="900" spc="-10" baseline="0" dirty="0">
                          <a:solidFill>
                            <a:schemeClr val="tx1"/>
                          </a:solidFill>
                          <a:latin typeface="URW Gothic"/>
                          <a:cs typeface="URW Gothic"/>
                        </a:rPr>
                        <a:t>or </a:t>
                      </a:r>
                      <a:r>
                        <a:rPr sz="900" spc="-5" baseline="0" dirty="0">
                          <a:solidFill>
                            <a:schemeClr val="tx1"/>
                          </a:solidFill>
                          <a:latin typeface="URW Gothic"/>
                          <a:cs typeface="URW Gothic"/>
                        </a:rPr>
                        <a:t>attention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wanted</a:t>
                      </a:r>
                      <a:r>
                        <a:rPr lang="en-GB" sz="900" spc="-5" baseline="0" dirty="0">
                          <a:solidFill>
                            <a:schemeClr val="tx1"/>
                          </a:solidFill>
                          <a:latin typeface="URW Gothic"/>
                          <a:cs typeface="URW Gothic"/>
                        </a:rPr>
                        <a:t>.</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baseline="0" dirty="0">
                          <a:solidFill>
                            <a:schemeClr val="tx1"/>
                          </a:solidFill>
                          <a:latin typeface="URW Gothic"/>
                          <a:cs typeface="URW Gothic"/>
                        </a:rPr>
                        <a:t>wait for their </a:t>
                      </a:r>
                      <a:r>
                        <a:rPr sz="900" spc="-5" baseline="0" dirty="0">
                          <a:solidFill>
                            <a:schemeClr val="tx1"/>
                          </a:solidFill>
                          <a:latin typeface="URW Gothic"/>
                          <a:cs typeface="URW Gothic"/>
                        </a:rPr>
                        <a:t>turn for resources and not just physically </a:t>
                      </a:r>
                      <a:r>
                        <a:rPr sz="900" spc="-10" baseline="0" dirty="0">
                          <a:solidFill>
                            <a:schemeClr val="tx1"/>
                          </a:solidFill>
                          <a:latin typeface="URW Gothic"/>
                          <a:cs typeface="URW Gothic"/>
                        </a:rPr>
                        <a:t>remove </a:t>
                      </a:r>
                      <a:r>
                        <a:rPr sz="900" baseline="0" dirty="0">
                          <a:solidFill>
                            <a:schemeClr val="tx1"/>
                          </a:solidFill>
                          <a:latin typeface="URW Gothic"/>
                          <a:cs typeface="URW Gothic"/>
                        </a:rPr>
                        <a:t>them </a:t>
                      </a:r>
                    </a:p>
                    <a:p>
                      <a:pPr marL="525780" marR="137160" indent="-228600">
                        <a:lnSpc>
                          <a:spcPct val="102200"/>
                        </a:lnSpc>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know the </a:t>
                      </a:r>
                      <a:r>
                        <a:rPr sz="900" baseline="0" dirty="0">
                          <a:solidFill>
                            <a:schemeClr val="tx1"/>
                          </a:solidFill>
                          <a:latin typeface="URW Gothic"/>
                          <a:cs typeface="URW Gothic"/>
                        </a:rPr>
                        <a:t>teachers </a:t>
                      </a:r>
                      <a:r>
                        <a:rPr sz="900" spc="-5" baseline="0" dirty="0">
                          <a:solidFill>
                            <a:schemeClr val="tx1"/>
                          </a:solidFill>
                          <a:latin typeface="URW Gothic"/>
                          <a:cs typeface="URW Gothic"/>
                        </a:rPr>
                        <a:t>cue for attention and </a:t>
                      </a:r>
                      <a:r>
                        <a:rPr sz="900" baseline="0" dirty="0">
                          <a:solidFill>
                            <a:schemeClr val="tx1"/>
                          </a:solidFill>
                          <a:latin typeface="URW Gothic"/>
                          <a:cs typeface="URW Gothic"/>
                        </a:rPr>
                        <a:t>follow </a:t>
                      </a:r>
                      <a:r>
                        <a:rPr sz="900" spc="-5" baseline="0" dirty="0">
                          <a:solidFill>
                            <a:schemeClr val="tx1"/>
                          </a:solidFill>
                          <a:latin typeface="URW Gothic"/>
                          <a:cs typeface="URW Gothic"/>
                        </a:rPr>
                        <a:t>the expectations associated with </a:t>
                      </a:r>
                      <a:r>
                        <a:rPr sz="900" baseline="0" dirty="0">
                          <a:solidFill>
                            <a:schemeClr val="tx1"/>
                          </a:solidFill>
                          <a:latin typeface="URW Gothic"/>
                          <a:cs typeface="URW Gothic"/>
                        </a:rPr>
                        <a:t>this. This </a:t>
                      </a:r>
                      <a:r>
                        <a:rPr sz="900" spc="-10" baseline="0" dirty="0">
                          <a:solidFill>
                            <a:schemeClr val="tx1"/>
                          </a:solidFill>
                          <a:latin typeface="URW Gothic"/>
                          <a:cs typeface="URW Gothic"/>
                        </a:rPr>
                        <a:t>may </a:t>
                      </a:r>
                      <a:r>
                        <a:rPr sz="900" spc="-5" baseline="0" dirty="0">
                          <a:solidFill>
                            <a:schemeClr val="tx1"/>
                          </a:solidFill>
                          <a:latin typeface="URW Gothic"/>
                          <a:cs typeface="URW Gothic"/>
                        </a:rPr>
                        <a:t>be ensuring </a:t>
                      </a:r>
                      <a:r>
                        <a:rPr sz="900" spc="-10" baseline="0" dirty="0">
                          <a:solidFill>
                            <a:schemeClr val="tx1"/>
                          </a:solidFill>
                          <a:latin typeface="URW Gothic"/>
                          <a:cs typeface="URW Gothic"/>
                        </a:rPr>
                        <a:t>that </a:t>
                      </a:r>
                      <a:r>
                        <a:rPr sz="900" spc="-5" baseline="0" dirty="0">
                          <a:solidFill>
                            <a:schemeClr val="tx1"/>
                          </a:solidFill>
                          <a:latin typeface="URW Gothic"/>
                          <a:cs typeface="URW Gothic"/>
                        </a:rPr>
                        <a:t>all children have  focused attention by removing everything from </a:t>
                      </a:r>
                      <a:r>
                        <a:rPr sz="900" baseline="0" dirty="0">
                          <a:solidFill>
                            <a:schemeClr val="tx1"/>
                          </a:solidFill>
                          <a:latin typeface="URW Gothic"/>
                          <a:cs typeface="URW Gothic"/>
                        </a:rPr>
                        <a:t>their </a:t>
                      </a:r>
                      <a:r>
                        <a:rPr sz="900" spc="-5" baseline="0" dirty="0">
                          <a:solidFill>
                            <a:schemeClr val="tx1"/>
                          </a:solidFill>
                          <a:latin typeface="URW Gothic"/>
                          <a:cs typeface="URW Gothic"/>
                        </a:rPr>
                        <a:t>hands and </a:t>
                      </a:r>
                      <a:r>
                        <a:rPr sz="900" baseline="0" dirty="0">
                          <a:solidFill>
                            <a:schemeClr val="tx1"/>
                          </a:solidFill>
                          <a:latin typeface="URW Gothic"/>
                          <a:cs typeface="URW Gothic"/>
                        </a:rPr>
                        <a:t>turning </a:t>
                      </a:r>
                      <a:r>
                        <a:rPr sz="900" spc="-5" baseline="0" dirty="0">
                          <a:solidFill>
                            <a:schemeClr val="tx1"/>
                          </a:solidFill>
                          <a:latin typeface="URW Gothic"/>
                          <a:cs typeface="URW Gothic"/>
                        </a:rPr>
                        <a:t>their eyes to the teacher before teacher continues. </a:t>
                      </a:r>
                      <a:r>
                        <a:rPr sz="900" spc="10" baseline="0" dirty="0">
                          <a:solidFill>
                            <a:schemeClr val="tx1"/>
                          </a:solidFill>
                          <a:latin typeface="URW Gothic"/>
                          <a:cs typeface="URW Gothic"/>
                        </a:rPr>
                        <a:t>Give  </a:t>
                      </a:r>
                      <a:r>
                        <a:rPr sz="900" spc="-5" baseline="0" dirty="0">
                          <a:solidFill>
                            <a:schemeClr val="tx1"/>
                          </a:solidFill>
                          <a:latin typeface="URW Gothic"/>
                          <a:cs typeface="URW Gothic"/>
                        </a:rPr>
                        <a:t>reminders where needed.</a:t>
                      </a:r>
                      <a:endParaRPr sz="900" baseline="0" dirty="0">
                        <a:solidFill>
                          <a:schemeClr val="tx1"/>
                        </a:solidFill>
                        <a:latin typeface="URW Gothic"/>
                        <a:cs typeface="URW Gothic"/>
                      </a:endParaRPr>
                    </a:p>
                    <a:p>
                      <a:pPr marL="525780" indent="-228600">
                        <a:lnSpc>
                          <a:spcPts val="1050"/>
                        </a:lnSpc>
                        <a:spcBef>
                          <a:spcPts val="25"/>
                        </a:spcBef>
                        <a:buFont typeface="Symbol"/>
                        <a:buChar char=""/>
                        <a:tabLst>
                          <a:tab pos="525145" algn="l"/>
                          <a:tab pos="525780" algn="l"/>
                        </a:tabLst>
                      </a:pPr>
                      <a:r>
                        <a:rPr sz="900" spc="-5" baseline="0" dirty="0">
                          <a:solidFill>
                            <a:schemeClr val="tx1"/>
                          </a:solidFill>
                          <a:latin typeface="URW Gothic"/>
                          <a:cs typeface="URW Gothic"/>
                        </a:rPr>
                        <a:t>Follow simple one step instructions </a:t>
                      </a:r>
                      <a:r>
                        <a:rPr sz="900" spc="-10" baseline="0" dirty="0">
                          <a:solidFill>
                            <a:schemeClr val="tx1"/>
                          </a:solidFill>
                          <a:latin typeface="URW Gothic"/>
                          <a:cs typeface="URW Gothic"/>
                        </a:rPr>
                        <a:t>e.g. </a:t>
                      </a:r>
                      <a:r>
                        <a:rPr sz="900" spc="-5" baseline="0" dirty="0">
                          <a:solidFill>
                            <a:schemeClr val="tx1"/>
                          </a:solidFill>
                          <a:latin typeface="URW Gothic"/>
                          <a:cs typeface="URW Gothic"/>
                        </a:rPr>
                        <a:t>time to </a:t>
                      </a:r>
                      <a:r>
                        <a:rPr sz="900" baseline="0" dirty="0">
                          <a:solidFill>
                            <a:schemeClr val="tx1"/>
                          </a:solidFill>
                          <a:latin typeface="URW Gothic"/>
                          <a:cs typeface="URW Gothic"/>
                        </a:rPr>
                        <a:t>tidy </a:t>
                      </a:r>
                      <a:r>
                        <a:rPr sz="900" spc="-5" baseline="0" dirty="0">
                          <a:solidFill>
                            <a:schemeClr val="tx1"/>
                          </a:solidFill>
                          <a:latin typeface="URW Gothic"/>
                          <a:cs typeface="URW Gothic"/>
                        </a:rPr>
                        <a:t>your</a:t>
                      </a:r>
                      <a:r>
                        <a:rPr sz="900" spc="10" baseline="0" dirty="0">
                          <a:solidFill>
                            <a:schemeClr val="tx1"/>
                          </a:solidFill>
                          <a:latin typeface="URW Gothic"/>
                          <a:cs typeface="URW Gothic"/>
                        </a:rPr>
                        <a:t> </a:t>
                      </a:r>
                      <a:r>
                        <a:rPr sz="900" spc="-5" baseline="0" dirty="0">
                          <a:solidFill>
                            <a:schemeClr val="tx1"/>
                          </a:solidFill>
                          <a:latin typeface="URW Gothic"/>
                          <a:cs typeface="URW Gothic"/>
                        </a:rPr>
                        <a:t>area</a:t>
                      </a:r>
                      <a:endParaRPr sz="900" baseline="0" dirty="0">
                        <a:solidFill>
                          <a:schemeClr val="tx1"/>
                        </a:solidFill>
                        <a:latin typeface="URW Gothic"/>
                        <a:cs typeface="URW Gothic"/>
                      </a:endParaRPr>
                    </a:p>
                  </a:txBody>
                  <a:tcPr marL="0" marR="0" marT="0" marB="0">
                    <a:lnL w="12700">
                      <a:solidFill>
                        <a:srgbClr val="00AF50"/>
                      </a:solidFill>
                      <a:prstDash val="solid"/>
                    </a:lnL>
                    <a:lnB w="12700">
                      <a:solidFill>
                        <a:srgbClr val="00AF50"/>
                      </a:solidFill>
                      <a:prstDash val="solid"/>
                    </a:lnB>
                  </a:tcPr>
                </a:tc>
                <a:tc hMerge="1">
                  <a:txBody>
                    <a:bodyPr/>
                    <a:lstStyle/>
                    <a:p>
                      <a:endParaRPr/>
                    </a:p>
                  </a:txBody>
                  <a:tcPr marL="0" marR="0" marT="0" marB="0"/>
                </a:tc>
                <a:tc gridSpan="2">
                  <a:txBody>
                    <a:bodyPr/>
                    <a:lstStyle/>
                    <a:p>
                      <a:pPr>
                        <a:lnSpc>
                          <a:spcPct val="100000"/>
                        </a:lnSpc>
                        <a:spcBef>
                          <a:spcPts val="45"/>
                        </a:spcBef>
                      </a:pPr>
                      <a:endParaRPr sz="900" dirty="0">
                        <a:latin typeface="Times New Roman"/>
                        <a:cs typeface="Times New Roman"/>
                      </a:endParaRPr>
                    </a:p>
                    <a:p>
                      <a:pPr marL="525780" marR="111760" indent="-228600">
                        <a:lnSpc>
                          <a:spcPct val="102000"/>
                        </a:lnSpc>
                        <a:buFont typeface="Symbol"/>
                        <a:buChar char=""/>
                        <a:tabLst>
                          <a:tab pos="525780" algn="l"/>
                          <a:tab pos="526415" algn="l"/>
                        </a:tabLst>
                      </a:pPr>
                      <a:r>
                        <a:rPr sz="900" spc="-10" dirty="0">
                          <a:latin typeface="URW Gothic"/>
                          <a:cs typeface="URW Gothic"/>
                        </a:rPr>
                        <a:t>To </a:t>
                      </a:r>
                      <a:r>
                        <a:rPr sz="900" spc="-5" dirty="0">
                          <a:latin typeface="URW Gothic"/>
                          <a:cs typeface="URW Gothic"/>
                        </a:rPr>
                        <a:t>understand that the  resources </a:t>
                      </a:r>
                      <a:r>
                        <a:rPr sz="900" spc="5" dirty="0">
                          <a:latin typeface="URW Gothic"/>
                          <a:cs typeface="URW Gothic"/>
                        </a:rPr>
                        <a:t>in </a:t>
                      </a:r>
                      <a:r>
                        <a:rPr sz="900" spc="-5" dirty="0">
                          <a:latin typeface="URW Gothic"/>
                          <a:cs typeface="URW Gothic"/>
                        </a:rPr>
                        <a:t>school </a:t>
                      </a:r>
                      <a:r>
                        <a:rPr sz="900" spc="-10" dirty="0">
                          <a:latin typeface="URW Gothic"/>
                          <a:cs typeface="URW Gothic"/>
                        </a:rPr>
                        <a:t>must </a:t>
                      </a:r>
                      <a:r>
                        <a:rPr sz="900" spc="-5" dirty="0">
                          <a:latin typeface="URW Gothic"/>
                          <a:cs typeface="URW Gothic"/>
                        </a:rPr>
                        <a:t>be  taken </a:t>
                      </a:r>
                      <a:r>
                        <a:rPr sz="900" dirty="0">
                          <a:latin typeface="URW Gothic"/>
                          <a:cs typeface="URW Gothic"/>
                        </a:rPr>
                        <a:t>care </a:t>
                      </a:r>
                      <a:r>
                        <a:rPr sz="900" spc="-5" dirty="0">
                          <a:latin typeface="URW Gothic"/>
                          <a:cs typeface="URW Gothic"/>
                        </a:rPr>
                        <a:t>of and put  away sensibly to look after  them with adult guidance  and</a:t>
                      </a:r>
                      <a:r>
                        <a:rPr sz="900" spc="-10" dirty="0">
                          <a:latin typeface="URW Gothic"/>
                          <a:cs typeface="URW Gothic"/>
                        </a:rPr>
                        <a:t> </a:t>
                      </a:r>
                      <a:r>
                        <a:rPr sz="900" spc="-5" dirty="0">
                          <a:latin typeface="URW Gothic"/>
                          <a:cs typeface="URW Gothic"/>
                        </a:rPr>
                        <a:t>explanation</a:t>
                      </a:r>
                      <a:endParaRPr sz="900" dirty="0">
                        <a:latin typeface="URW Gothic"/>
                        <a:cs typeface="URW Gothic"/>
                      </a:endParaRPr>
                    </a:p>
                  </a:txBody>
                  <a:tcPr marL="0" marR="0" marT="5715" marB="0">
                    <a:lnR w="12700">
                      <a:solidFill>
                        <a:srgbClr val="00AF50"/>
                      </a:solidFill>
                      <a:prstDash val="solid"/>
                    </a:lnR>
                    <a:lnB w="12700">
                      <a:solidFill>
                        <a:srgbClr val="00AF5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10</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82AECD74-09B0-1A9C-B8A6-2053BFDBF6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563" y="1114425"/>
            <a:ext cx="792163" cy="6318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564896"/>
            <a:ext cx="4525645" cy="4298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Verdana"/>
              </a:rPr>
              <a:t>Reception</a:t>
            </a:r>
            <a:endParaRPr sz="1400" dirty="0">
              <a:latin typeface="Verdana"/>
              <a:cs typeface="Verdana"/>
            </a:endParaRPr>
          </a:p>
          <a:p>
            <a:pPr marL="12700">
              <a:lnSpc>
                <a:spcPct val="100000"/>
              </a:lnSpc>
              <a:spcBef>
                <a:spcPts val="60"/>
              </a:spcBef>
            </a:pPr>
            <a:r>
              <a:rPr sz="1200" b="1" spc="-5" dirty="0">
                <a:solidFill>
                  <a:srgbClr val="00AF50"/>
                </a:solidFill>
                <a:latin typeface="Gothic Uralic"/>
                <a:cs typeface="Gothic Uralic"/>
              </a:rPr>
              <a:t>Personal, </a:t>
            </a:r>
            <a:r>
              <a:rPr sz="1200" b="1" dirty="0">
                <a:solidFill>
                  <a:srgbClr val="00AF50"/>
                </a:solidFill>
                <a:latin typeface="Gothic Uralic"/>
                <a:cs typeface="Gothic Uralic"/>
              </a:rPr>
              <a:t>Social </a:t>
            </a:r>
            <a:r>
              <a:rPr sz="1200" b="1" spc="-5" dirty="0">
                <a:solidFill>
                  <a:srgbClr val="00AF50"/>
                </a:solidFill>
                <a:latin typeface="Gothic Uralic"/>
                <a:cs typeface="Gothic Uralic"/>
              </a:rPr>
              <a:t>and </a:t>
            </a:r>
            <a:r>
              <a:rPr sz="1200" b="1" dirty="0">
                <a:solidFill>
                  <a:srgbClr val="00AF50"/>
                </a:solidFill>
                <a:latin typeface="Gothic Uralic"/>
                <a:cs typeface="Gothic Uralic"/>
              </a:rPr>
              <a:t>Emotional </a:t>
            </a:r>
            <a:r>
              <a:rPr sz="1200" b="1" spc="-5" dirty="0">
                <a:solidFill>
                  <a:srgbClr val="00AF50"/>
                </a:solidFill>
                <a:latin typeface="Gothic Uralic"/>
                <a:cs typeface="Gothic Uralic"/>
              </a:rPr>
              <a:t>Development| </a:t>
            </a:r>
            <a:r>
              <a:rPr sz="1200" b="1" dirty="0">
                <a:solidFill>
                  <a:srgbClr val="00AF50"/>
                </a:solidFill>
                <a:latin typeface="Gothic Uralic"/>
                <a:cs typeface="Gothic Uralic"/>
              </a:rPr>
              <a:t>Managing</a:t>
            </a:r>
            <a:r>
              <a:rPr sz="1200" b="1" spc="-45" dirty="0">
                <a:solidFill>
                  <a:srgbClr val="00AF50"/>
                </a:solidFill>
                <a:latin typeface="Gothic Uralic"/>
                <a:cs typeface="Gothic Uralic"/>
              </a:rPr>
              <a:t> </a:t>
            </a:r>
            <a:r>
              <a:rPr sz="1200" b="1" spc="-5" dirty="0">
                <a:solidFill>
                  <a:srgbClr val="00AF50"/>
                </a:solidFill>
                <a:latin typeface="Gothic Uralic"/>
                <a:cs typeface="Gothic Uralic"/>
              </a:rPr>
              <a:t>Self</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4098813752"/>
              </p:ext>
            </p:extLst>
          </p:nvPr>
        </p:nvGraphicFramePr>
        <p:xfrm>
          <a:off x="359663" y="1170686"/>
          <a:ext cx="10077449" cy="5525461"/>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2251710">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2023">
                <a:tc gridSpan="3">
                  <a:txBody>
                    <a:bodyPr/>
                    <a:lstStyle/>
                    <a:p>
                      <a:pPr marL="68580">
                        <a:lnSpc>
                          <a:spcPts val="1340"/>
                        </a:lnSpc>
                        <a:spcBef>
                          <a:spcPts val="70"/>
                        </a:spcBef>
                      </a:pPr>
                      <a:r>
                        <a:rPr sz="1200" b="1" dirty="0">
                          <a:latin typeface="Gothic Uralic"/>
                          <a:cs typeface="Gothic Uralic"/>
                        </a:rPr>
                        <a:t>Early Learning </a:t>
                      </a:r>
                      <a:r>
                        <a:rPr sz="1200" b="1" spc="-5" dirty="0">
                          <a:latin typeface="Gothic Uralic"/>
                          <a:cs typeface="Gothic Uralic"/>
                        </a:rPr>
                        <a:t>Goal: PSED </a:t>
                      </a:r>
                      <a:r>
                        <a:rPr sz="1200" b="1" dirty="0">
                          <a:latin typeface="Gothic Uralic"/>
                          <a:cs typeface="Gothic Uralic"/>
                        </a:rPr>
                        <a:t>| </a:t>
                      </a:r>
                      <a:r>
                        <a:rPr sz="1200" spc="-5" dirty="0">
                          <a:latin typeface="URW Gothic"/>
                          <a:cs typeface="URW Gothic"/>
                        </a:rPr>
                        <a:t>Managing</a:t>
                      </a:r>
                      <a:r>
                        <a:rPr sz="1200" dirty="0">
                          <a:latin typeface="URW Gothic"/>
                          <a:cs typeface="URW Gothic"/>
                        </a:rPr>
                        <a:t> </a:t>
                      </a:r>
                      <a:r>
                        <a:rPr sz="1200" spc="-5" dirty="0">
                          <a:latin typeface="URW Gothic"/>
                          <a:cs typeface="URW Gothic"/>
                        </a:rPr>
                        <a:t>self</a:t>
                      </a:r>
                      <a:endParaRPr sz="1200">
                        <a:latin typeface="URW Gothic"/>
                        <a:cs typeface="URW Gothic"/>
                      </a:endParaRPr>
                    </a:p>
                  </a:txBody>
                  <a:tcPr marL="0" marR="0" marT="8890" marB="0">
                    <a:lnL w="12700">
                      <a:solidFill>
                        <a:srgbClr val="00AF50"/>
                      </a:solidFill>
                      <a:prstDash val="solid"/>
                    </a:lnL>
                    <a:lnT w="12700">
                      <a:solidFill>
                        <a:srgbClr val="00AF50"/>
                      </a:solidFill>
                      <a:prstDash val="solid"/>
                    </a:lnT>
                    <a:solidFill>
                      <a:srgbClr val="92D05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00AF50"/>
                      </a:solidFill>
                      <a:prstDash val="solid"/>
                    </a:lnR>
                    <a:lnT w="12700">
                      <a:solidFill>
                        <a:srgbClr val="00AF50"/>
                      </a:solidFill>
                      <a:prstDash val="solid"/>
                    </a:lnT>
                  </a:tcPr>
                </a:tc>
                <a:extLst>
                  <a:ext uri="{0D108BD9-81ED-4DB2-BD59-A6C34878D82A}">
                    <a16:rowId xmlns:a16="http://schemas.microsoft.com/office/drawing/2014/main" val="10000"/>
                  </a:ext>
                </a:extLst>
              </a:tr>
              <a:tr h="560832">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Be confident to try new activities and show independence, resilience and perseverance in the face </a:t>
                      </a:r>
                      <a:r>
                        <a:rPr sz="900" spc="-10" dirty="0">
                          <a:latin typeface="URW Gothic"/>
                          <a:cs typeface="URW Gothic"/>
                        </a:rPr>
                        <a:t>of</a:t>
                      </a:r>
                      <a:r>
                        <a:rPr sz="900" spc="10" dirty="0">
                          <a:latin typeface="URW Gothic"/>
                          <a:cs typeface="URW Gothic"/>
                        </a:rPr>
                        <a:t> </a:t>
                      </a:r>
                      <a:r>
                        <a:rPr sz="900" spc="-5" dirty="0">
                          <a:latin typeface="URW Gothic"/>
                          <a:cs typeface="URW Gothic"/>
                        </a:rPr>
                        <a:t>challenge</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Explain the reason for rules, </a:t>
                      </a:r>
                      <a:r>
                        <a:rPr sz="900" dirty="0">
                          <a:latin typeface="URW Gothic"/>
                          <a:cs typeface="URW Gothic"/>
                        </a:rPr>
                        <a:t>know </a:t>
                      </a:r>
                      <a:r>
                        <a:rPr sz="900" spc="-5" dirty="0">
                          <a:latin typeface="URW Gothic"/>
                          <a:cs typeface="URW Gothic"/>
                        </a:rPr>
                        <a:t>right </a:t>
                      </a:r>
                      <a:r>
                        <a:rPr sz="900" dirty="0">
                          <a:latin typeface="URW Gothic"/>
                          <a:cs typeface="URW Gothic"/>
                        </a:rPr>
                        <a:t>from </a:t>
                      </a:r>
                      <a:r>
                        <a:rPr sz="900" spc="-5" dirty="0">
                          <a:latin typeface="URW Gothic"/>
                          <a:cs typeface="URW Gothic"/>
                        </a:rPr>
                        <a:t>wrong and try to behave</a:t>
                      </a:r>
                      <a:r>
                        <a:rPr sz="900" spc="-25" dirty="0">
                          <a:latin typeface="URW Gothic"/>
                          <a:cs typeface="URW Gothic"/>
                        </a:rPr>
                        <a:t> </a:t>
                      </a:r>
                      <a:r>
                        <a:rPr sz="900" spc="-5" dirty="0">
                          <a:latin typeface="URW Gothic"/>
                          <a:cs typeface="URW Gothic"/>
                        </a:rPr>
                        <a:t>accordingly</a:t>
                      </a:r>
                      <a:endParaRPr sz="900">
                        <a:latin typeface="URW Gothic"/>
                        <a:cs typeface="URW Gothic"/>
                      </a:endParaRPr>
                    </a:p>
                    <a:p>
                      <a:pPr marL="525780" indent="-228600">
                        <a:lnSpc>
                          <a:spcPts val="1005"/>
                        </a:lnSpc>
                        <a:spcBef>
                          <a:spcPts val="25"/>
                        </a:spcBef>
                        <a:buFont typeface="Symbol"/>
                        <a:buChar char=""/>
                        <a:tabLst>
                          <a:tab pos="525145" algn="l"/>
                          <a:tab pos="525780" algn="l"/>
                        </a:tabLst>
                      </a:pPr>
                      <a:r>
                        <a:rPr sz="900" spc="-5" dirty="0">
                          <a:latin typeface="URW Gothic"/>
                          <a:cs typeface="URW Gothic"/>
                        </a:rPr>
                        <a:t>Manage </a:t>
                      </a:r>
                      <a:r>
                        <a:rPr sz="900" dirty="0">
                          <a:latin typeface="URW Gothic"/>
                          <a:cs typeface="URW Gothic"/>
                        </a:rPr>
                        <a:t>their </a:t>
                      </a:r>
                      <a:r>
                        <a:rPr sz="900" spc="-5" dirty="0">
                          <a:latin typeface="URW Gothic"/>
                          <a:cs typeface="URW Gothic"/>
                        </a:rPr>
                        <a:t>own basic needs, including dressing, going to </a:t>
                      </a:r>
                      <a:r>
                        <a:rPr sz="900" spc="5" dirty="0">
                          <a:latin typeface="URW Gothic"/>
                          <a:cs typeface="URW Gothic"/>
                        </a:rPr>
                        <a:t>the </a:t>
                      </a:r>
                      <a:r>
                        <a:rPr sz="900" dirty="0">
                          <a:latin typeface="URW Gothic"/>
                          <a:cs typeface="URW Gothic"/>
                        </a:rPr>
                        <a:t>toilet </a:t>
                      </a:r>
                      <a:r>
                        <a:rPr sz="900" spc="-5" dirty="0">
                          <a:latin typeface="URW Gothic"/>
                          <a:cs typeface="URW Gothic"/>
                        </a:rPr>
                        <a:t>and understanding the importance of </a:t>
                      </a:r>
                      <a:r>
                        <a:rPr sz="900" spc="-10" dirty="0">
                          <a:latin typeface="URW Gothic"/>
                          <a:cs typeface="URW Gothic"/>
                        </a:rPr>
                        <a:t>healthy </a:t>
                      </a:r>
                      <a:r>
                        <a:rPr sz="900" spc="-5" dirty="0">
                          <a:latin typeface="URW Gothic"/>
                          <a:cs typeface="URW Gothic"/>
                        </a:rPr>
                        <a:t>food</a:t>
                      </a:r>
                      <a:r>
                        <a:rPr sz="900" spc="10" dirty="0">
                          <a:latin typeface="URW Gothic"/>
                          <a:cs typeface="URW Gothic"/>
                        </a:rPr>
                        <a:t> </a:t>
                      </a:r>
                      <a:r>
                        <a:rPr sz="900" spc="-5" dirty="0">
                          <a:latin typeface="URW Gothic"/>
                          <a:cs typeface="URW Gothic"/>
                        </a:rPr>
                        <a:t>choices.</a:t>
                      </a:r>
                      <a:endParaRPr sz="900">
                        <a:latin typeface="URW Gothic"/>
                        <a:cs typeface="URW Gothic"/>
                      </a:endParaRPr>
                    </a:p>
                  </a:txBody>
                  <a:tcPr marL="0" marR="0" marT="0" marB="0">
                    <a:lnL w="12700">
                      <a:solidFill>
                        <a:srgbClr val="00AF50"/>
                      </a:solidFill>
                      <a:prstDash val="solid"/>
                    </a:lnL>
                    <a:lnR w="12700">
                      <a:solidFill>
                        <a:srgbClr val="00AF5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7">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00AF50"/>
                    </a:solidFill>
                  </a:tcPr>
                </a:tc>
                <a:tc hMerge="1">
                  <a:txBody>
                    <a:bodyPr/>
                    <a:lstStyle/>
                    <a:p>
                      <a:endParaRPr/>
                    </a:p>
                  </a:txBody>
                  <a:tcPr marL="0" marR="0" marT="0" marB="0"/>
                </a:tc>
                <a:tc gridSpan="2">
                  <a:txBody>
                    <a:bodyPr/>
                    <a:lstStyle/>
                    <a:p>
                      <a:pPr marL="68580">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PSED </a:t>
                      </a:r>
                      <a:r>
                        <a:rPr sz="900" b="1" dirty="0">
                          <a:latin typeface="Gothic Uralic"/>
                          <a:cs typeface="Gothic Uralic"/>
                        </a:rPr>
                        <a:t>– </a:t>
                      </a:r>
                      <a:r>
                        <a:rPr lang="en-GB" sz="900" b="1" i="1" spc="-155" dirty="0">
                          <a:latin typeface="Verdana"/>
                          <a:cs typeface="Gothic Uralic"/>
                        </a:rPr>
                        <a:t>Reception</a:t>
                      </a:r>
                      <a:endParaRPr sz="900" dirty="0">
                        <a:latin typeface="Verdana"/>
                        <a:cs typeface="Verdana"/>
                      </a:endParaRPr>
                    </a:p>
                  </a:txBody>
                  <a:tcPr marL="0" marR="0" marT="0" marB="0">
                    <a:solidFill>
                      <a:srgbClr val="00AF50"/>
                    </a:solidFill>
                  </a:tcPr>
                </a:tc>
                <a:tc hMerge="1">
                  <a:txBody>
                    <a:bodyPr/>
                    <a:lstStyle/>
                    <a:p>
                      <a:endParaRPr/>
                    </a:p>
                  </a:txBody>
                  <a:tcPr marL="0" marR="0" marT="0" marB="0"/>
                </a:tc>
                <a:extLst>
                  <a:ext uri="{0D108BD9-81ED-4DB2-BD59-A6C34878D82A}">
                    <a16:rowId xmlns:a16="http://schemas.microsoft.com/office/drawing/2014/main" val="10002"/>
                  </a:ext>
                </a:extLst>
              </a:tr>
              <a:tr h="140335">
                <a:tc>
                  <a:txBody>
                    <a:bodyPr/>
                    <a:lstStyle/>
                    <a:p>
                      <a:pPr algn="ctr">
                        <a:lnSpc>
                          <a:spcPts val="1005"/>
                        </a:lnSpc>
                      </a:pPr>
                      <a:r>
                        <a:rPr sz="900" b="1" spc="5" dirty="0">
                          <a:solidFill>
                            <a:srgbClr val="FFFFFF"/>
                          </a:solidFill>
                          <a:latin typeface="Gothic Uralic"/>
                          <a:cs typeface="Gothic Uralic"/>
                        </a:rPr>
                        <a:t>R+</a:t>
                      </a:r>
                      <a:endParaRPr sz="900" dirty="0">
                        <a:latin typeface="Gothic Uralic"/>
                        <a:cs typeface="Gothic Uralic"/>
                      </a:endParaRPr>
                    </a:p>
                  </a:txBody>
                  <a:tcPr marL="0" marR="0" marT="0" marB="0">
                    <a:solidFill>
                      <a:srgbClr val="00AF5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lang="en-GB" sz="900" b="1" spc="-10" dirty="0">
                          <a:latin typeface="Gothic Uralic"/>
                          <a:cs typeface="Gothic Uralic"/>
                        </a:rPr>
                        <a:t> and to be year 1 ready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682750">
                <a:tc gridSpan="2">
                  <a:txBody>
                    <a:bodyPr/>
                    <a:lstStyle/>
                    <a:p>
                      <a:pPr>
                        <a:lnSpc>
                          <a:spcPct val="100000"/>
                        </a:lnSpc>
                        <a:spcBef>
                          <a:spcPts val="40"/>
                        </a:spcBef>
                      </a:pPr>
                      <a:endParaRPr sz="900" dirty="0">
                        <a:solidFill>
                          <a:schemeClr val="tx1"/>
                        </a:solidFill>
                        <a:latin typeface="Times New Roman"/>
                        <a:cs typeface="Times New Roman"/>
                      </a:endParaRPr>
                    </a:p>
                    <a:p>
                      <a:pPr marL="525780" marR="177800" indent="-228600">
                        <a:lnSpc>
                          <a:spcPct val="102499"/>
                        </a:lnSpc>
                        <a:buFont typeface="Symbol"/>
                        <a:buChar char=""/>
                        <a:tabLst>
                          <a:tab pos="525145" algn="l"/>
                          <a:tab pos="525780" algn="l"/>
                        </a:tabLst>
                      </a:pPr>
                      <a:r>
                        <a:rPr sz="900" spc="-5" dirty="0">
                          <a:solidFill>
                            <a:schemeClr val="tx1"/>
                          </a:solidFill>
                          <a:latin typeface="URW Gothic"/>
                          <a:cs typeface="URW Gothic"/>
                        </a:rPr>
                        <a:t>Maintain focus for </a:t>
                      </a:r>
                      <a:r>
                        <a:rPr sz="900" dirty="0">
                          <a:solidFill>
                            <a:schemeClr val="tx1"/>
                          </a:solidFill>
                          <a:latin typeface="URW Gothic"/>
                          <a:cs typeface="URW Gothic"/>
                        </a:rPr>
                        <a:t>a </a:t>
                      </a:r>
                      <a:r>
                        <a:rPr sz="900" spc="-10" dirty="0">
                          <a:solidFill>
                            <a:schemeClr val="tx1"/>
                          </a:solidFill>
                          <a:latin typeface="URW Gothic"/>
                          <a:cs typeface="URW Gothic"/>
                        </a:rPr>
                        <a:t>longer </a:t>
                      </a:r>
                      <a:r>
                        <a:rPr sz="900" spc="-5" dirty="0">
                          <a:solidFill>
                            <a:schemeClr val="tx1"/>
                          </a:solidFill>
                          <a:latin typeface="URW Gothic"/>
                          <a:cs typeface="URW Gothic"/>
                        </a:rPr>
                        <a:t>period of time, not be afraid to alter </a:t>
                      </a:r>
                      <a:r>
                        <a:rPr sz="900" dirty="0">
                          <a:solidFill>
                            <a:schemeClr val="tx1"/>
                          </a:solidFill>
                          <a:latin typeface="URW Gothic"/>
                          <a:cs typeface="URW Gothic"/>
                        </a:rPr>
                        <a:t>their </a:t>
                      </a:r>
                      <a:r>
                        <a:rPr sz="900" spc="-5" dirty="0">
                          <a:solidFill>
                            <a:schemeClr val="tx1"/>
                          </a:solidFill>
                          <a:latin typeface="URW Gothic"/>
                          <a:cs typeface="URW Gothic"/>
                        </a:rPr>
                        <a:t>approach to something  </a:t>
                      </a:r>
                      <a:r>
                        <a:rPr sz="900" spc="-10" dirty="0">
                          <a:solidFill>
                            <a:schemeClr val="tx1"/>
                          </a:solidFill>
                          <a:latin typeface="URW Gothic"/>
                          <a:cs typeface="URW Gothic"/>
                        </a:rPr>
                        <a:t>to </a:t>
                      </a:r>
                      <a:r>
                        <a:rPr sz="900" spc="-5" dirty="0">
                          <a:solidFill>
                            <a:schemeClr val="tx1"/>
                          </a:solidFill>
                          <a:latin typeface="URW Gothic"/>
                          <a:cs typeface="URW Gothic"/>
                        </a:rPr>
                        <a:t>be able </a:t>
                      </a:r>
                      <a:r>
                        <a:rPr sz="900" spc="-10" dirty="0">
                          <a:solidFill>
                            <a:schemeClr val="tx1"/>
                          </a:solidFill>
                          <a:latin typeface="URW Gothic"/>
                          <a:cs typeface="URW Gothic"/>
                        </a:rPr>
                        <a:t>to </a:t>
                      </a:r>
                      <a:r>
                        <a:rPr sz="900" spc="-5" dirty="0">
                          <a:solidFill>
                            <a:schemeClr val="tx1"/>
                          </a:solidFill>
                          <a:latin typeface="URW Gothic"/>
                          <a:cs typeface="URW Gothic"/>
                        </a:rPr>
                        <a:t>succeed </a:t>
                      </a:r>
                      <a:r>
                        <a:rPr sz="900" spc="-10" dirty="0">
                          <a:solidFill>
                            <a:schemeClr val="tx1"/>
                          </a:solidFill>
                          <a:latin typeface="URW Gothic"/>
                          <a:cs typeface="URW Gothic"/>
                        </a:rPr>
                        <a:t>(e.g. </a:t>
                      </a:r>
                      <a:r>
                        <a:rPr sz="900" spc="-5" dirty="0">
                          <a:solidFill>
                            <a:schemeClr val="tx1"/>
                          </a:solidFill>
                          <a:latin typeface="URW Gothic"/>
                          <a:cs typeface="URW Gothic"/>
                        </a:rPr>
                        <a:t>choosing different equipment </a:t>
                      </a:r>
                      <a:r>
                        <a:rPr sz="900" spc="10" dirty="0">
                          <a:solidFill>
                            <a:schemeClr val="tx1"/>
                          </a:solidFill>
                          <a:latin typeface="URW Gothic"/>
                          <a:cs typeface="URW Gothic"/>
                        </a:rPr>
                        <a:t>to </a:t>
                      </a:r>
                      <a:r>
                        <a:rPr sz="900" dirty="0">
                          <a:solidFill>
                            <a:schemeClr val="tx1"/>
                          </a:solidFill>
                          <a:latin typeface="URW Gothic"/>
                          <a:cs typeface="URW Gothic"/>
                        </a:rPr>
                        <a:t>build a </a:t>
                      </a:r>
                      <a:r>
                        <a:rPr sz="900" spc="-5" dirty="0">
                          <a:solidFill>
                            <a:schemeClr val="tx1"/>
                          </a:solidFill>
                          <a:latin typeface="URW Gothic"/>
                          <a:cs typeface="URW Gothic"/>
                        </a:rPr>
                        <a:t>tower or </a:t>
                      </a:r>
                      <a:r>
                        <a:rPr sz="900" dirty="0">
                          <a:solidFill>
                            <a:schemeClr val="tx1"/>
                          </a:solidFill>
                          <a:latin typeface="URW Gothic"/>
                          <a:cs typeface="URW Gothic"/>
                        </a:rPr>
                        <a:t>a</a:t>
                      </a:r>
                      <a:r>
                        <a:rPr sz="900" spc="55" dirty="0">
                          <a:solidFill>
                            <a:schemeClr val="tx1"/>
                          </a:solidFill>
                          <a:latin typeface="URW Gothic"/>
                          <a:cs typeface="URW Gothic"/>
                        </a:rPr>
                        <a:t> </a:t>
                      </a:r>
                      <a:r>
                        <a:rPr sz="900" spc="-5" dirty="0">
                          <a:solidFill>
                            <a:schemeClr val="tx1"/>
                          </a:solidFill>
                          <a:latin typeface="URW Gothic"/>
                          <a:cs typeface="URW Gothic"/>
                        </a:rPr>
                        <a:t>bridge).</a:t>
                      </a:r>
                      <a:endParaRPr sz="900" dirty="0">
                        <a:solidFill>
                          <a:schemeClr val="tx1"/>
                        </a:solidFill>
                        <a:latin typeface="URW Gothic"/>
                        <a:cs typeface="URW Gothic"/>
                      </a:endParaRPr>
                    </a:p>
                    <a:p>
                      <a:pPr marL="525780" marR="755650" indent="-228600">
                        <a:lnSpc>
                          <a:spcPct val="102200"/>
                        </a:lnSpc>
                        <a:buFont typeface="Symbol"/>
                        <a:buChar char=""/>
                        <a:tabLst>
                          <a:tab pos="525145" algn="l"/>
                          <a:tab pos="525780" algn="l"/>
                        </a:tabLst>
                      </a:pPr>
                      <a:r>
                        <a:rPr sz="900" spc="-5" dirty="0">
                          <a:solidFill>
                            <a:schemeClr val="tx1"/>
                          </a:solidFill>
                          <a:latin typeface="URW Gothic"/>
                          <a:cs typeface="URW Gothic"/>
                        </a:rPr>
                        <a:t>Notice and observe </a:t>
                      </a:r>
                      <a:r>
                        <a:rPr sz="900" spc="5" dirty="0">
                          <a:solidFill>
                            <a:schemeClr val="tx1"/>
                          </a:solidFill>
                          <a:latin typeface="URW Gothic"/>
                          <a:cs typeface="URW Gothic"/>
                        </a:rPr>
                        <a:t>if </a:t>
                      </a:r>
                      <a:r>
                        <a:rPr sz="900" spc="-5" dirty="0">
                          <a:solidFill>
                            <a:schemeClr val="tx1"/>
                          </a:solidFill>
                          <a:latin typeface="URW Gothic"/>
                          <a:cs typeface="URW Gothic"/>
                        </a:rPr>
                        <a:t>they or others break the rules and understand there will be </a:t>
                      </a:r>
                      <a:r>
                        <a:rPr sz="900" dirty="0">
                          <a:solidFill>
                            <a:schemeClr val="tx1"/>
                          </a:solidFill>
                          <a:latin typeface="URW Gothic"/>
                          <a:cs typeface="URW Gothic"/>
                        </a:rPr>
                        <a:t>a  </a:t>
                      </a:r>
                      <a:r>
                        <a:rPr sz="900" spc="-5" dirty="0">
                          <a:solidFill>
                            <a:schemeClr val="tx1"/>
                          </a:solidFill>
                          <a:latin typeface="URW Gothic"/>
                          <a:cs typeface="URW Gothic"/>
                        </a:rPr>
                        <a:t>consequence for their actions.</a:t>
                      </a:r>
                      <a:endParaRPr sz="900" dirty="0">
                        <a:solidFill>
                          <a:schemeClr val="tx1"/>
                        </a:solidFill>
                        <a:latin typeface="URW Gothic"/>
                        <a:cs typeface="URW Gothic"/>
                      </a:endParaRPr>
                    </a:p>
                    <a:p>
                      <a:pPr marL="525780" marR="187325" indent="-228600">
                        <a:lnSpc>
                          <a:spcPct val="102200"/>
                        </a:lnSpc>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say what they have done wrong and </a:t>
                      </a:r>
                      <a:r>
                        <a:rPr sz="900" dirty="0">
                          <a:solidFill>
                            <a:schemeClr val="tx1"/>
                          </a:solidFill>
                          <a:latin typeface="URW Gothic"/>
                          <a:cs typeface="URW Gothic"/>
                        </a:rPr>
                        <a:t>why. Can </a:t>
                      </a:r>
                      <a:r>
                        <a:rPr sz="900" spc="-5" dirty="0">
                          <a:solidFill>
                            <a:schemeClr val="tx1"/>
                          </a:solidFill>
                          <a:latin typeface="URW Gothic"/>
                          <a:cs typeface="URW Gothic"/>
                        </a:rPr>
                        <a:t>begin to suggest </a:t>
                      </a:r>
                      <a:r>
                        <a:rPr sz="900" dirty="0">
                          <a:solidFill>
                            <a:schemeClr val="tx1"/>
                          </a:solidFill>
                          <a:latin typeface="URW Gothic"/>
                          <a:cs typeface="URW Gothic"/>
                        </a:rPr>
                        <a:t>what </a:t>
                      </a:r>
                      <a:r>
                        <a:rPr sz="900" spc="-5" dirty="0">
                          <a:solidFill>
                            <a:schemeClr val="tx1"/>
                          </a:solidFill>
                          <a:latin typeface="URW Gothic"/>
                          <a:cs typeface="URW Gothic"/>
                        </a:rPr>
                        <a:t>they need to </a:t>
                      </a:r>
                      <a:r>
                        <a:rPr sz="900" spc="-10" dirty="0">
                          <a:solidFill>
                            <a:schemeClr val="tx1"/>
                          </a:solidFill>
                          <a:latin typeface="URW Gothic"/>
                          <a:cs typeface="URW Gothic"/>
                        </a:rPr>
                        <a:t>do  to </a:t>
                      </a:r>
                      <a:r>
                        <a:rPr sz="900" spc="-5" dirty="0">
                          <a:solidFill>
                            <a:schemeClr val="tx1"/>
                          </a:solidFill>
                          <a:latin typeface="URW Gothic"/>
                          <a:cs typeface="URW Gothic"/>
                        </a:rPr>
                        <a:t>put </a:t>
                      </a:r>
                      <a:r>
                        <a:rPr sz="900" dirty="0">
                          <a:solidFill>
                            <a:schemeClr val="tx1"/>
                          </a:solidFill>
                          <a:latin typeface="URW Gothic"/>
                          <a:cs typeface="URW Gothic"/>
                        </a:rPr>
                        <a:t>things</a:t>
                      </a:r>
                      <a:r>
                        <a:rPr sz="900" spc="-5" dirty="0">
                          <a:solidFill>
                            <a:schemeClr val="tx1"/>
                          </a:solidFill>
                          <a:latin typeface="URW Gothic"/>
                          <a:cs typeface="URW Gothic"/>
                        </a:rPr>
                        <a:t> right.</a:t>
                      </a:r>
                      <a:endParaRPr sz="900" dirty="0">
                        <a:solidFill>
                          <a:schemeClr val="tx1"/>
                        </a:solidFill>
                        <a:latin typeface="URW Gothic"/>
                        <a:cs typeface="URW Gothic"/>
                      </a:endParaRPr>
                    </a:p>
                    <a:p>
                      <a:pPr marL="525780" indent="-228600">
                        <a:lnSpc>
                          <a:spcPct val="100000"/>
                        </a:lnSpc>
                        <a:spcBef>
                          <a:spcPts val="25"/>
                        </a:spcBef>
                        <a:buClr>
                          <a:srgbClr val="000000"/>
                        </a:buClr>
                        <a:buFont typeface="Symbol"/>
                        <a:buChar char=""/>
                        <a:tabLst>
                          <a:tab pos="525145" algn="l"/>
                          <a:tab pos="525780" algn="l"/>
                        </a:tabLst>
                      </a:pPr>
                      <a:r>
                        <a:rPr sz="900" spc="-5" baseline="0" dirty="0">
                          <a:solidFill>
                            <a:schemeClr val="tx1"/>
                          </a:solidFill>
                          <a:latin typeface="URW Gothic"/>
                          <a:cs typeface="URW Gothic"/>
                        </a:rPr>
                        <a:t>Regulate own behaviours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order to find solutions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conflicts and</a:t>
                      </a:r>
                      <a:r>
                        <a:rPr sz="900" spc="5" baseline="0" dirty="0">
                          <a:solidFill>
                            <a:schemeClr val="tx1"/>
                          </a:solidFill>
                          <a:latin typeface="URW Gothic"/>
                          <a:cs typeface="URW Gothic"/>
                        </a:rPr>
                        <a:t> </a:t>
                      </a:r>
                      <a:r>
                        <a:rPr sz="900" spc="-5" baseline="0" dirty="0">
                          <a:solidFill>
                            <a:schemeClr val="tx1"/>
                          </a:solidFill>
                          <a:latin typeface="URW Gothic"/>
                          <a:cs typeface="URW Gothic"/>
                        </a:rPr>
                        <a:t>rivalries</a:t>
                      </a:r>
                      <a:endParaRPr sz="900" baseline="0" dirty="0">
                        <a:solidFill>
                          <a:schemeClr val="tx1"/>
                        </a:solidFill>
                        <a:latin typeface="URW Gothic"/>
                        <a:cs typeface="URW Gothic"/>
                      </a:endParaRPr>
                    </a:p>
                    <a:p>
                      <a:pPr marL="525780" marR="240665" indent="-228600">
                        <a:lnSpc>
                          <a:spcPct val="102200"/>
                        </a:lnSpc>
                        <a:buFont typeface="Symbol"/>
                        <a:buChar char=""/>
                        <a:tabLst>
                          <a:tab pos="525145" algn="l"/>
                          <a:tab pos="525780" algn="l"/>
                        </a:tabLst>
                      </a:pPr>
                      <a:r>
                        <a:rPr sz="900" spc="-5" dirty="0">
                          <a:solidFill>
                            <a:schemeClr val="tx1"/>
                          </a:solidFill>
                          <a:latin typeface="URW Gothic"/>
                          <a:cs typeface="URW Gothic"/>
                        </a:rPr>
                        <a:t>Show an understanding of why exercise </a:t>
                      </a:r>
                      <a:r>
                        <a:rPr sz="900" spc="5" dirty="0">
                          <a:solidFill>
                            <a:schemeClr val="tx1"/>
                          </a:solidFill>
                          <a:latin typeface="URW Gothic"/>
                          <a:cs typeface="URW Gothic"/>
                        </a:rPr>
                        <a:t>is </a:t>
                      </a:r>
                      <a:r>
                        <a:rPr sz="900" spc="-5" dirty="0">
                          <a:solidFill>
                            <a:schemeClr val="tx1"/>
                          </a:solidFill>
                          <a:latin typeface="URW Gothic"/>
                          <a:cs typeface="URW Gothic"/>
                        </a:rPr>
                        <a:t>important, </a:t>
                      </a:r>
                      <a:r>
                        <a:rPr sz="900" dirty="0">
                          <a:solidFill>
                            <a:schemeClr val="tx1"/>
                          </a:solidFill>
                          <a:latin typeface="URW Gothic"/>
                          <a:cs typeface="URW Gothic"/>
                        </a:rPr>
                        <a:t>why </a:t>
                      </a:r>
                      <a:r>
                        <a:rPr sz="900" spc="-5" dirty="0">
                          <a:solidFill>
                            <a:schemeClr val="tx1"/>
                          </a:solidFill>
                          <a:latin typeface="URW Gothic"/>
                          <a:cs typeface="URW Gothic"/>
                        </a:rPr>
                        <a:t>we need to warm </a:t>
                      </a:r>
                      <a:r>
                        <a:rPr sz="900" dirty="0">
                          <a:solidFill>
                            <a:schemeClr val="tx1"/>
                          </a:solidFill>
                          <a:latin typeface="URW Gothic"/>
                          <a:cs typeface="URW Gothic"/>
                        </a:rPr>
                        <a:t>up </a:t>
                      </a:r>
                      <a:r>
                        <a:rPr sz="900" spc="-5" dirty="0">
                          <a:solidFill>
                            <a:schemeClr val="tx1"/>
                          </a:solidFill>
                          <a:latin typeface="URW Gothic"/>
                          <a:cs typeface="URW Gothic"/>
                        </a:rPr>
                        <a:t>and why we  need healthy food for </a:t>
                      </a:r>
                      <a:r>
                        <a:rPr sz="900" spc="-10" dirty="0">
                          <a:solidFill>
                            <a:schemeClr val="tx1"/>
                          </a:solidFill>
                          <a:latin typeface="URW Gothic"/>
                          <a:cs typeface="URW Gothic"/>
                        </a:rPr>
                        <a:t>energy </a:t>
                      </a:r>
                      <a:r>
                        <a:rPr sz="900" spc="-5" dirty="0">
                          <a:solidFill>
                            <a:schemeClr val="tx1"/>
                          </a:solidFill>
                          <a:latin typeface="URW Gothic"/>
                          <a:cs typeface="URW Gothic"/>
                        </a:rPr>
                        <a:t>and to </a:t>
                      </a:r>
                      <a:r>
                        <a:rPr sz="900" dirty="0">
                          <a:solidFill>
                            <a:schemeClr val="tx1"/>
                          </a:solidFill>
                          <a:latin typeface="URW Gothic"/>
                          <a:cs typeface="URW Gothic"/>
                        </a:rPr>
                        <a:t>keep </a:t>
                      </a:r>
                      <a:r>
                        <a:rPr sz="900" spc="-5" dirty="0">
                          <a:solidFill>
                            <a:schemeClr val="tx1"/>
                          </a:solidFill>
                          <a:latin typeface="URW Gothic"/>
                          <a:cs typeface="URW Gothic"/>
                        </a:rPr>
                        <a:t>our bodies</a:t>
                      </a:r>
                      <a:r>
                        <a:rPr sz="900" dirty="0">
                          <a:solidFill>
                            <a:schemeClr val="tx1"/>
                          </a:solidFill>
                          <a:latin typeface="URW Gothic"/>
                          <a:cs typeface="URW Gothic"/>
                        </a:rPr>
                        <a:t> </a:t>
                      </a:r>
                      <a:r>
                        <a:rPr sz="900" spc="-5" dirty="0">
                          <a:solidFill>
                            <a:schemeClr val="tx1"/>
                          </a:solidFill>
                          <a:latin typeface="URW Gothic"/>
                          <a:cs typeface="URW Gothic"/>
                        </a:rPr>
                        <a:t>healthy.</a:t>
                      </a:r>
                      <a:endParaRPr sz="900" dirty="0">
                        <a:solidFill>
                          <a:schemeClr val="tx1"/>
                        </a:solidFill>
                        <a:latin typeface="URW Gothic"/>
                        <a:cs typeface="URW Gothic"/>
                      </a:endParaRPr>
                    </a:p>
                    <a:p>
                      <a:pPr marL="525780" marR="146685" indent="-228600">
                        <a:lnSpc>
                          <a:spcPct val="102200"/>
                        </a:lnSpc>
                        <a:buFont typeface="Symbol"/>
                        <a:buChar char=""/>
                        <a:tabLst>
                          <a:tab pos="525145" algn="l"/>
                          <a:tab pos="525780" algn="l"/>
                        </a:tabLst>
                      </a:pPr>
                      <a:r>
                        <a:rPr sz="900" spc="-10" dirty="0">
                          <a:solidFill>
                            <a:schemeClr val="tx1"/>
                          </a:solidFill>
                          <a:latin typeface="URW Gothic"/>
                          <a:cs typeface="URW Gothic"/>
                        </a:rPr>
                        <a:t>To </a:t>
                      </a:r>
                      <a:r>
                        <a:rPr sz="900" spc="-5" dirty="0">
                          <a:solidFill>
                            <a:schemeClr val="tx1"/>
                          </a:solidFill>
                          <a:latin typeface="URW Gothic"/>
                          <a:cs typeface="URW Gothic"/>
                        </a:rPr>
                        <a:t>be able </a:t>
                      </a:r>
                      <a:r>
                        <a:rPr sz="900" spc="-10" dirty="0">
                          <a:solidFill>
                            <a:schemeClr val="tx1"/>
                          </a:solidFill>
                          <a:latin typeface="URW Gothic"/>
                          <a:cs typeface="URW Gothic"/>
                        </a:rPr>
                        <a:t>to </a:t>
                      </a:r>
                      <a:r>
                        <a:rPr sz="900" spc="-5" dirty="0">
                          <a:solidFill>
                            <a:schemeClr val="tx1"/>
                          </a:solidFill>
                          <a:latin typeface="URW Gothic"/>
                          <a:cs typeface="URW Gothic"/>
                        </a:rPr>
                        <a:t>compare two items of food and </a:t>
                      </a:r>
                      <a:r>
                        <a:rPr sz="900" dirty="0">
                          <a:solidFill>
                            <a:schemeClr val="tx1"/>
                          </a:solidFill>
                          <a:latin typeface="URW Gothic"/>
                          <a:cs typeface="URW Gothic"/>
                        </a:rPr>
                        <a:t>explain </a:t>
                      </a:r>
                      <a:r>
                        <a:rPr sz="900" spc="-5" dirty="0">
                          <a:solidFill>
                            <a:schemeClr val="tx1"/>
                          </a:solidFill>
                          <a:latin typeface="URW Gothic"/>
                          <a:cs typeface="URW Gothic"/>
                        </a:rPr>
                        <a:t>why one </a:t>
                      </a:r>
                      <a:r>
                        <a:rPr sz="900" spc="5" dirty="0">
                          <a:solidFill>
                            <a:schemeClr val="tx1"/>
                          </a:solidFill>
                          <a:latin typeface="URW Gothic"/>
                          <a:cs typeface="URW Gothic"/>
                        </a:rPr>
                        <a:t>is </a:t>
                      </a:r>
                      <a:r>
                        <a:rPr sz="900" spc="-5" dirty="0">
                          <a:solidFill>
                            <a:schemeClr val="tx1"/>
                          </a:solidFill>
                          <a:latin typeface="URW Gothic"/>
                          <a:cs typeface="URW Gothic"/>
                        </a:rPr>
                        <a:t>better than the </a:t>
                      </a:r>
                      <a:r>
                        <a:rPr sz="900" spc="-10" dirty="0">
                          <a:solidFill>
                            <a:schemeClr val="tx1"/>
                          </a:solidFill>
                          <a:latin typeface="URW Gothic"/>
                          <a:cs typeface="URW Gothic"/>
                        </a:rPr>
                        <a:t>other </a:t>
                      </a:r>
                      <a:r>
                        <a:rPr sz="900" spc="-5" dirty="0">
                          <a:solidFill>
                            <a:schemeClr val="tx1"/>
                          </a:solidFill>
                          <a:latin typeface="URW Gothic"/>
                          <a:cs typeface="URW Gothic"/>
                        </a:rPr>
                        <a:t>for our  bodies.</a:t>
                      </a:r>
                      <a:endParaRPr sz="900" dirty="0">
                        <a:solidFill>
                          <a:schemeClr val="tx1"/>
                        </a:solidFill>
                        <a:latin typeface="URW Gothic"/>
                        <a:cs typeface="URW Gothic"/>
                      </a:endParaRPr>
                    </a:p>
                  </a:txBody>
                  <a:tcPr marL="0" marR="0" marT="5080" marB="0">
                    <a:lnL w="12700">
                      <a:solidFill>
                        <a:srgbClr val="00AF50"/>
                      </a:solidFill>
                      <a:prstDash val="solid"/>
                    </a:lnL>
                  </a:tcPr>
                </a:tc>
                <a:tc hMerge="1">
                  <a:txBody>
                    <a:bodyPr/>
                    <a:lstStyle/>
                    <a:p>
                      <a:endParaRPr/>
                    </a:p>
                  </a:txBody>
                  <a:tcPr marL="0" marR="0" marT="0" marB="0"/>
                </a:tc>
                <a:tc gridSpan="2">
                  <a:txBody>
                    <a:bodyPr/>
                    <a:lstStyle/>
                    <a:p>
                      <a:pPr marL="525780" marR="453390" indent="-228600">
                        <a:lnSpc>
                          <a:spcPts val="1100"/>
                        </a:lnSpc>
                        <a:spcBef>
                          <a:spcPts val="20"/>
                        </a:spcBef>
                        <a:buFont typeface="Symbol"/>
                        <a:buChar char=""/>
                        <a:tabLst>
                          <a:tab pos="525145" algn="l"/>
                          <a:tab pos="525780" algn="l"/>
                        </a:tabLst>
                      </a:pPr>
                      <a:r>
                        <a:rPr sz="900" spc="-5" dirty="0">
                          <a:solidFill>
                            <a:schemeClr val="tx1"/>
                          </a:solidFill>
                          <a:latin typeface="URW Gothic"/>
                          <a:cs typeface="URW Gothic"/>
                        </a:rPr>
                        <a:t>Understand the importance of keeping themselves safe by  </a:t>
                      </a:r>
                      <a:r>
                        <a:rPr sz="900" dirty="0">
                          <a:solidFill>
                            <a:schemeClr val="tx1"/>
                          </a:solidFill>
                          <a:latin typeface="URW Gothic"/>
                          <a:cs typeface="URW Gothic"/>
                        </a:rPr>
                        <a:t>following </a:t>
                      </a:r>
                      <a:r>
                        <a:rPr sz="900" spc="-5" dirty="0">
                          <a:solidFill>
                            <a:schemeClr val="tx1"/>
                          </a:solidFill>
                          <a:latin typeface="URW Gothic"/>
                          <a:cs typeface="URW Gothic"/>
                        </a:rPr>
                        <a:t>rules </a:t>
                      </a:r>
                      <a:r>
                        <a:rPr sz="900" spc="5" dirty="0">
                          <a:solidFill>
                            <a:schemeClr val="tx1"/>
                          </a:solidFill>
                          <a:latin typeface="URW Gothic"/>
                          <a:cs typeface="URW Gothic"/>
                        </a:rPr>
                        <a:t>in </a:t>
                      </a:r>
                      <a:r>
                        <a:rPr sz="900" spc="-5" dirty="0">
                          <a:solidFill>
                            <a:schemeClr val="tx1"/>
                          </a:solidFill>
                          <a:latin typeface="URW Gothic"/>
                          <a:cs typeface="URW Gothic"/>
                        </a:rPr>
                        <a:t>their </a:t>
                      </a:r>
                      <a:r>
                        <a:rPr sz="900" spc="-10" dirty="0">
                          <a:solidFill>
                            <a:schemeClr val="tx1"/>
                          </a:solidFill>
                          <a:latin typeface="URW Gothic"/>
                          <a:cs typeface="URW Gothic"/>
                        </a:rPr>
                        <a:t>school </a:t>
                      </a:r>
                      <a:r>
                        <a:rPr sz="900" spc="-5" dirty="0">
                          <a:solidFill>
                            <a:schemeClr val="tx1"/>
                          </a:solidFill>
                          <a:latin typeface="URW Gothic"/>
                          <a:cs typeface="URW Gothic"/>
                        </a:rPr>
                        <a:t>and </a:t>
                      </a:r>
                      <a:r>
                        <a:rPr sz="900" spc="-10" dirty="0">
                          <a:solidFill>
                            <a:schemeClr val="tx1"/>
                          </a:solidFill>
                          <a:latin typeface="URW Gothic"/>
                          <a:cs typeface="URW Gothic"/>
                        </a:rPr>
                        <a:t>home </a:t>
                      </a:r>
                      <a:r>
                        <a:rPr sz="900" spc="-5" dirty="0">
                          <a:solidFill>
                            <a:schemeClr val="tx1"/>
                          </a:solidFill>
                          <a:latin typeface="URW Gothic"/>
                          <a:cs typeface="URW Gothic"/>
                        </a:rPr>
                        <a:t>environment</a:t>
                      </a:r>
                      <a:r>
                        <a:rPr sz="900" spc="40" dirty="0">
                          <a:solidFill>
                            <a:schemeClr val="tx1"/>
                          </a:solidFill>
                          <a:latin typeface="URW Gothic"/>
                          <a:cs typeface="URW Gothic"/>
                        </a:rPr>
                        <a:t> </a:t>
                      </a:r>
                      <a:r>
                        <a:rPr sz="900" spc="-10" dirty="0">
                          <a:solidFill>
                            <a:schemeClr val="tx1"/>
                          </a:solidFill>
                          <a:latin typeface="URW Gothic"/>
                          <a:cs typeface="URW Gothic"/>
                        </a:rPr>
                        <a:t>(e.g.</a:t>
                      </a:r>
                      <a:endParaRPr sz="900" dirty="0">
                        <a:solidFill>
                          <a:schemeClr val="tx1"/>
                        </a:solidFill>
                        <a:latin typeface="URW Gothic"/>
                        <a:cs typeface="URW Gothic"/>
                      </a:endParaRPr>
                    </a:p>
                    <a:p>
                      <a:pPr marL="525780">
                        <a:lnSpc>
                          <a:spcPts val="1070"/>
                        </a:lnSpc>
                      </a:pPr>
                      <a:r>
                        <a:rPr sz="900" spc="-5" dirty="0">
                          <a:solidFill>
                            <a:schemeClr val="tx1"/>
                          </a:solidFill>
                          <a:latin typeface="URW Gothic"/>
                          <a:cs typeface="URW Gothic"/>
                        </a:rPr>
                        <a:t>crossing </a:t>
                      </a:r>
                      <a:r>
                        <a:rPr sz="900" dirty="0">
                          <a:solidFill>
                            <a:schemeClr val="tx1"/>
                          </a:solidFill>
                          <a:latin typeface="URW Gothic"/>
                          <a:cs typeface="URW Gothic"/>
                        </a:rPr>
                        <a:t>a </a:t>
                      </a:r>
                      <a:r>
                        <a:rPr sz="900" spc="-5" dirty="0">
                          <a:solidFill>
                            <a:schemeClr val="tx1"/>
                          </a:solidFill>
                          <a:latin typeface="URW Gothic"/>
                          <a:cs typeface="URW Gothic"/>
                        </a:rPr>
                        <a:t>road</a:t>
                      </a:r>
                      <a:r>
                        <a:rPr sz="900" spc="-15" dirty="0">
                          <a:solidFill>
                            <a:schemeClr val="tx1"/>
                          </a:solidFill>
                          <a:latin typeface="URW Gothic"/>
                          <a:cs typeface="URW Gothic"/>
                        </a:rPr>
                        <a:t> </a:t>
                      </a:r>
                      <a:r>
                        <a:rPr sz="900" spc="-5" dirty="0">
                          <a:solidFill>
                            <a:schemeClr val="tx1"/>
                          </a:solidFill>
                          <a:latin typeface="URW Gothic"/>
                          <a:cs typeface="URW Gothic"/>
                        </a:rPr>
                        <a:t>safely).</a:t>
                      </a:r>
                      <a:endParaRPr sz="900" dirty="0">
                        <a:solidFill>
                          <a:schemeClr val="tx1"/>
                        </a:solidFill>
                        <a:latin typeface="URW Gothic"/>
                        <a:cs typeface="URW Gothic"/>
                      </a:endParaRPr>
                    </a:p>
                    <a:p>
                      <a:pPr marL="525780" marR="184785" indent="-228600">
                        <a:lnSpc>
                          <a:spcPct val="102200"/>
                        </a:lnSpc>
                        <a:buFont typeface="Symbol"/>
                        <a:buChar char=""/>
                        <a:tabLst>
                          <a:tab pos="525145" algn="l"/>
                          <a:tab pos="525780" algn="l"/>
                        </a:tabLst>
                      </a:pPr>
                      <a:r>
                        <a:rPr sz="900" dirty="0">
                          <a:solidFill>
                            <a:schemeClr val="tx1"/>
                          </a:solidFill>
                          <a:latin typeface="URW Gothic"/>
                          <a:cs typeface="URW Gothic"/>
                        </a:rPr>
                        <a:t>Being </a:t>
                      </a:r>
                      <a:r>
                        <a:rPr sz="900" spc="-5" dirty="0">
                          <a:solidFill>
                            <a:schemeClr val="tx1"/>
                          </a:solidFill>
                          <a:latin typeface="URW Gothic"/>
                          <a:cs typeface="URW Gothic"/>
                        </a:rPr>
                        <a:t>polite to others </a:t>
                      </a:r>
                      <a:r>
                        <a:rPr sz="900" spc="5" dirty="0">
                          <a:solidFill>
                            <a:schemeClr val="tx1"/>
                          </a:solidFill>
                          <a:latin typeface="URW Gothic"/>
                          <a:cs typeface="URW Gothic"/>
                        </a:rPr>
                        <a:t>in </a:t>
                      </a:r>
                      <a:r>
                        <a:rPr sz="900" spc="-5" dirty="0">
                          <a:solidFill>
                            <a:schemeClr val="tx1"/>
                          </a:solidFill>
                          <a:latin typeface="URW Gothic"/>
                          <a:cs typeface="URW Gothic"/>
                        </a:rPr>
                        <a:t>their everyday actions, </a:t>
                      </a:r>
                      <a:r>
                        <a:rPr sz="900" spc="-10" dirty="0">
                          <a:solidFill>
                            <a:schemeClr val="tx1"/>
                          </a:solidFill>
                          <a:latin typeface="URW Gothic"/>
                          <a:cs typeface="URW Gothic"/>
                        </a:rPr>
                        <a:t>e.g. </a:t>
                      </a:r>
                      <a:r>
                        <a:rPr sz="900" dirty="0">
                          <a:solidFill>
                            <a:schemeClr val="tx1"/>
                          </a:solidFill>
                          <a:latin typeface="URW Gothic"/>
                          <a:cs typeface="URW Gothic"/>
                        </a:rPr>
                        <a:t>saying </a:t>
                      </a:r>
                      <a:r>
                        <a:rPr sz="900" spc="-5" dirty="0">
                          <a:solidFill>
                            <a:schemeClr val="tx1"/>
                          </a:solidFill>
                          <a:latin typeface="URW Gothic"/>
                          <a:cs typeface="URW Gothic"/>
                        </a:rPr>
                        <a:t>hello  </a:t>
                      </a:r>
                      <a:r>
                        <a:rPr sz="900" spc="-10" dirty="0">
                          <a:solidFill>
                            <a:schemeClr val="tx1"/>
                          </a:solidFill>
                          <a:latin typeface="URW Gothic"/>
                          <a:cs typeface="URW Gothic"/>
                        </a:rPr>
                        <a:t>to </a:t>
                      </a:r>
                      <a:r>
                        <a:rPr sz="900" spc="-5" dirty="0">
                          <a:solidFill>
                            <a:schemeClr val="tx1"/>
                          </a:solidFill>
                          <a:latin typeface="URW Gothic"/>
                          <a:cs typeface="URW Gothic"/>
                        </a:rPr>
                        <a:t>other members of</a:t>
                      </a:r>
                      <a:r>
                        <a:rPr sz="900" spc="10" dirty="0">
                          <a:solidFill>
                            <a:schemeClr val="tx1"/>
                          </a:solidFill>
                          <a:latin typeface="URW Gothic"/>
                          <a:cs typeface="URW Gothic"/>
                        </a:rPr>
                        <a:t> </a:t>
                      </a:r>
                      <a:r>
                        <a:rPr sz="900" spc="-5" dirty="0">
                          <a:solidFill>
                            <a:schemeClr val="tx1"/>
                          </a:solidFill>
                          <a:latin typeface="URW Gothic"/>
                          <a:cs typeface="URW Gothic"/>
                        </a:rPr>
                        <a:t>staff.</a:t>
                      </a:r>
                      <a:endParaRPr sz="900" dirty="0">
                        <a:solidFill>
                          <a:schemeClr val="tx1"/>
                        </a:solidFill>
                        <a:latin typeface="URW Gothic"/>
                        <a:cs typeface="URW Gothic"/>
                      </a:endParaRPr>
                    </a:p>
                    <a:p>
                      <a:pPr marL="525780" marR="186690" indent="-228600">
                        <a:lnSpc>
                          <a:spcPct val="102200"/>
                        </a:lnSpc>
                        <a:buFont typeface="Symbol"/>
                        <a:buChar char=""/>
                        <a:tabLst>
                          <a:tab pos="525145" algn="l"/>
                          <a:tab pos="525780" algn="l"/>
                        </a:tabLst>
                      </a:pPr>
                      <a:r>
                        <a:rPr sz="900" spc="-5" dirty="0">
                          <a:solidFill>
                            <a:schemeClr val="tx1"/>
                          </a:solidFill>
                          <a:latin typeface="URW Gothic"/>
                          <a:cs typeface="URW Gothic"/>
                        </a:rPr>
                        <a:t>Will happily contribute within the family groups and </a:t>
                      </a:r>
                      <a:r>
                        <a:rPr sz="900" dirty="0">
                          <a:solidFill>
                            <a:schemeClr val="tx1"/>
                          </a:solidFill>
                          <a:latin typeface="URW Gothic"/>
                          <a:cs typeface="URW Gothic"/>
                        </a:rPr>
                        <a:t>will </a:t>
                      </a:r>
                      <a:r>
                        <a:rPr sz="900" spc="-5" dirty="0">
                          <a:solidFill>
                            <a:schemeClr val="tx1"/>
                          </a:solidFill>
                          <a:latin typeface="URW Gothic"/>
                          <a:cs typeface="URW Gothic"/>
                        </a:rPr>
                        <a:t>seek </a:t>
                      </a:r>
                      <a:r>
                        <a:rPr sz="900" dirty="0">
                          <a:solidFill>
                            <a:schemeClr val="tx1"/>
                          </a:solidFill>
                          <a:latin typeface="URW Gothic"/>
                          <a:cs typeface="URW Gothic"/>
                        </a:rPr>
                        <a:t>out  </a:t>
                      </a:r>
                      <a:r>
                        <a:rPr sz="900" spc="-5" dirty="0">
                          <a:solidFill>
                            <a:schemeClr val="tx1"/>
                          </a:solidFill>
                          <a:latin typeface="URW Gothic"/>
                          <a:cs typeface="URW Gothic"/>
                        </a:rPr>
                        <a:t>children from other year groups within unstructured</a:t>
                      </a:r>
                      <a:r>
                        <a:rPr sz="900" spc="5" dirty="0">
                          <a:solidFill>
                            <a:schemeClr val="tx1"/>
                          </a:solidFill>
                          <a:latin typeface="URW Gothic"/>
                          <a:cs typeface="URW Gothic"/>
                        </a:rPr>
                        <a:t> </a:t>
                      </a:r>
                      <a:r>
                        <a:rPr sz="900" spc="-5" dirty="0">
                          <a:solidFill>
                            <a:schemeClr val="tx1"/>
                          </a:solidFill>
                          <a:latin typeface="URW Gothic"/>
                          <a:cs typeface="URW Gothic"/>
                        </a:rPr>
                        <a:t>times</a:t>
                      </a:r>
                      <a:endParaRPr sz="900"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dirty="0">
                          <a:solidFill>
                            <a:schemeClr val="tx1"/>
                          </a:solidFill>
                          <a:latin typeface="URW Gothic"/>
                          <a:cs typeface="URW Gothic"/>
                        </a:rPr>
                        <a:t>Can hold a </a:t>
                      </a:r>
                      <a:r>
                        <a:rPr sz="900" spc="-5" dirty="0">
                          <a:solidFill>
                            <a:schemeClr val="tx1"/>
                          </a:solidFill>
                          <a:latin typeface="URW Gothic"/>
                          <a:cs typeface="URW Gothic"/>
                        </a:rPr>
                        <a:t>discussion with an unfamiliar adult about</a:t>
                      </a:r>
                      <a:r>
                        <a:rPr sz="900" spc="-10" dirty="0">
                          <a:solidFill>
                            <a:schemeClr val="tx1"/>
                          </a:solidFill>
                          <a:latin typeface="URW Gothic"/>
                          <a:cs typeface="URW Gothic"/>
                        </a:rPr>
                        <a:t> </a:t>
                      </a:r>
                      <a:r>
                        <a:rPr sz="900" spc="-5" dirty="0">
                          <a:solidFill>
                            <a:schemeClr val="tx1"/>
                          </a:solidFill>
                          <a:latin typeface="URW Gothic"/>
                          <a:cs typeface="URW Gothic"/>
                        </a:rPr>
                        <a:t>something</a:t>
                      </a:r>
                      <a:endParaRPr sz="900" dirty="0">
                        <a:solidFill>
                          <a:schemeClr val="tx1"/>
                        </a:solidFill>
                        <a:latin typeface="URW Gothic"/>
                        <a:cs typeface="URW Gothic"/>
                      </a:endParaRPr>
                    </a:p>
                  </a:txBody>
                  <a:tcPr marL="0" marR="0" marT="2540"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157">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solidFill>
                            <a:schemeClr val="tx1"/>
                          </a:solidFill>
                          <a:latin typeface="Gothic Uralic"/>
                          <a:cs typeface="Gothic Uralic"/>
                        </a:rPr>
                        <a:t>By </a:t>
                      </a:r>
                      <a:r>
                        <a:rPr sz="900" b="1" spc="-5" dirty="0">
                          <a:solidFill>
                            <a:schemeClr val="tx1"/>
                          </a:solidFill>
                          <a:latin typeface="Gothic Uralic"/>
                          <a:cs typeface="Gothic Uralic"/>
                        </a:rPr>
                        <a:t>the end of the </a:t>
                      </a:r>
                      <a:r>
                        <a:rPr sz="900" b="1" dirty="0">
                          <a:solidFill>
                            <a:schemeClr val="tx1"/>
                          </a:solidFill>
                          <a:latin typeface="Gothic Uralic"/>
                          <a:cs typeface="Gothic Uralic"/>
                        </a:rPr>
                        <a:t>Spring </a:t>
                      </a:r>
                      <a:r>
                        <a:rPr sz="900" b="1" spc="-10" dirty="0">
                          <a:solidFill>
                            <a:schemeClr val="tx1"/>
                          </a:solidFill>
                          <a:latin typeface="Gothic Uralic"/>
                          <a:cs typeface="Gothic Uralic"/>
                        </a:rPr>
                        <a:t>term </a:t>
                      </a:r>
                      <a:r>
                        <a:rPr sz="900" b="1" spc="-5" dirty="0">
                          <a:solidFill>
                            <a:schemeClr val="tx1"/>
                          </a:solidFill>
                          <a:latin typeface="Gothic Uralic"/>
                          <a:cs typeface="Gothic Uralic"/>
                        </a:rPr>
                        <a:t>children </a:t>
                      </a:r>
                      <a:r>
                        <a:rPr sz="900" b="1" dirty="0">
                          <a:solidFill>
                            <a:schemeClr val="tx1"/>
                          </a:solidFill>
                          <a:latin typeface="Gothic Uralic"/>
                          <a:cs typeface="Gothic Uralic"/>
                        </a:rPr>
                        <a:t>should be </a:t>
                      </a:r>
                      <a:r>
                        <a:rPr sz="900" b="1" spc="-5" dirty="0">
                          <a:solidFill>
                            <a:schemeClr val="tx1"/>
                          </a:solidFill>
                          <a:latin typeface="Gothic Uralic"/>
                          <a:cs typeface="Gothic Uralic"/>
                        </a:rPr>
                        <a:t>able</a:t>
                      </a:r>
                      <a:r>
                        <a:rPr sz="900" b="1" spc="25" dirty="0">
                          <a:solidFill>
                            <a:schemeClr val="tx1"/>
                          </a:solidFill>
                          <a:latin typeface="Gothic Uralic"/>
                          <a:cs typeface="Gothic Uralic"/>
                        </a:rPr>
                        <a:t> </a:t>
                      </a:r>
                      <a:r>
                        <a:rPr sz="900" b="1" spc="-5" dirty="0">
                          <a:solidFill>
                            <a:schemeClr val="tx1"/>
                          </a:solidFill>
                          <a:latin typeface="Gothic Uralic"/>
                          <a:cs typeface="Gothic Uralic"/>
                        </a:rPr>
                        <a:t>to…</a:t>
                      </a:r>
                      <a:endParaRPr sz="900">
                        <a:solidFill>
                          <a:schemeClr val="tx1"/>
                        </a:solidFill>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60652">
                <a:tc gridSpan="2">
                  <a:txBody>
                    <a:bodyPr/>
                    <a:lstStyle/>
                    <a:p>
                      <a:pPr>
                        <a:lnSpc>
                          <a:spcPct val="100000"/>
                        </a:lnSpc>
                        <a:spcBef>
                          <a:spcPts val="45"/>
                        </a:spcBef>
                      </a:pPr>
                      <a:endParaRPr sz="900" dirty="0">
                        <a:solidFill>
                          <a:schemeClr val="tx1"/>
                        </a:solidFill>
                        <a:latin typeface="Times New Roman"/>
                        <a:cs typeface="Times New Roman"/>
                      </a:endParaRPr>
                    </a:p>
                    <a:p>
                      <a:pPr marL="525780" marR="341630" indent="-228600">
                        <a:lnSpc>
                          <a:spcPct val="102200"/>
                        </a:lnSpc>
                        <a:buFont typeface="Symbol"/>
                        <a:buChar char=""/>
                        <a:tabLst>
                          <a:tab pos="525145" algn="l"/>
                          <a:tab pos="525780" algn="l"/>
                        </a:tabLst>
                      </a:pPr>
                      <a:r>
                        <a:rPr sz="900" spc="-5" dirty="0">
                          <a:solidFill>
                            <a:schemeClr val="tx1"/>
                          </a:solidFill>
                          <a:latin typeface="URW Gothic"/>
                          <a:cs typeface="URW Gothic"/>
                        </a:rPr>
                        <a:t>Open to </a:t>
                      </a:r>
                      <a:r>
                        <a:rPr sz="900" dirty="0">
                          <a:solidFill>
                            <a:schemeClr val="tx1"/>
                          </a:solidFill>
                          <a:latin typeface="URW Gothic"/>
                          <a:cs typeface="URW Gothic"/>
                        </a:rPr>
                        <a:t>trying </a:t>
                      </a:r>
                      <a:r>
                        <a:rPr sz="900" spc="-5" dirty="0">
                          <a:solidFill>
                            <a:schemeClr val="tx1"/>
                          </a:solidFill>
                          <a:latin typeface="URW Gothic"/>
                          <a:cs typeface="URW Gothic"/>
                        </a:rPr>
                        <a:t>new activities and </a:t>
                      </a:r>
                      <a:r>
                        <a:rPr sz="900" dirty="0">
                          <a:solidFill>
                            <a:schemeClr val="tx1"/>
                          </a:solidFill>
                          <a:latin typeface="URW Gothic"/>
                          <a:cs typeface="URW Gothic"/>
                        </a:rPr>
                        <a:t>giving </a:t>
                      </a:r>
                      <a:r>
                        <a:rPr sz="900" spc="-5" dirty="0">
                          <a:solidFill>
                            <a:schemeClr val="tx1"/>
                          </a:solidFill>
                          <a:latin typeface="URW Gothic"/>
                          <a:cs typeface="URW Gothic"/>
                        </a:rPr>
                        <a:t>new experiences </a:t>
                      </a:r>
                      <a:r>
                        <a:rPr sz="900" dirty="0">
                          <a:solidFill>
                            <a:schemeClr val="tx1"/>
                          </a:solidFill>
                          <a:latin typeface="URW Gothic"/>
                          <a:cs typeface="URW Gothic"/>
                        </a:rPr>
                        <a:t>a </a:t>
                      </a:r>
                      <a:r>
                        <a:rPr sz="900" spc="-5" dirty="0">
                          <a:solidFill>
                            <a:schemeClr val="tx1"/>
                          </a:solidFill>
                          <a:latin typeface="URW Gothic"/>
                          <a:cs typeface="URW Gothic"/>
                        </a:rPr>
                        <a:t>go. </a:t>
                      </a:r>
                      <a:r>
                        <a:rPr sz="900" spc="-10" dirty="0">
                          <a:solidFill>
                            <a:schemeClr val="tx1"/>
                          </a:solidFill>
                          <a:latin typeface="URW Gothic"/>
                          <a:cs typeface="URW Gothic"/>
                        </a:rPr>
                        <a:t>Will </a:t>
                      </a:r>
                      <a:r>
                        <a:rPr sz="900" spc="-5" dirty="0">
                          <a:solidFill>
                            <a:schemeClr val="tx1"/>
                          </a:solidFill>
                          <a:latin typeface="URW Gothic"/>
                          <a:cs typeface="URW Gothic"/>
                        </a:rPr>
                        <a:t>try again </a:t>
                      </a:r>
                      <a:r>
                        <a:rPr sz="900" dirty="0">
                          <a:solidFill>
                            <a:schemeClr val="tx1"/>
                          </a:solidFill>
                          <a:latin typeface="URW Gothic"/>
                          <a:cs typeface="URW Gothic"/>
                        </a:rPr>
                        <a:t>if </a:t>
                      </a:r>
                      <a:r>
                        <a:rPr sz="900" spc="-5" dirty="0">
                          <a:solidFill>
                            <a:schemeClr val="tx1"/>
                          </a:solidFill>
                          <a:latin typeface="URW Gothic"/>
                          <a:cs typeface="URW Gothic"/>
                        </a:rPr>
                        <a:t>they don’t  succeed the first</a:t>
                      </a:r>
                      <a:r>
                        <a:rPr sz="900" spc="-10" dirty="0">
                          <a:solidFill>
                            <a:schemeClr val="tx1"/>
                          </a:solidFill>
                          <a:latin typeface="URW Gothic"/>
                          <a:cs typeface="URW Gothic"/>
                        </a:rPr>
                        <a:t> </a:t>
                      </a:r>
                      <a:r>
                        <a:rPr sz="900" spc="-5" dirty="0">
                          <a:solidFill>
                            <a:schemeClr val="tx1"/>
                          </a:solidFill>
                          <a:latin typeface="URW Gothic"/>
                          <a:cs typeface="URW Gothic"/>
                        </a:rPr>
                        <a:t>time.</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Understand why we need rules and how they help to keep </a:t>
                      </a:r>
                      <a:r>
                        <a:rPr sz="900" dirty="0">
                          <a:solidFill>
                            <a:schemeClr val="tx1"/>
                          </a:solidFill>
                          <a:latin typeface="URW Gothic"/>
                          <a:cs typeface="URW Gothic"/>
                        </a:rPr>
                        <a:t>us</a:t>
                      </a:r>
                      <a:r>
                        <a:rPr sz="900" spc="5" dirty="0">
                          <a:solidFill>
                            <a:schemeClr val="tx1"/>
                          </a:solidFill>
                          <a:latin typeface="URW Gothic"/>
                          <a:cs typeface="URW Gothic"/>
                        </a:rPr>
                        <a:t> </a:t>
                      </a:r>
                      <a:r>
                        <a:rPr sz="900" spc="-5" dirty="0">
                          <a:solidFill>
                            <a:schemeClr val="tx1"/>
                          </a:solidFill>
                          <a:latin typeface="URW Gothic"/>
                          <a:cs typeface="URW Gothic"/>
                        </a:rPr>
                        <a:t>safe.</a:t>
                      </a:r>
                      <a:endParaRPr sz="900" dirty="0">
                        <a:solidFill>
                          <a:schemeClr val="tx1"/>
                        </a:solidFill>
                        <a:latin typeface="URW Gothic"/>
                        <a:cs typeface="URW Gothic"/>
                      </a:endParaRPr>
                    </a:p>
                    <a:p>
                      <a:pPr marL="525780" indent="-228600">
                        <a:lnSpc>
                          <a:spcPct val="100000"/>
                        </a:lnSpc>
                        <a:spcBef>
                          <a:spcPts val="10"/>
                        </a:spcBef>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relay rules to others.</a:t>
                      </a:r>
                      <a:endParaRPr sz="900" dirty="0">
                        <a:solidFill>
                          <a:schemeClr val="tx1"/>
                        </a:solidFill>
                        <a:latin typeface="URW Gothic"/>
                        <a:cs typeface="URW Gothic"/>
                      </a:endParaRPr>
                    </a:p>
                    <a:p>
                      <a:pPr marL="525780" marR="351790" indent="-228600">
                        <a:lnSpc>
                          <a:spcPct val="102200"/>
                        </a:lnSpc>
                        <a:buFont typeface="Symbol"/>
                        <a:buChar char=""/>
                        <a:tabLst>
                          <a:tab pos="525145" algn="l"/>
                          <a:tab pos="525780" algn="l"/>
                        </a:tabLst>
                      </a:pPr>
                      <a:r>
                        <a:rPr sz="900" spc="-5" dirty="0">
                          <a:solidFill>
                            <a:schemeClr val="tx1"/>
                          </a:solidFill>
                          <a:latin typeface="URW Gothic"/>
                          <a:cs typeface="URW Gothic"/>
                        </a:rPr>
                        <a:t>Get changed </a:t>
                      </a:r>
                      <a:r>
                        <a:rPr sz="900" dirty="0">
                          <a:solidFill>
                            <a:schemeClr val="tx1"/>
                          </a:solidFill>
                          <a:latin typeface="URW Gothic"/>
                          <a:cs typeface="URW Gothic"/>
                        </a:rPr>
                        <a:t>for PE </a:t>
                      </a:r>
                      <a:r>
                        <a:rPr sz="900" spc="-5" dirty="0">
                          <a:solidFill>
                            <a:schemeClr val="tx1"/>
                          </a:solidFill>
                          <a:latin typeface="URW Gothic"/>
                          <a:cs typeface="URW Gothic"/>
                        </a:rPr>
                        <a:t>mostly independently (with </a:t>
                      </a:r>
                      <a:r>
                        <a:rPr sz="900" spc="-10" dirty="0">
                          <a:solidFill>
                            <a:schemeClr val="tx1"/>
                          </a:solidFill>
                          <a:latin typeface="URW Gothic"/>
                          <a:cs typeface="URW Gothic"/>
                        </a:rPr>
                        <a:t>some </a:t>
                      </a:r>
                      <a:r>
                        <a:rPr sz="900" dirty="0">
                          <a:solidFill>
                            <a:schemeClr val="tx1"/>
                          </a:solidFill>
                          <a:latin typeface="URW Gothic"/>
                          <a:cs typeface="URW Gothic"/>
                        </a:rPr>
                        <a:t>support </a:t>
                      </a:r>
                      <a:r>
                        <a:rPr sz="900" spc="-5" dirty="0">
                          <a:solidFill>
                            <a:schemeClr val="tx1"/>
                          </a:solidFill>
                          <a:latin typeface="URW Gothic"/>
                          <a:cs typeface="URW Gothic"/>
                        </a:rPr>
                        <a:t>fastening buttons or putting  socks on) including fastening Velcro shoes.</a:t>
                      </a:r>
                      <a:endParaRPr sz="900" dirty="0">
                        <a:solidFill>
                          <a:schemeClr val="tx1"/>
                        </a:solidFill>
                        <a:latin typeface="URW Gothic"/>
                        <a:cs typeface="URW Gothic"/>
                      </a:endParaRPr>
                    </a:p>
                    <a:p>
                      <a:pPr marL="297180" marR="76835" indent="0">
                        <a:lnSpc>
                          <a:spcPct val="102200"/>
                        </a:lnSpc>
                        <a:spcBef>
                          <a:spcPts val="5"/>
                        </a:spcBef>
                        <a:buFont typeface="Symbol"/>
                        <a:buNone/>
                        <a:tabLst>
                          <a:tab pos="525145" algn="l"/>
                          <a:tab pos="525780" algn="l"/>
                        </a:tabLst>
                      </a:pPr>
                      <a:endParaRPr sz="900" dirty="0">
                        <a:solidFill>
                          <a:schemeClr val="tx1"/>
                        </a:solidFill>
                        <a:latin typeface="URW Gothic"/>
                        <a:cs typeface="URW Gothic"/>
                      </a:endParaRPr>
                    </a:p>
                  </a:txBody>
                  <a:tcPr marL="0" marR="0" marT="5715" marB="0">
                    <a:lnL w="12700">
                      <a:solidFill>
                        <a:srgbClr val="00AF50"/>
                      </a:solidFill>
                      <a:prstDash val="solid"/>
                    </a:lnL>
                  </a:tcPr>
                </a:tc>
                <a:tc hMerge="1">
                  <a:txBody>
                    <a:bodyPr/>
                    <a:lstStyle/>
                    <a:p>
                      <a:endParaRPr/>
                    </a:p>
                  </a:txBody>
                  <a:tcPr marL="0" marR="0" marT="0" marB="0"/>
                </a:tc>
                <a:tc gridSpan="2">
                  <a:txBody>
                    <a:bodyPr/>
                    <a:lstStyle/>
                    <a:p>
                      <a:pPr marL="525780" marR="135255" indent="-228600">
                        <a:lnSpc>
                          <a:spcPts val="1110"/>
                        </a:lnSpc>
                        <a:spcBef>
                          <a:spcPts val="10"/>
                        </a:spcBef>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recognise dangers in their environment and choose tools to  use appropriately to stay</a:t>
                      </a:r>
                      <a:r>
                        <a:rPr sz="900" dirty="0">
                          <a:solidFill>
                            <a:schemeClr val="tx1"/>
                          </a:solidFill>
                          <a:latin typeface="URW Gothic"/>
                          <a:cs typeface="URW Gothic"/>
                        </a:rPr>
                        <a:t> safe.</a:t>
                      </a:r>
                    </a:p>
                    <a:p>
                      <a:pPr marL="525780" indent="-228600">
                        <a:lnSpc>
                          <a:spcPts val="1060"/>
                        </a:lnSpc>
                        <a:buFont typeface="Symbol"/>
                        <a:buChar char=""/>
                        <a:tabLst>
                          <a:tab pos="525145" algn="l"/>
                          <a:tab pos="525780" algn="l"/>
                        </a:tabLst>
                      </a:pPr>
                      <a:r>
                        <a:rPr sz="900" dirty="0">
                          <a:solidFill>
                            <a:schemeClr val="tx1"/>
                          </a:solidFill>
                          <a:latin typeface="URW Gothic"/>
                          <a:cs typeface="URW Gothic"/>
                        </a:rPr>
                        <a:t>Being </a:t>
                      </a:r>
                      <a:r>
                        <a:rPr sz="900" spc="-5" dirty="0">
                          <a:solidFill>
                            <a:schemeClr val="tx1"/>
                          </a:solidFill>
                          <a:latin typeface="URW Gothic"/>
                          <a:cs typeface="URW Gothic"/>
                        </a:rPr>
                        <a:t>polite and helpful </a:t>
                      </a:r>
                      <a:r>
                        <a:rPr sz="900" spc="5" dirty="0">
                          <a:solidFill>
                            <a:schemeClr val="tx1"/>
                          </a:solidFill>
                          <a:latin typeface="URW Gothic"/>
                          <a:cs typeface="URW Gothic"/>
                        </a:rPr>
                        <a:t>in </a:t>
                      </a:r>
                      <a:r>
                        <a:rPr sz="900" spc="-5" dirty="0">
                          <a:solidFill>
                            <a:schemeClr val="tx1"/>
                          </a:solidFill>
                          <a:latin typeface="URW Gothic"/>
                          <a:cs typeface="URW Gothic"/>
                        </a:rPr>
                        <a:t>their immediate environment. </a:t>
                      </a:r>
                      <a:r>
                        <a:rPr sz="900" dirty="0">
                          <a:solidFill>
                            <a:schemeClr val="tx1"/>
                          </a:solidFill>
                          <a:latin typeface="URW Gothic"/>
                          <a:cs typeface="URW Gothic"/>
                        </a:rPr>
                        <a:t>E.g.</a:t>
                      </a:r>
                      <a:r>
                        <a:rPr sz="900" spc="-35" dirty="0">
                          <a:solidFill>
                            <a:schemeClr val="tx1"/>
                          </a:solidFill>
                          <a:latin typeface="URW Gothic"/>
                          <a:cs typeface="URW Gothic"/>
                        </a:rPr>
                        <a:t> </a:t>
                      </a:r>
                      <a:r>
                        <a:rPr sz="900" spc="-5" dirty="0">
                          <a:solidFill>
                            <a:schemeClr val="tx1"/>
                          </a:solidFill>
                          <a:latin typeface="URW Gothic"/>
                          <a:cs typeface="URW Gothic"/>
                        </a:rPr>
                        <a:t>with</a:t>
                      </a:r>
                      <a:endParaRPr sz="900" dirty="0">
                        <a:solidFill>
                          <a:schemeClr val="tx1"/>
                        </a:solidFill>
                        <a:latin typeface="URW Gothic"/>
                        <a:cs typeface="URW Gothic"/>
                      </a:endParaRPr>
                    </a:p>
                    <a:p>
                      <a:pPr marL="525780">
                        <a:lnSpc>
                          <a:spcPct val="100000"/>
                        </a:lnSpc>
                        <a:spcBef>
                          <a:spcPts val="25"/>
                        </a:spcBef>
                      </a:pPr>
                      <a:r>
                        <a:rPr sz="900" spc="-5" dirty="0">
                          <a:solidFill>
                            <a:schemeClr val="tx1"/>
                          </a:solidFill>
                          <a:latin typeface="URW Gothic"/>
                          <a:cs typeface="URW Gothic"/>
                        </a:rPr>
                        <a:t>familiar staff,</a:t>
                      </a:r>
                      <a:r>
                        <a:rPr sz="900" spc="-10" dirty="0">
                          <a:solidFill>
                            <a:schemeClr val="tx1"/>
                          </a:solidFill>
                          <a:latin typeface="URW Gothic"/>
                          <a:cs typeface="URW Gothic"/>
                        </a:rPr>
                        <a:t> </a:t>
                      </a:r>
                      <a:r>
                        <a:rPr sz="900" spc="-5" dirty="0">
                          <a:solidFill>
                            <a:schemeClr val="tx1"/>
                          </a:solidFill>
                          <a:latin typeface="URW Gothic"/>
                          <a:cs typeface="URW Gothic"/>
                        </a:rPr>
                        <a:t>peers.</a:t>
                      </a:r>
                      <a:endParaRPr sz="900" dirty="0">
                        <a:solidFill>
                          <a:schemeClr val="tx1"/>
                        </a:solidFill>
                        <a:latin typeface="URW Gothic"/>
                        <a:cs typeface="URW Gothic"/>
                      </a:endParaRPr>
                    </a:p>
                    <a:p>
                      <a:pPr marL="525780" indent="-228600">
                        <a:lnSpc>
                          <a:spcPct val="100000"/>
                        </a:lnSpc>
                        <a:spcBef>
                          <a:spcPts val="10"/>
                        </a:spcBef>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contribute within family</a:t>
                      </a:r>
                      <a:r>
                        <a:rPr sz="900" spc="-10" dirty="0">
                          <a:solidFill>
                            <a:schemeClr val="tx1"/>
                          </a:solidFill>
                          <a:latin typeface="URW Gothic"/>
                          <a:cs typeface="URW Gothic"/>
                        </a:rPr>
                        <a:t> </a:t>
                      </a:r>
                      <a:r>
                        <a:rPr sz="900" dirty="0">
                          <a:solidFill>
                            <a:schemeClr val="tx1"/>
                          </a:solidFill>
                          <a:latin typeface="URW Gothic"/>
                          <a:cs typeface="URW Gothic"/>
                        </a:rPr>
                        <a:t>group</a:t>
                      </a:r>
                    </a:p>
                    <a:p>
                      <a:pPr marL="525780" marR="255270" indent="-228600">
                        <a:lnSpc>
                          <a:spcPct val="102200"/>
                        </a:lnSpc>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complete </a:t>
                      </a:r>
                      <a:r>
                        <a:rPr sz="900" dirty="0">
                          <a:solidFill>
                            <a:schemeClr val="tx1"/>
                          </a:solidFill>
                          <a:latin typeface="URW Gothic"/>
                          <a:cs typeface="URW Gothic"/>
                        </a:rPr>
                        <a:t>a </a:t>
                      </a:r>
                      <a:r>
                        <a:rPr sz="900" spc="-5" dirty="0">
                          <a:solidFill>
                            <a:schemeClr val="tx1"/>
                          </a:solidFill>
                          <a:latin typeface="URW Gothic"/>
                          <a:cs typeface="URW Gothic"/>
                        </a:rPr>
                        <a:t>busy </a:t>
                      </a:r>
                      <a:r>
                        <a:rPr sz="900" dirty="0">
                          <a:solidFill>
                            <a:schemeClr val="tx1"/>
                          </a:solidFill>
                          <a:latin typeface="URW Gothic"/>
                          <a:cs typeface="URW Gothic"/>
                        </a:rPr>
                        <a:t>job that </a:t>
                      </a:r>
                      <a:r>
                        <a:rPr sz="900" spc="-5" dirty="0">
                          <a:solidFill>
                            <a:schemeClr val="tx1"/>
                          </a:solidFill>
                          <a:latin typeface="URW Gothic"/>
                          <a:cs typeface="URW Gothic"/>
                        </a:rPr>
                        <a:t>involves dialogue or interaction  with an unfamiliar</a:t>
                      </a:r>
                      <a:r>
                        <a:rPr sz="900" spc="5" dirty="0">
                          <a:solidFill>
                            <a:schemeClr val="tx1"/>
                          </a:solidFill>
                          <a:latin typeface="URW Gothic"/>
                          <a:cs typeface="URW Gothic"/>
                        </a:rPr>
                        <a:t> </a:t>
                      </a:r>
                      <a:r>
                        <a:rPr sz="900" spc="-5" dirty="0">
                          <a:solidFill>
                            <a:schemeClr val="tx1"/>
                          </a:solidFill>
                          <a:latin typeface="URW Gothic"/>
                          <a:cs typeface="URW Gothic"/>
                        </a:rPr>
                        <a:t>adult</a:t>
                      </a:r>
                      <a:endParaRPr sz="900" dirty="0">
                        <a:solidFill>
                          <a:schemeClr val="tx1"/>
                        </a:solidFill>
                        <a:latin typeface="URW Gothic"/>
                        <a:cs typeface="URW Gothic"/>
                      </a:endParaRPr>
                    </a:p>
                  </a:txBody>
                  <a:tcPr marL="0" marR="0" marT="1270"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33">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solidFill>
                            <a:schemeClr val="tx1"/>
                          </a:solidFill>
                          <a:latin typeface="Gothic Uralic"/>
                          <a:cs typeface="Gothic Uralic"/>
                        </a:rPr>
                        <a:t>By </a:t>
                      </a:r>
                      <a:r>
                        <a:rPr sz="900" b="1" spc="-5" dirty="0">
                          <a:solidFill>
                            <a:schemeClr val="tx1"/>
                          </a:solidFill>
                          <a:latin typeface="Gothic Uralic"/>
                          <a:cs typeface="Gothic Uralic"/>
                        </a:rPr>
                        <a:t>the end of the Autumn </a:t>
                      </a:r>
                      <a:r>
                        <a:rPr sz="900" b="1" dirty="0">
                          <a:solidFill>
                            <a:schemeClr val="tx1"/>
                          </a:solidFill>
                          <a:latin typeface="Gothic Uralic"/>
                          <a:cs typeface="Gothic Uralic"/>
                        </a:rPr>
                        <a:t>Term </a:t>
                      </a:r>
                      <a:r>
                        <a:rPr sz="900" b="1" spc="-5" dirty="0">
                          <a:solidFill>
                            <a:schemeClr val="tx1"/>
                          </a:solidFill>
                          <a:latin typeface="Gothic Uralic"/>
                          <a:cs typeface="Gothic Uralic"/>
                        </a:rPr>
                        <a:t>children </a:t>
                      </a:r>
                      <a:r>
                        <a:rPr sz="900" b="1" dirty="0">
                          <a:solidFill>
                            <a:schemeClr val="tx1"/>
                          </a:solidFill>
                          <a:latin typeface="Gothic Uralic"/>
                          <a:cs typeface="Gothic Uralic"/>
                        </a:rPr>
                        <a:t>should be </a:t>
                      </a:r>
                      <a:r>
                        <a:rPr sz="900" b="1" spc="-5" dirty="0">
                          <a:solidFill>
                            <a:schemeClr val="tx1"/>
                          </a:solidFill>
                          <a:latin typeface="Gothic Uralic"/>
                          <a:cs typeface="Gothic Uralic"/>
                        </a:rPr>
                        <a:t>able</a:t>
                      </a:r>
                      <a:r>
                        <a:rPr sz="900" b="1" spc="5" dirty="0">
                          <a:solidFill>
                            <a:schemeClr val="tx1"/>
                          </a:solidFill>
                          <a:latin typeface="Gothic Uralic"/>
                          <a:cs typeface="Gothic Uralic"/>
                        </a:rPr>
                        <a:t> </a:t>
                      </a:r>
                      <a:r>
                        <a:rPr sz="900" b="1" spc="-5" dirty="0">
                          <a:solidFill>
                            <a:schemeClr val="tx1"/>
                          </a:solidFill>
                          <a:latin typeface="Gothic Uralic"/>
                          <a:cs typeface="Gothic Uralic"/>
                        </a:rPr>
                        <a:t>to…</a:t>
                      </a:r>
                      <a:endParaRPr sz="900" dirty="0">
                        <a:solidFill>
                          <a:schemeClr val="tx1"/>
                        </a:solidFill>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68272">
                <a:tc gridSpan="2">
                  <a:txBody>
                    <a:bodyPr/>
                    <a:lstStyle/>
                    <a:p>
                      <a:pPr>
                        <a:lnSpc>
                          <a:spcPct val="100000"/>
                        </a:lnSpc>
                      </a:pPr>
                      <a:endParaRPr sz="1100">
                        <a:solidFill>
                          <a:schemeClr val="tx1"/>
                        </a:solidFill>
                        <a:latin typeface="Times New Roman"/>
                        <a:cs typeface="Times New Roman"/>
                      </a:endParaRPr>
                    </a:p>
                    <a:p>
                      <a:pPr marL="525780" indent="-228600">
                        <a:lnSpc>
                          <a:spcPct val="100000"/>
                        </a:lnSpc>
                        <a:spcBef>
                          <a:spcPts val="940"/>
                        </a:spcBef>
                        <a:buFont typeface="Symbol"/>
                        <a:buChar char=""/>
                        <a:tabLst>
                          <a:tab pos="525145" algn="l"/>
                          <a:tab pos="525780" algn="l"/>
                        </a:tabLst>
                      </a:pPr>
                      <a:r>
                        <a:rPr sz="900" spc="-5" dirty="0">
                          <a:solidFill>
                            <a:schemeClr val="tx1"/>
                          </a:solidFill>
                          <a:latin typeface="URW Gothic"/>
                          <a:cs typeface="URW Gothic"/>
                        </a:rPr>
                        <a:t>Be able </a:t>
                      </a:r>
                      <a:r>
                        <a:rPr sz="900" spc="-10" dirty="0">
                          <a:solidFill>
                            <a:schemeClr val="tx1"/>
                          </a:solidFill>
                          <a:latin typeface="URW Gothic"/>
                          <a:cs typeface="URW Gothic"/>
                        </a:rPr>
                        <a:t>to </a:t>
                      </a:r>
                      <a:r>
                        <a:rPr sz="900" spc="-5" dirty="0">
                          <a:solidFill>
                            <a:schemeClr val="tx1"/>
                          </a:solidFill>
                          <a:latin typeface="URW Gothic"/>
                          <a:cs typeface="URW Gothic"/>
                        </a:rPr>
                        <a:t>separate </a:t>
                      </a:r>
                      <a:r>
                        <a:rPr sz="900" dirty="0">
                          <a:solidFill>
                            <a:schemeClr val="tx1"/>
                          </a:solidFill>
                          <a:latin typeface="URW Gothic"/>
                          <a:cs typeface="URW Gothic"/>
                        </a:rPr>
                        <a:t>from </a:t>
                      </a:r>
                      <a:r>
                        <a:rPr sz="900" spc="-5" dirty="0">
                          <a:solidFill>
                            <a:schemeClr val="tx1"/>
                          </a:solidFill>
                          <a:latin typeface="URW Gothic"/>
                          <a:cs typeface="URW Gothic"/>
                        </a:rPr>
                        <a:t>their main carer happily and </a:t>
                      </a:r>
                      <a:r>
                        <a:rPr sz="900" spc="-10" dirty="0">
                          <a:solidFill>
                            <a:schemeClr val="tx1"/>
                          </a:solidFill>
                          <a:latin typeface="URW Gothic"/>
                          <a:cs typeface="URW Gothic"/>
                        </a:rPr>
                        <a:t>come </a:t>
                      </a:r>
                      <a:r>
                        <a:rPr sz="900" spc="-5" dirty="0">
                          <a:solidFill>
                            <a:schemeClr val="tx1"/>
                          </a:solidFill>
                          <a:latin typeface="URW Gothic"/>
                          <a:cs typeface="URW Gothic"/>
                        </a:rPr>
                        <a:t>into school</a:t>
                      </a:r>
                      <a:r>
                        <a:rPr sz="900" spc="50" dirty="0">
                          <a:solidFill>
                            <a:schemeClr val="tx1"/>
                          </a:solidFill>
                          <a:latin typeface="URW Gothic"/>
                          <a:cs typeface="URW Gothic"/>
                        </a:rPr>
                        <a:t> </a:t>
                      </a:r>
                      <a:r>
                        <a:rPr sz="900" spc="-5" dirty="0">
                          <a:solidFill>
                            <a:schemeClr val="tx1"/>
                          </a:solidFill>
                          <a:latin typeface="URW Gothic"/>
                          <a:cs typeface="URW Gothic"/>
                        </a:rPr>
                        <a:t>independently.</a:t>
                      </a:r>
                      <a:endParaRPr sz="900">
                        <a:solidFill>
                          <a:schemeClr val="tx1"/>
                        </a:solidFill>
                        <a:latin typeface="URW Gothic"/>
                        <a:cs typeface="URW Gothic"/>
                      </a:endParaRPr>
                    </a:p>
                    <a:p>
                      <a:pPr marL="525780" indent="-228600">
                        <a:lnSpc>
                          <a:spcPct val="100000"/>
                        </a:lnSpc>
                        <a:spcBef>
                          <a:spcPts val="30"/>
                        </a:spcBef>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take coat on and </a:t>
                      </a:r>
                      <a:r>
                        <a:rPr sz="900" dirty="0">
                          <a:solidFill>
                            <a:schemeClr val="tx1"/>
                          </a:solidFill>
                          <a:latin typeface="URW Gothic"/>
                          <a:cs typeface="URW Gothic"/>
                        </a:rPr>
                        <a:t>off </a:t>
                      </a:r>
                      <a:r>
                        <a:rPr sz="900" spc="-5" dirty="0">
                          <a:solidFill>
                            <a:schemeClr val="tx1"/>
                          </a:solidFill>
                          <a:latin typeface="URW Gothic"/>
                          <a:cs typeface="URW Gothic"/>
                        </a:rPr>
                        <a:t>and hang </a:t>
                      </a:r>
                      <a:r>
                        <a:rPr sz="900" spc="5" dirty="0">
                          <a:solidFill>
                            <a:schemeClr val="tx1"/>
                          </a:solidFill>
                          <a:latin typeface="URW Gothic"/>
                          <a:cs typeface="URW Gothic"/>
                        </a:rPr>
                        <a:t>it </a:t>
                      </a:r>
                      <a:r>
                        <a:rPr sz="900" dirty="0">
                          <a:solidFill>
                            <a:schemeClr val="tx1"/>
                          </a:solidFill>
                          <a:latin typeface="URW Gothic"/>
                          <a:cs typeface="URW Gothic"/>
                        </a:rPr>
                        <a:t>up </a:t>
                      </a:r>
                      <a:r>
                        <a:rPr sz="900" spc="-10" dirty="0">
                          <a:solidFill>
                            <a:schemeClr val="tx1"/>
                          </a:solidFill>
                          <a:latin typeface="URW Gothic"/>
                          <a:cs typeface="URW Gothic"/>
                        </a:rPr>
                        <a:t>on </a:t>
                      </a:r>
                      <a:r>
                        <a:rPr sz="900" spc="-5" dirty="0">
                          <a:solidFill>
                            <a:schemeClr val="tx1"/>
                          </a:solidFill>
                          <a:latin typeface="URW Gothic"/>
                          <a:cs typeface="URW Gothic"/>
                        </a:rPr>
                        <a:t>their own</a:t>
                      </a:r>
                      <a:r>
                        <a:rPr sz="900" spc="-30" dirty="0">
                          <a:solidFill>
                            <a:schemeClr val="tx1"/>
                          </a:solidFill>
                          <a:latin typeface="URW Gothic"/>
                          <a:cs typeface="URW Gothic"/>
                        </a:rPr>
                        <a:t> </a:t>
                      </a:r>
                      <a:r>
                        <a:rPr sz="900" spc="-5" dirty="0">
                          <a:solidFill>
                            <a:schemeClr val="tx1"/>
                          </a:solidFill>
                          <a:latin typeface="URW Gothic"/>
                          <a:cs typeface="URW Gothic"/>
                        </a:rPr>
                        <a:t>peg.</a:t>
                      </a:r>
                      <a:endParaRPr sz="90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solidFill>
                            <a:schemeClr val="tx1"/>
                          </a:solidFill>
                          <a:latin typeface="URW Gothic"/>
                          <a:cs typeface="URW Gothic"/>
                        </a:rPr>
                        <a:t>Learn and follow the school </a:t>
                      </a:r>
                      <a:r>
                        <a:rPr sz="900" dirty="0">
                          <a:solidFill>
                            <a:schemeClr val="tx1"/>
                          </a:solidFill>
                          <a:latin typeface="URW Gothic"/>
                          <a:cs typeface="URW Gothic"/>
                        </a:rPr>
                        <a:t>rules </a:t>
                      </a:r>
                      <a:r>
                        <a:rPr sz="900" spc="-5" dirty="0">
                          <a:solidFill>
                            <a:schemeClr val="tx1"/>
                          </a:solidFill>
                          <a:latin typeface="URW Gothic"/>
                          <a:cs typeface="URW Gothic"/>
                        </a:rPr>
                        <a:t>in different contexts (lunchtime, outdoors, </a:t>
                      </a:r>
                      <a:r>
                        <a:rPr sz="900" spc="5" dirty="0">
                          <a:solidFill>
                            <a:schemeClr val="tx1"/>
                          </a:solidFill>
                          <a:latin typeface="URW Gothic"/>
                          <a:cs typeface="URW Gothic"/>
                        </a:rPr>
                        <a:t>in </a:t>
                      </a:r>
                      <a:r>
                        <a:rPr sz="900" spc="-5" dirty="0">
                          <a:solidFill>
                            <a:schemeClr val="tx1"/>
                          </a:solidFill>
                          <a:latin typeface="URW Gothic"/>
                          <a:cs typeface="URW Gothic"/>
                        </a:rPr>
                        <a:t>the</a:t>
                      </a:r>
                      <a:r>
                        <a:rPr sz="900" spc="30" dirty="0">
                          <a:solidFill>
                            <a:schemeClr val="tx1"/>
                          </a:solidFill>
                          <a:latin typeface="URW Gothic"/>
                          <a:cs typeface="URW Gothic"/>
                        </a:rPr>
                        <a:t> </a:t>
                      </a:r>
                      <a:r>
                        <a:rPr sz="900" spc="-5" dirty="0">
                          <a:solidFill>
                            <a:schemeClr val="tx1"/>
                          </a:solidFill>
                          <a:latin typeface="URW Gothic"/>
                          <a:cs typeface="URW Gothic"/>
                        </a:rPr>
                        <a:t>classroom).</a:t>
                      </a:r>
                      <a:endParaRPr sz="900">
                        <a:solidFill>
                          <a:schemeClr val="tx1"/>
                        </a:solidFill>
                        <a:latin typeface="URW Gothic"/>
                        <a:cs typeface="URW Gothic"/>
                      </a:endParaRPr>
                    </a:p>
                    <a:p>
                      <a:pPr marL="525780" marR="372110" indent="-228600">
                        <a:lnSpc>
                          <a:spcPct val="102200"/>
                        </a:lnSpc>
                        <a:spcBef>
                          <a:spcPts val="5"/>
                        </a:spcBef>
                        <a:buFont typeface="Symbol"/>
                        <a:buChar char=""/>
                        <a:tabLst>
                          <a:tab pos="525145" algn="l"/>
                          <a:tab pos="525780" algn="l"/>
                        </a:tabLst>
                      </a:pPr>
                      <a:r>
                        <a:rPr sz="900" spc="-5" dirty="0">
                          <a:solidFill>
                            <a:schemeClr val="tx1"/>
                          </a:solidFill>
                          <a:latin typeface="URW Gothic"/>
                          <a:cs typeface="URW Gothic"/>
                        </a:rPr>
                        <a:t>Use appropriate manners to ask </a:t>
                      </a:r>
                      <a:r>
                        <a:rPr sz="900" dirty="0">
                          <a:solidFill>
                            <a:schemeClr val="tx1"/>
                          </a:solidFill>
                          <a:latin typeface="URW Gothic"/>
                          <a:cs typeface="URW Gothic"/>
                        </a:rPr>
                        <a:t>a </a:t>
                      </a:r>
                      <a:r>
                        <a:rPr sz="900" spc="-5" dirty="0">
                          <a:solidFill>
                            <a:schemeClr val="tx1"/>
                          </a:solidFill>
                          <a:latin typeface="URW Gothic"/>
                          <a:cs typeface="URW Gothic"/>
                        </a:rPr>
                        <a:t>teacher to go to the toilet, or </a:t>
                      </a:r>
                      <a:r>
                        <a:rPr sz="900" dirty="0">
                          <a:solidFill>
                            <a:schemeClr val="tx1"/>
                          </a:solidFill>
                          <a:latin typeface="URW Gothic"/>
                          <a:cs typeface="URW Gothic"/>
                        </a:rPr>
                        <a:t>when </a:t>
                      </a:r>
                      <a:r>
                        <a:rPr sz="900" spc="-5" dirty="0">
                          <a:solidFill>
                            <a:schemeClr val="tx1"/>
                          </a:solidFill>
                          <a:latin typeface="URW Gothic"/>
                          <a:cs typeface="URW Gothic"/>
                        </a:rPr>
                        <a:t>asking </a:t>
                      </a:r>
                      <a:r>
                        <a:rPr sz="900" dirty="0">
                          <a:solidFill>
                            <a:schemeClr val="tx1"/>
                          </a:solidFill>
                          <a:latin typeface="URW Gothic"/>
                          <a:cs typeface="URW Gothic"/>
                        </a:rPr>
                        <a:t>for </a:t>
                      </a:r>
                      <a:r>
                        <a:rPr sz="900" spc="-5" dirty="0">
                          <a:solidFill>
                            <a:schemeClr val="tx1"/>
                          </a:solidFill>
                          <a:latin typeface="URW Gothic"/>
                          <a:cs typeface="URW Gothic"/>
                        </a:rPr>
                        <a:t>help with  clothing (putting </a:t>
                      </a:r>
                      <a:r>
                        <a:rPr sz="900" dirty="0">
                          <a:solidFill>
                            <a:schemeClr val="tx1"/>
                          </a:solidFill>
                          <a:latin typeface="URW Gothic"/>
                          <a:cs typeface="URW Gothic"/>
                        </a:rPr>
                        <a:t>on </a:t>
                      </a:r>
                      <a:r>
                        <a:rPr sz="900" spc="-5" dirty="0">
                          <a:solidFill>
                            <a:schemeClr val="tx1"/>
                          </a:solidFill>
                          <a:latin typeface="URW Gothic"/>
                          <a:cs typeface="URW Gothic"/>
                        </a:rPr>
                        <a:t>gloves, shoes</a:t>
                      </a:r>
                      <a:r>
                        <a:rPr sz="900" spc="-15" dirty="0">
                          <a:solidFill>
                            <a:schemeClr val="tx1"/>
                          </a:solidFill>
                          <a:latin typeface="URW Gothic"/>
                          <a:cs typeface="URW Gothic"/>
                        </a:rPr>
                        <a:t> </a:t>
                      </a:r>
                      <a:r>
                        <a:rPr sz="900" spc="-5" dirty="0">
                          <a:solidFill>
                            <a:schemeClr val="tx1"/>
                          </a:solidFill>
                          <a:latin typeface="URW Gothic"/>
                          <a:cs typeface="URW Gothic"/>
                        </a:rPr>
                        <a:t>etc).</a:t>
                      </a:r>
                      <a:endParaRPr sz="900">
                        <a:solidFill>
                          <a:schemeClr val="tx1"/>
                        </a:solidFill>
                        <a:latin typeface="URW Gothic"/>
                        <a:cs typeface="URW Gothic"/>
                      </a:endParaRPr>
                    </a:p>
                    <a:p>
                      <a:pPr marL="525780" marR="118745" indent="-228600">
                        <a:lnSpc>
                          <a:spcPct val="102200"/>
                        </a:lnSpc>
                        <a:buFont typeface="Symbol"/>
                        <a:buChar char=""/>
                        <a:tabLst>
                          <a:tab pos="525145" algn="l"/>
                          <a:tab pos="525780" algn="l"/>
                        </a:tabLst>
                      </a:pPr>
                      <a:r>
                        <a:rPr sz="900" spc="-5" dirty="0">
                          <a:solidFill>
                            <a:schemeClr val="tx1"/>
                          </a:solidFill>
                          <a:latin typeface="URW Gothic"/>
                          <a:cs typeface="URW Gothic"/>
                        </a:rPr>
                        <a:t>Communicate to an adult </a:t>
                      </a:r>
                      <a:r>
                        <a:rPr sz="900" spc="5" dirty="0">
                          <a:solidFill>
                            <a:schemeClr val="tx1"/>
                          </a:solidFill>
                          <a:latin typeface="URW Gothic"/>
                          <a:cs typeface="URW Gothic"/>
                        </a:rPr>
                        <a:t>if </a:t>
                      </a:r>
                      <a:r>
                        <a:rPr sz="900" spc="-5" dirty="0">
                          <a:solidFill>
                            <a:schemeClr val="tx1"/>
                          </a:solidFill>
                          <a:latin typeface="URW Gothic"/>
                          <a:cs typeface="URW Gothic"/>
                        </a:rPr>
                        <a:t>they have had an accident/soiled themselves and ask for help to  change.</a:t>
                      </a:r>
                      <a:endParaRPr sz="900">
                        <a:solidFill>
                          <a:schemeClr val="tx1"/>
                        </a:solidFill>
                        <a:latin typeface="URW Gothic"/>
                        <a:cs typeface="URW Gothic"/>
                      </a:endParaRPr>
                    </a:p>
                  </a:txBody>
                  <a:tcPr marL="0" marR="0" marT="0" marB="0">
                    <a:lnL w="12700">
                      <a:solidFill>
                        <a:srgbClr val="00AF50"/>
                      </a:solidFill>
                      <a:prstDash val="solid"/>
                    </a:lnL>
                    <a:lnB w="12700">
                      <a:solidFill>
                        <a:srgbClr val="00AF50"/>
                      </a:solidFill>
                      <a:prstDash val="solid"/>
                    </a:lnB>
                  </a:tcPr>
                </a:tc>
                <a:tc hMerge="1">
                  <a:txBody>
                    <a:bodyPr/>
                    <a:lstStyle/>
                    <a:p>
                      <a:endParaRPr/>
                    </a:p>
                  </a:txBody>
                  <a:tcPr marL="0" marR="0" marT="0" marB="0"/>
                </a:tc>
                <a:tc gridSpan="2">
                  <a:txBody>
                    <a:bodyPr/>
                    <a:lstStyle/>
                    <a:p>
                      <a:pPr marL="525780" marR="194310" indent="-228600">
                        <a:lnSpc>
                          <a:spcPts val="1100"/>
                        </a:lnSpc>
                        <a:spcBef>
                          <a:spcPts val="20"/>
                        </a:spcBef>
                        <a:buFont typeface="Symbol"/>
                        <a:buChar char=""/>
                        <a:tabLst>
                          <a:tab pos="525145" algn="l"/>
                          <a:tab pos="525780" algn="l"/>
                        </a:tabLst>
                      </a:pPr>
                      <a:r>
                        <a:rPr sz="900" dirty="0">
                          <a:solidFill>
                            <a:schemeClr val="tx1"/>
                          </a:solidFill>
                          <a:latin typeface="URW Gothic"/>
                          <a:cs typeface="URW Gothic"/>
                        </a:rPr>
                        <a:t>Can keep </a:t>
                      </a:r>
                      <a:r>
                        <a:rPr sz="900" spc="-5" dirty="0">
                          <a:solidFill>
                            <a:schemeClr val="tx1"/>
                          </a:solidFill>
                          <a:latin typeface="URW Gothic"/>
                          <a:cs typeface="URW Gothic"/>
                        </a:rPr>
                        <a:t>themselves safe </a:t>
                      </a:r>
                      <a:r>
                        <a:rPr sz="900" dirty="0">
                          <a:solidFill>
                            <a:schemeClr val="tx1"/>
                          </a:solidFill>
                          <a:latin typeface="URW Gothic"/>
                          <a:cs typeface="URW Gothic"/>
                        </a:rPr>
                        <a:t>in </a:t>
                      </a:r>
                      <a:r>
                        <a:rPr sz="900" spc="-5" dirty="0">
                          <a:solidFill>
                            <a:schemeClr val="tx1"/>
                          </a:solidFill>
                          <a:latin typeface="URW Gothic"/>
                          <a:cs typeface="URW Gothic"/>
                        </a:rPr>
                        <a:t>their immediate environment, e.g.  not running </a:t>
                      </a:r>
                      <a:r>
                        <a:rPr sz="900" dirty="0">
                          <a:solidFill>
                            <a:schemeClr val="tx1"/>
                          </a:solidFill>
                          <a:latin typeface="URW Gothic"/>
                          <a:cs typeface="URW Gothic"/>
                        </a:rPr>
                        <a:t>in </a:t>
                      </a:r>
                      <a:r>
                        <a:rPr sz="900" spc="-5" dirty="0">
                          <a:solidFill>
                            <a:schemeClr val="tx1"/>
                          </a:solidFill>
                          <a:latin typeface="URW Gothic"/>
                          <a:cs typeface="URW Gothic"/>
                        </a:rPr>
                        <a:t>the classroom, not climbing on furniture</a:t>
                      </a:r>
                      <a:r>
                        <a:rPr sz="900" dirty="0">
                          <a:solidFill>
                            <a:schemeClr val="tx1"/>
                          </a:solidFill>
                          <a:latin typeface="URW Gothic"/>
                          <a:cs typeface="URW Gothic"/>
                        </a:rPr>
                        <a:t> </a:t>
                      </a:r>
                      <a:r>
                        <a:rPr sz="900" spc="-10" dirty="0">
                          <a:solidFill>
                            <a:schemeClr val="tx1"/>
                          </a:solidFill>
                          <a:latin typeface="URW Gothic"/>
                          <a:cs typeface="URW Gothic"/>
                        </a:rPr>
                        <a:t>etc.</a:t>
                      </a:r>
                      <a:endParaRPr sz="900" dirty="0">
                        <a:solidFill>
                          <a:schemeClr val="tx1"/>
                        </a:solidFill>
                        <a:latin typeface="URW Gothic"/>
                        <a:cs typeface="URW Gothic"/>
                      </a:endParaRPr>
                    </a:p>
                    <a:p>
                      <a:pPr marL="525780" indent="-228600">
                        <a:lnSpc>
                          <a:spcPts val="1070"/>
                        </a:lnSpc>
                        <a:buFont typeface="Symbol"/>
                        <a:buChar char=""/>
                        <a:tabLst>
                          <a:tab pos="525145" algn="l"/>
                          <a:tab pos="525780" algn="l"/>
                        </a:tabLst>
                      </a:pPr>
                      <a:r>
                        <a:rPr sz="900" dirty="0">
                          <a:solidFill>
                            <a:schemeClr val="tx1"/>
                          </a:solidFill>
                          <a:latin typeface="URW Gothic"/>
                          <a:cs typeface="URW Gothic"/>
                        </a:rPr>
                        <a:t>Using </a:t>
                      </a:r>
                      <a:r>
                        <a:rPr sz="900" spc="-5" dirty="0">
                          <a:solidFill>
                            <a:schemeClr val="tx1"/>
                          </a:solidFill>
                          <a:latin typeface="URW Gothic"/>
                          <a:cs typeface="URW Gothic"/>
                        </a:rPr>
                        <a:t>manners in all contexts, e.g. please, thank you,</a:t>
                      </a:r>
                      <a:r>
                        <a:rPr sz="900" spc="-15" dirty="0">
                          <a:solidFill>
                            <a:schemeClr val="tx1"/>
                          </a:solidFill>
                          <a:latin typeface="URW Gothic"/>
                          <a:cs typeface="URW Gothic"/>
                        </a:rPr>
                        <a:t> </a:t>
                      </a:r>
                      <a:r>
                        <a:rPr sz="900" spc="-5" dirty="0">
                          <a:solidFill>
                            <a:schemeClr val="tx1"/>
                          </a:solidFill>
                          <a:latin typeface="URW Gothic"/>
                          <a:cs typeface="URW Gothic"/>
                        </a:rPr>
                        <a:t>sorry.</a:t>
                      </a:r>
                      <a:endParaRPr sz="900" dirty="0">
                        <a:solidFill>
                          <a:schemeClr val="tx1"/>
                        </a:solidFill>
                        <a:latin typeface="URW Gothic"/>
                        <a:cs typeface="URW Gothic"/>
                      </a:endParaRPr>
                    </a:p>
                    <a:p>
                      <a:pPr marL="525780" marR="273685" indent="-228600">
                        <a:lnSpc>
                          <a:spcPct val="102200"/>
                        </a:lnSpc>
                        <a:buClr>
                          <a:srgbClr val="000000"/>
                        </a:buClr>
                        <a:buFont typeface="Symbol"/>
                        <a:buChar char=""/>
                        <a:tabLst>
                          <a:tab pos="525145" algn="l"/>
                          <a:tab pos="525780" algn="l"/>
                        </a:tabLst>
                      </a:pPr>
                      <a:r>
                        <a:rPr sz="900" dirty="0">
                          <a:solidFill>
                            <a:schemeClr val="tx1"/>
                          </a:solidFill>
                          <a:latin typeface="URW Gothic"/>
                          <a:cs typeface="URW Gothic"/>
                        </a:rPr>
                        <a:t>Can </a:t>
                      </a:r>
                      <a:r>
                        <a:rPr sz="900" spc="-5" dirty="0">
                          <a:solidFill>
                            <a:schemeClr val="tx1"/>
                          </a:solidFill>
                          <a:latin typeface="URW Gothic"/>
                          <a:cs typeface="URW Gothic"/>
                        </a:rPr>
                        <a:t>do busy </a:t>
                      </a:r>
                      <a:r>
                        <a:rPr sz="900" dirty="0">
                          <a:solidFill>
                            <a:schemeClr val="tx1"/>
                          </a:solidFill>
                          <a:latin typeface="URW Gothic"/>
                          <a:cs typeface="URW Gothic"/>
                        </a:rPr>
                        <a:t>jobs </a:t>
                      </a:r>
                      <a:r>
                        <a:rPr sz="900" spc="-5" dirty="0">
                          <a:solidFill>
                            <a:schemeClr val="tx1"/>
                          </a:solidFill>
                          <a:latin typeface="URW Gothic"/>
                          <a:cs typeface="URW Gothic"/>
                        </a:rPr>
                        <a:t>to other areas of school alongside </a:t>
                      </a:r>
                      <a:r>
                        <a:rPr sz="900" dirty="0">
                          <a:solidFill>
                            <a:schemeClr val="tx1"/>
                          </a:solidFill>
                          <a:latin typeface="URW Gothic"/>
                          <a:cs typeface="URW Gothic"/>
                        </a:rPr>
                        <a:t>a </a:t>
                      </a:r>
                      <a:r>
                        <a:rPr sz="900" spc="-5" dirty="0">
                          <a:solidFill>
                            <a:schemeClr val="tx1"/>
                          </a:solidFill>
                          <a:latin typeface="URW Gothic"/>
                          <a:cs typeface="URW Gothic"/>
                        </a:rPr>
                        <a:t>familiar  adult</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dirty="0">
                          <a:solidFill>
                            <a:schemeClr val="tx1"/>
                          </a:solidFill>
                          <a:latin typeface="URW Gothic"/>
                          <a:cs typeface="URW Gothic"/>
                        </a:rPr>
                        <a:t>Can </a:t>
                      </a:r>
                      <a:r>
                        <a:rPr sz="900" spc="-10" dirty="0">
                          <a:solidFill>
                            <a:schemeClr val="tx1"/>
                          </a:solidFill>
                          <a:latin typeface="URW Gothic"/>
                          <a:cs typeface="URW Gothic"/>
                        </a:rPr>
                        <a:t>go </a:t>
                      </a:r>
                      <a:r>
                        <a:rPr sz="900" spc="-5" dirty="0">
                          <a:solidFill>
                            <a:schemeClr val="tx1"/>
                          </a:solidFill>
                          <a:latin typeface="URW Gothic"/>
                          <a:cs typeface="URW Gothic"/>
                        </a:rPr>
                        <a:t>to family groups alongside </a:t>
                      </a:r>
                      <a:r>
                        <a:rPr sz="900" dirty="0">
                          <a:solidFill>
                            <a:schemeClr val="tx1"/>
                          </a:solidFill>
                          <a:latin typeface="URW Gothic"/>
                          <a:cs typeface="URW Gothic"/>
                        </a:rPr>
                        <a:t>a </a:t>
                      </a:r>
                      <a:r>
                        <a:rPr sz="900" spc="-5" dirty="0">
                          <a:solidFill>
                            <a:schemeClr val="tx1"/>
                          </a:solidFill>
                          <a:latin typeface="URW Gothic"/>
                          <a:cs typeface="URW Gothic"/>
                        </a:rPr>
                        <a:t>familiar</a:t>
                      </a:r>
                      <a:r>
                        <a:rPr sz="900" spc="15" dirty="0">
                          <a:solidFill>
                            <a:schemeClr val="tx1"/>
                          </a:solidFill>
                          <a:latin typeface="URW Gothic"/>
                          <a:cs typeface="URW Gothic"/>
                        </a:rPr>
                        <a:t> </a:t>
                      </a:r>
                      <a:r>
                        <a:rPr sz="900" spc="-5" dirty="0">
                          <a:solidFill>
                            <a:schemeClr val="tx1"/>
                          </a:solidFill>
                          <a:latin typeface="URW Gothic"/>
                          <a:cs typeface="URW Gothic"/>
                        </a:rPr>
                        <a:t>adult</a:t>
                      </a:r>
                      <a:endParaRPr sz="900" dirty="0">
                        <a:solidFill>
                          <a:schemeClr val="tx1"/>
                        </a:solidFill>
                        <a:latin typeface="URW Gothic"/>
                        <a:cs typeface="URW Gothic"/>
                      </a:endParaRPr>
                    </a:p>
                  </a:txBody>
                  <a:tcPr marL="0" marR="0" marT="2540" marB="0">
                    <a:lnR w="12700">
                      <a:solidFill>
                        <a:srgbClr val="00AF50"/>
                      </a:solidFill>
                      <a:prstDash val="solid"/>
                    </a:lnR>
                    <a:lnB w="12700">
                      <a:solidFill>
                        <a:srgbClr val="00AF5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11</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969233C0-8EBA-C1CA-8AB1-ABD0E83747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300" y="1343025"/>
            <a:ext cx="589842" cy="470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534415"/>
            <a:ext cx="5048885" cy="4298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spc="-5" dirty="0">
                <a:solidFill>
                  <a:srgbClr val="00AF50"/>
                </a:solidFill>
                <a:latin typeface="Gothic Uralic"/>
                <a:cs typeface="Gothic Uralic"/>
              </a:rPr>
              <a:t>Personal, </a:t>
            </a:r>
            <a:r>
              <a:rPr sz="1200" b="1" dirty="0">
                <a:solidFill>
                  <a:srgbClr val="00AF50"/>
                </a:solidFill>
                <a:latin typeface="Gothic Uralic"/>
                <a:cs typeface="Gothic Uralic"/>
              </a:rPr>
              <a:t>Social </a:t>
            </a:r>
            <a:r>
              <a:rPr sz="1200" b="1" spc="-5" dirty="0">
                <a:solidFill>
                  <a:srgbClr val="00AF50"/>
                </a:solidFill>
                <a:latin typeface="Gothic Uralic"/>
                <a:cs typeface="Gothic Uralic"/>
              </a:rPr>
              <a:t>and </a:t>
            </a:r>
            <a:r>
              <a:rPr sz="1200" b="1" dirty="0">
                <a:solidFill>
                  <a:srgbClr val="00AF50"/>
                </a:solidFill>
                <a:latin typeface="Gothic Uralic"/>
                <a:cs typeface="Gothic Uralic"/>
              </a:rPr>
              <a:t>Emotional </a:t>
            </a:r>
            <a:r>
              <a:rPr sz="1200" b="1" spc="-5" dirty="0">
                <a:solidFill>
                  <a:srgbClr val="00AF50"/>
                </a:solidFill>
                <a:latin typeface="Gothic Uralic"/>
                <a:cs typeface="Gothic Uralic"/>
              </a:rPr>
              <a:t>Development| Building</a:t>
            </a:r>
            <a:r>
              <a:rPr sz="1200" b="1" spc="-60" dirty="0">
                <a:solidFill>
                  <a:srgbClr val="00AF50"/>
                </a:solidFill>
                <a:latin typeface="Gothic Uralic"/>
                <a:cs typeface="Gothic Uralic"/>
              </a:rPr>
              <a:t> </a:t>
            </a:r>
            <a:r>
              <a:rPr sz="1200" b="1" spc="-5" dirty="0">
                <a:solidFill>
                  <a:srgbClr val="00AF50"/>
                </a:solidFill>
                <a:latin typeface="Gothic Uralic"/>
                <a:cs typeface="Gothic Uralic"/>
              </a:rPr>
              <a:t>Relationships</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1794448516"/>
              </p:ext>
            </p:extLst>
          </p:nvPr>
        </p:nvGraphicFramePr>
        <p:xfrm>
          <a:off x="359663" y="1138682"/>
          <a:ext cx="10077448" cy="5526985"/>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7549515">
                  <a:extLst>
                    <a:ext uri="{9D8B030D-6E8A-4147-A177-3AD203B41FA5}">
                      <a16:colId xmlns:a16="http://schemas.microsoft.com/office/drawing/2014/main" val="20001"/>
                    </a:ext>
                  </a:extLst>
                </a:gridCol>
                <a:gridCol w="270509">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3547">
                <a:tc gridSpan="3">
                  <a:txBody>
                    <a:bodyPr/>
                    <a:lstStyle/>
                    <a:p>
                      <a:pPr marL="68580">
                        <a:lnSpc>
                          <a:spcPts val="1350"/>
                        </a:lnSpc>
                        <a:spcBef>
                          <a:spcPts val="70"/>
                        </a:spcBef>
                      </a:pPr>
                      <a:r>
                        <a:rPr sz="1200" b="1" dirty="0">
                          <a:latin typeface="Gothic Uralic"/>
                          <a:cs typeface="Gothic Uralic"/>
                        </a:rPr>
                        <a:t>Early Learning </a:t>
                      </a:r>
                      <a:r>
                        <a:rPr sz="1200" b="1" spc="-5" dirty="0">
                          <a:latin typeface="Gothic Uralic"/>
                          <a:cs typeface="Gothic Uralic"/>
                        </a:rPr>
                        <a:t>Goal: PSED </a:t>
                      </a:r>
                      <a:r>
                        <a:rPr sz="1200" b="1" dirty="0">
                          <a:latin typeface="Gothic Uralic"/>
                          <a:cs typeface="Gothic Uralic"/>
                        </a:rPr>
                        <a:t>| </a:t>
                      </a:r>
                      <a:r>
                        <a:rPr sz="1200" spc="-5" dirty="0">
                          <a:latin typeface="URW Gothic"/>
                          <a:cs typeface="URW Gothic"/>
                        </a:rPr>
                        <a:t>Building</a:t>
                      </a:r>
                      <a:r>
                        <a:rPr sz="1200" spc="-10" dirty="0">
                          <a:latin typeface="URW Gothic"/>
                          <a:cs typeface="URW Gothic"/>
                        </a:rPr>
                        <a:t> </a:t>
                      </a:r>
                      <a:r>
                        <a:rPr sz="1200" spc="-5" dirty="0">
                          <a:latin typeface="URW Gothic"/>
                          <a:cs typeface="URW Gothic"/>
                        </a:rPr>
                        <a:t>Relationships</a:t>
                      </a:r>
                      <a:endParaRPr sz="1200">
                        <a:latin typeface="URW Gothic"/>
                        <a:cs typeface="URW Gothic"/>
                      </a:endParaRPr>
                    </a:p>
                  </a:txBody>
                  <a:tcPr marL="0" marR="0" marT="8890" marB="0">
                    <a:lnL w="12700">
                      <a:solidFill>
                        <a:srgbClr val="00AF50"/>
                      </a:solidFill>
                      <a:prstDash val="solid"/>
                    </a:lnL>
                    <a:lnT w="12700">
                      <a:solidFill>
                        <a:srgbClr val="00AF50"/>
                      </a:solidFill>
                      <a:prstDash val="solid"/>
                    </a:lnT>
                    <a:solidFill>
                      <a:srgbClr val="92D05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00AF50"/>
                      </a:solidFill>
                      <a:prstDash val="solid"/>
                    </a:lnR>
                    <a:lnT w="12700">
                      <a:solidFill>
                        <a:srgbClr val="00AF50"/>
                      </a:solidFill>
                      <a:prstDash val="solid"/>
                    </a:lnT>
                  </a:tcPr>
                </a:tc>
                <a:extLst>
                  <a:ext uri="{0D108BD9-81ED-4DB2-BD59-A6C34878D82A}">
                    <a16:rowId xmlns:a16="http://schemas.microsoft.com/office/drawing/2014/main" val="10000"/>
                  </a:ext>
                </a:extLst>
              </a:tr>
              <a:tr h="560832">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Work and play cooperatively and take </a:t>
                      </a:r>
                      <a:r>
                        <a:rPr sz="900" dirty="0">
                          <a:latin typeface="URW Gothic"/>
                          <a:cs typeface="URW Gothic"/>
                        </a:rPr>
                        <a:t>turns </a:t>
                      </a:r>
                      <a:r>
                        <a:rPr sz="900" spc="-5" dirty="0">
                          <a:latin typeface="URW Gothic"/>
                          <a:cs typeface="URW Gothic"/>
                        </a:rPr>
                        <a:t>with</a:t>
                      </a:r>
                      <a:r>
                        <a:rPr sz="900" spc="5" dirty="0">
                          <a:latin typeface="URW Gothic"/>
                          <a:cs typeface="URW Gothic"/>
                        </a:rPr>
                        <a:t> </a:t>
                      </a:r>
                      <a:r>
                        <a:rPr sz="900" spc="-5" dirty="0">
                          <a:latin typeface="URW Gothic"/>
                          <a:cs typeface="URW Gothic"/>
                        </a:rPr>
                        <a:t>others</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Form positive </a:t>
                      </a:r>
                      <a:r>
                        <a:rPr sz="900" spc="-10" dirty="0">
                          <a:latin typeface="URW Gothic"/>
                          <a:cs typeface="URW Gothic"/>
                        </a:rPr>
                        <a:t>attachments </a:t>
                      </a:r>
                      <a:r>
                        <a:rPr sz="900" dirty="0">
                          <a:latin typeface="URW Gothic"/>
                          <a:cs typeface="URW Gothic"/>
                        </a:rPr>
                        <a:t>to </a:t>
                      </a:r>
                      <a:r>
                        <a:rPr sz="900" spc="-5" dirty="0">
                          <a:latin typeface="URW Gothic"/>
                          <a:cs typeface="URW Gothic"/>
                        </a:rPr>
                        <a:t>adults and friendships with</a:t>
                      </a:r>
                      <a:r>
                        <a:rPr sz="900" spc="5" dirty="0">
                          <a:latin typeface="URW Gothic"/>
                          <a:cs typeface="URW Gothic"/>
                        </a:rPr>
                        <a:t> </a:t>
                      </a:r>
                      <a:r>
                        <a:rPr sz="900" spc="-5" dirty="0">
                          <a:latin typeface="URW Gothic"/>
                          <a:cs typeface="URW Gothic"/>
                        </a:rPr>
                        <a:t>peers</a:t>
                      </a:r>
                      <a:endParaRPr sz="900">
                        <a:latin typeface="URW Gothic"/>
                        <a:cs typeface="URW Gothic"/>
                      </a:endParaRPr>
                    </a:p>
                    <a:p>
                      <a:pPr marL="525780" indent="-228600">
                        <a:lnSpc>
                          <a:spcPts val="1005"/>
                        </a:lnSpc>
                        <a:spcBef>
                          <a:spcPts val="25"/>
                        </a:spcBef>
                        <a:buFont typeface="Symbol"/>
                        <a:buChar char=""/>
                        <a:tabLst>
                          <a:tab pos="525145" algn="l"/>
                          <a:tab pos="525780" algn="l"/>
                        </a:tabLst>
                      </a:pPr>
                      <a:r>
                        <a:rPr sz="900" spc="-5" dirty="0">
                          <a:latin typeface="URW Gothic"/>
                          <a:cs typeface="URW Gothic"/>
                        </a:rPr>
                        <a:t>Show sensitivity to their own and others needs</a:t>
                      </a:r>
                      <a:endParaRPr sz="900">
                        <a:latin typeface="URW Gothic"/>
                        <a:cs typeface="URW Gothic"/>
                      </a:endParaRPr>
                    </a:p>
                  </a:txBody>
                  <a:tcPr marL="0" marR="0" marT="0" marB="0">
                    <a:lnL w="12700">
                      <a:solidFill>
                        <a:srgbClr val="00AF50"/>
                      </a:solidFill>
                      <a:prstDash val="solid"/>
                    </a:lnL>
                    <a:lnR w="12700">
                      <a:solidFill>
                        <a:srgbClr val="00AF5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80415">
                <a:tc gridSpan="2">
                  <a:txBody>
                    <a:bodyPr/>
                    <a:lstStyle/>
                    <a:p>
                      <a:pPr marL="68580">
                        <a:lnSpc>
                          <a:spcPct val="100000"/>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00AF50"/>
                    </a:solidFill>
                  </a:tcPr>
                </a:tc>
                <a:tc hMerge="1">
                  <a:txBody>
                    <a:bodyPr/>
                    <a:lstStyle/>
                    <a:p>
                      <a:endParaRPr/>
                    </a:p>
                  </a:txBody>
                  <a:tcPr marL="0" marR="0" marT="0" marB="0"/>
                </a:tc>
                <a:tc gridSpan="2">
                  <a:txBody>
                    <a:bodyPr/>
                    <a:lstStyle/>
                    <a:p>
                      <a:pPr marL="67945" marR="133350">
                        <a:lnSpc>
                          <a:spcPts val="1100"/>
                        </a:lnSpc>
                        <a:spcBef>
                          <a:spcPts val="5"/>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PSED </a:t>
                      </a:r>
                      <a:r>
                        <a:rPr sz="900" b="1" dirty="0">
                          <a:latin typeface="Gothic Uralic"/>
                          <a:cs typeface="Gothic Uralic"/>
                        </a:rPr>
                        <a:t>– </a:t>
                      </a:r>
                      <a:r>
                        <a:rPr lang="en-GB" sz="900" b="1" i="1" spc="-155" dirty="0">
                          <a:latin typeface="Verdana"/>
                          <a:cs typeface="Gothic Uralic"/>
                        </a:rPr>
                        <a:t>Reception</a:t>
                      </a:r>
                      <a:endParaRPr sz="900" dirty="0">
                        <a:latin typeface="Verdana"/>
                        <a:cs typeface="Verdana"/>
                      </a:endParaRPr>
                    </a:p>
                  </a:txBody>
                  <a:tcPr marL="0" marR="0" marT="635" marB="0">
                    <a:solidFill>
                      <a:srgbClr val="00AF50"/>
                    </a:solidFill>
                  </a:tcPr>
                </a:tc>
                <a:tc hMerge="1">
                  <a:txBody>
                    <a:bodyPr/>
                    <a:lstStyle/>
                    <a:p>
                      <a:endParaRPr/>
                    </a:p>
                  </a:txBody>
                  <a:tcPr marL="0" marR="0" marT="0" marB="0"/>
                </a:tc>
                <a:extLst>
                  <a:ext uri="{0D108BD9-81ED-4DB2-BD59-A6C34878D82A}">
                    <a16:rowId xmlns:a16="http://schemas.microsoft.com/office/drawing/2014/main" val="10002"/>
                  </a:ext>
                </a:extLst>
              </a:tr>
              <a:tr h="140335">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 children will be able to </a:t>
                      </a:r>
                      <a:endParaRPr sz="900" dirty="0">
                        <a:latin typeface="URW Gothic"/>
                        <a:cs typeface="URW Goth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541017">
                <a:tc gridSpan="2">
                  <a:txBody>
                    <a:bodyPr/>
                    <a:lstStyle/>
                    <a:p>
                      <a:pPr marL="525780" indent="-228600">
                        <a:lnSpc>
                          <a:spcPts val="1080"/>
                        </a:lnSpc>
                        <a:buFont typeface="Symbol"/>
                        <a:buChar char=""/>
                        <a:tabLst>
                          <a:tab pos="525145" algn="l"/>
                          <a:tab pos="525780" algn="l"/>
                        </a:tabLst>
                      </a:pPr>
                      <a:r>
                        <a:rPr sz="900" baseline="0" dirty="0">
                          <a:solidFill>
                            <a:schemeClr val="tx1"/>
                          </a:solidFill>
                          <a:latin typeface="URW Gothic"/>
                          <a:cs typeface="URW Gothic"/>
                        </a:rPr>
                        <a:t>Can </a:t>
                      </a:r>
                      <a:r>
                        <a:rPr sz="900" spc="-5" baseline="0" dirty="0">
                          <a:solidFill>
                            <a:schemeClr val="tx1"/>
                          </a:solidFill>
                          <a:latin typeface="URW Gothic"/>
                          <a:cs typeface="URW Gothic"/>
                        </a:rPr>
                        <a:t>work with another child to complete </a:t>
                      </a:r>
                      <a:r>
                        <a:rPr sz="900" baseline="0" dirty="0">
                          <a:solidFill>
                            <a:schemeClr val="tx1"/>
                          </a:solidFill>
                          <a:latin typeface="URW Gothic"/>
                          <a:cs typeface="URW Gothic"/>
                        </a:rPr>
                        <a:t>a </a:t>
                      </a:r>
                      <a:r>
                        <a:rPr sz="900" spc="-5" baseline="0" dirty="0">
                          <a:solidFill>
                            <a:schemeClr val="tx1"/>
                          </a:solidFill>
                          <a:latin typeface="URW Gothic"/>
                          <a:cs typeface="URW Gothic"/>
                        </a:rPr>
                        <a:t>task, whether child </a:t>
                      </a:r>
                      <a:r>
                        <a:rPr sz="900" baseline="0" dirty="0">
                          <a:solidFill>
                            <a:schemeClr val="tx1"/>
                          </a:solidFill>
                          <a:latin typeface="URW Gothic"/>
                          <a:cs typeface="URW Gothic"/>
                        </a:rPr>
                        <a:t>led </a:t>
                      </a:r>
                      <a:r>
                        <a:rPr sz="900" spc="-5" baseline="0" dirty="0">
                          <a:solidFill>
                            <a:schemeClr val="tx1"/>
                          </a:solidFill>
                          <a:latin typeface="URW Gothic"/>
                          <a:cs typeface="URW Gothic"/>
                        </a:rPr>
                        <a:t>or adult directed with little direction </a:t>
                      </a:r>
                      <a:r>
                        <a:rPr sz="900" spc="-10" baseline="0" dirty="0">
                          <a:solidFill>
                            <a:schemeClr val="tx1"/>
                          </a:solidFill>
                          <a:latin typeface="URW Gothic"/>
                          <a:cs typeface="URW Gothic"/>
                        </a:rPr>
                        <a:t>needed </a:t>
                      </a:r>
                      <a:r>
                        <a:rPr sz="900" baseline="0" dirty="0">
                          <a:solidFill>
                            <a:schemeClr val="tx1"/>
                          </a:solidFill>
                          <a:latin typeface="URW Gothic"/>
                          <a:cs typeface="URW Gothic"/>
                        </a:rPr>
                        <a:t>from </a:t>
                      </a:r>
                      <a:r>
                        <a:rPr sz="900" spc="-5" baseline="0" dirty="0">
                          <a:solidFill>
                            <a:schemeClr val="tx1"/>
                          </a:solidFill>
                          <a:latin typeface="URW Gothic"/>
                          <a:cs typeface="URW Gothic"/>
                        </a:rPr>
                        <a:t>an</a:t>
                      </a:r>
                      <a:r>
                        <a:rPr sz="900" spc="114" baseline="0" dirty="0">
                          <a:solidFill>
                            <a:schemeClr val="tx1"/>
                          </a:solidFill>
                          <a:latin typeface="URW Gothic"/>
                          <a:cs typeface="URW Gothic"/>
                        </a:rPr>
                        <a:t> </a:t>
                      </a:r>
                      <a:r>
                        <a:rPr sz="900" spc="5" baseline="0" dirty="0">
                          <a:solidFill>
                            <a:schemeClr val="tx1"/>
                          </a:solidFill>
                          <a:latin typeface="URW Gothic"/>
                          <a:cs typeface="URW Gothic"/>
                        </a:rPr>
                        <a:t>adult</a:t>
                      </a:r>
                      <a:endParaRPr sz="900" baseline="0" dirty="0">
                        <a:solidFill>
                          <a:schemeClr val="tx1"/>
                        </a:solidFill>
                        <a:latin typeface="URW Gothic"/>
                        <a:cs typeface="URW Gothic"/>
                      </a:endParaRPr>
                    </a:p>
                    <a:p>
                      <a:pPr marL="525780" marR="349885" indent="-228600">
                        <a:lnSpc>
                          <a:spcPct val="102200"/>
                        </a:lnSpc>
                        <a:buFont typeface="Symbol"/>
                        <a:buChar char=""/>
                        <a:tabLst>
                          <a:tab pos="525145" algn="l"/>
                          <a:tab pos="525780" algn="l"/>
                        </a:tabLst>
                      </a:pPr>
                      <a:r>
                        <a:rPr sz="900" spc="5" baseline="0" dirty="0">
                          <a:solidFill>
                            <a:schemeClr val="tx1"/>
                          </a:solidFill>
                          <a:latin typeface="URW Gothic"/>
                          <a:cs typeface="URW Gothic"/>
                        </a:rPr>
                        <a:t>In </a:t>
                      </a:r>
                      <a:r>
                        <a:rPr sz="900" spc="-5" baseline="0" dirty="0">
                          <a:solidFill>
                            <a:schemeClr val="tx1"/>
                          </a:solidFill>
                          <a:latin typeface="URW Gothic"/>
                          <a:cs typeface="URW Gothic"/>
                        </a:rPr>
                        <a:t>unstructured times such </a:t>
                      </a:r>
                      <a:r>
                        <a:rPr sz="900" spc="-10" baseline="0" dirty="0">
                          <a:solidFill>
                            <a:schemeClr val="tx1"/>
                          </a:solidFill>
                          <a:latin typeface="URW Gothic"/>
                          <a:cs typeface="URW Gothic"/>
                        </a:rPr>
                        <a:t>as </a:t>
                      </a:r>
                      <a:r>
                        <a:rPr sz="900" spc="-5" baseline="0" dirty="0">
                          <a:solidFill>
                            <a:schemeClr val="tx1"/>
                          </a:solidFill>
                          <a:latin typeface="URW Gothic"/>
                          <a:cs typeface="URW Gothic"/>
                        </a:rPr>
                        <a:t>breaks and lunches can </a:t>
                      </a:r>
                      <a:r>
                        <a:rPr sz="900" spc="-10" baseline="0" dirty="0">
                          <a:solidFill>
                            <a:schemeClr val="tx1"/>
                          </a:solidFill>
                          <a:latin typeface="URW Gothic"/>
                          <a:cs typeface="URW Gothic"/>
                        </a:rPr>
                        <a:t>play </a:t>
                      </a:r>
                      <a:r>
                        <a:rPr sz="900" spc="-5" baseline="0" dirty="0">
                          <a:solidFill>
                            <a:schemeClr val="tx1"/>
                          </a:solidFill>
                          <a:latin typeface="URW Gothic"/>
                          <a:cs typeface="URW Gothic"/>
                        </a:rPr>
                        <a:t>alongside others cooperating, </a:t>
                      </a:r>
                      <a:r>
                        <a:rPr sz="900" baseline="0" dirty="0">
                          <a:solidFill>
                            <a:schemeClr val="tx1"/>
                          </a:solidFill>
                          <a:latin typeface="URW Gothic"/>
                          <a:cs typeface="URW Gothic"/>
                        </a:rPr>
                        <a:t>taking turns </a:t>
                      </a:r>
                      <a:r>
                        <a:rPr sz="900" spc="-5" baseline="0" dirty="0">
                          <a:solidFill>
                            <a:schemeClr val="tx1"/>
                          </a:solidFill>
                          <a:latin typeface="URW Gothic"/>
                          <a:cs typeface="URW Gothic"/>
                        </a:rPr>
                        <a:t>and </a:t>
                      </a:r>
                      <a:r>
                        <a:rPr sz="900" baseline="0" dirty="0">
                          <a:solidFill>
                            <a:schemeClr val="tx1"/>
                          </a:solidFill>
                          <a:latin typeface="URW Gothic"/>
                          <a:cs typeface="URW Gothic"/>
                        </a:rPr>
                        <a:t>can </a:t>
                      </a:r>
                      <a:r>
                        <a:rPr sz="900" spc="-5" baseline="0" dirty="0">
                          <a:solidFill>
                            <a:schemeClr val="tx1"/>
                          </a:solidFill>
                          <a:latin typeface="URW Gothic"/>
                          <a:cs typeface="URW Gothic"/>
                        </a:rPr>
                        <a:t>solve </a:t>
                      </a:r>
                      <a:r>
                        <a:rPr sz="900" baseline="0" dirty="0">
                          <a:solidFill>
                            <a:schemeClr val="tx1"/>
                          </a:solidFill>
                          <a:latin typeface="URW Gothic"/>
                          <a:cs typeface="URW Gothic"/>
                        </a:rPr>
                        <a:t>conflict </a:t>
                      </a:r>
                      <a:r>
                        <a:rPr sz="900" spc="5" baseline="0" dirty="0">
                          <a:solidFill>
                            <a:schemeClr val="tx1"/>
                          </a:solidFill>
                          <a:latin typeface="URW Gothic"/>
                          <a:cs typeface="URW Gothic"/>
                        </a:rPr>
                        <a:t>if  </a:t>
                      </a:r>
                      <a:r>
                        <a:rPr sz="900" spc="-5" baseline="0" dirty="0">
                          <a:solidFill>
                            <a:schemeClr val="tx1"/>
                          </a:solidFill>
                          <a:latin typeface="URW Gothic"/>
                          <a:cs typeface="URW Gothic"/>
                        </a:rPr>
                        <a:t>arises</a:t>
                      </a:r>
                      <a:endParaRPr sz="900" baseline="0" dirty="0">
                        <a:solidFill>
                          <a:schemeClr val="tx1"/>
                        </a:solidFill>
                        <a:latin typeface="URW Gothic"/>
                        <a:cs typeface="URW Gothic"/>
                      </a:endParaRPr>
                    </a:p>
                    <a:p>
                      <a:pPr marL="525780" marR="278765" indent="-228600">
                        <a:lnSpc>
                          <a:spcPct val="102200"/>
                        </a:lnSpc>
                        <a:buFont typeface="Symbol"/>
                        <a:buChar char=""/>
                        <a:tabLst>
                          <a:tab pos="525145" algn="l"/>
                          <a:tab pos="525780" algn="l"/>
                        </a:tabLst>
                      </a:pPr>
                      <a:r>
                        <a:rPr sz="900" spc="-5" baseline="0" dirty="0">
                          <a:solidFill>
                            <a:schemeClr val="tx1"/>
                          </a:solidFill>
                          <a:latin typeface="URW Gothic"/>
                          <a:cs typeface="URW Gothic"/>
                        </a:rPr>
                        <a:t>Will initiate and respond to conversations from unfamiliar adults within school and is able to show them </a:t>
                      </a:r>
                      <a:r>
                        <a:rPr sz="900" baseline="0" dirty="0">
                          <a:solidFill>
                            <a:schemeClr val="tx1"/>
                          </a:solidFill>
                          <a:latin typeface="URW Gothic"/>
                          <a:cs typeface="URW Gothic"/>
                        </a:rPr>
                        <a:t>something </a:t>
                      </a:r>
                      <a:r>
                        <a:rPr sz="900" spc="-5" baseline="0" dirty="0">
                          <a:solidFill>
                            <a:schemeClr val="tx1"/>
                          </a:solidFill>
                          <a:latin typeface="URW Gothic"/>
                          <a:cs typeface="URW Gothic"/>
                        </a:rPr>
                        <a:t>that they are  proud of and </a:t>
                      </a:r>
                      <a:r>
                        <a:rPr sz="900" baseline="0" dirty="0">
                          <a:solidFill>
                            <a:schemeClr val="tx1"/>
                          </a:solidFill>
                          <a:latin typeface="URW Gothic"/>
                          <a:cs typeface="URW Gothic"/>
                        </a:rPr>
                        <a:t>explain</a:t>
                      </a:r>
                      <a:r>
                        <a:rPr sz="900" spc="5" baseline="0" dirty="0">
                          <a:solidFill>
                            <a:schemeClr val="tx1"/>
                          </a:solidFill>
                          <a:latin typeface="URW Gothic"/>
                          <a:cs typeface="URW Gothic"/>
                        </a:rPr>
                        <a:t> </a:t>
                      </a:r>
                      <a:r>
                        <a:rPr sz="900" spc="-5" baseline="0" dirty="0">
                          <a:solidFill>
                            <a:schemeClr val="tx1"/>
                          </a:solidFill>
                          <a:latin typeface="URW Gothic"/>
                          <a:cs typeface="URW Gothic"/>
                        </a:rPr>
                        <a:t>why</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baseline="0" dirty="0">
                          <a:solidFill>
                            <a:schemeClr val="tx1"/>
                          </a:solidFill>
                          <a:latin typeface="URW Gothic"/>
                          <a:cs typeface="URW Gothic"/>
                        </a:rPr>
                        <a:t>Has </a:t>
                      </a:r>
                      <a:r>
                        <a:rPr sz="900" baseline="0" dirty="0">
                          <a:solidFill>
                            <a:schemeClr val="tx1"/>
                          </a:solidFill>
                          <a:latin typeface="URW Gothic"/>
                          <a:cs typeface="URW Gothic"/>
                        </a:rPr>
                        <a:t>a </a:t>
                      </a:r>
                      <a:r>
                        <a:rPr sz="900" spc="-5" baseline="0" dirty="0">
                          <a:solidFill>
                            <a:schemeClr val="tx1"/>
                          </a:solidFill>
                          <a:latin typeface="URW Gothic"/>
                          <a:cs typeface="URW Gothic"/>
                        </a:rPr>
                        <a:t>friendship group </a:t>
                      </a:r>
                      <a:r>
                        <a:rPr sz="900" spc="-10" baseline="0" dirty="0">
                          <a:solidFill>
                            <a:schemeClr val="tx1"/>
                          </a:solidFill>
                          <a:latin typeface="URW Gothic"/>
                          <a:cs typeface="URW Gothic"/>
                        </a:rPr>
                        <a:t>within </a:t>
                      </a:r>
                      <a:r>
                        <a:rPr sz="900" spc="-5" baseline="0" dirty="0">
                          <a:solidFill>
                            <a:schemeClr val="tx1"/>
                          </a:solidFill>
                          <a:latin typeface="URW Gothic"/>
                          <a:cs typeface="URW Gothic"/>
                        </a:rPr>
                        <a:t>the setting but </a:t>
                      </a:r>
                      <a:r>
                        <a:rPr sz="900" spc="-10" baseline="0" dirty="0">
                          <a:solidFill>
                            <a:schemeClr val="tx1"/>
                          </a:solidFill>
                          <a:latin typeface="URW Gothic"/>
                          <a:cs typeface="URW Gothic"/>
                        </a:rPr>
                        <a:t>sometimes </a:t>
                      </a:r>
                      <a:r>
                        <a:rPr sz="900" spc="-5" baseline="0" dirty="0">
                          <a:solidFill>
                            <a:schemeClr val="tx1"/>
                          </a:solidFill>
                          <a:latin typeface="URW Gothic"/>
                          <a:cs typeface="URW Gothic"/>
                        </a:rPr>
                        <a:t>chooses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work alongside others and then reintegrate without</a:t>
                      </a:r>
                      <a:r>
                        <a:rPr sz="900" spc="185" baseline="0" dirty="0">
                          <a:solidFill>
                            <a:schemeClr val="tx1"/>
                          </a:solidFill>
                          <a:latin typeface="URW Gothic"/>
                          <a:cs typeface="URW Gothic"/>
                        </a:rPr>
                        <a:t> </a:t>
                      </a:r>
                      <a:r>
                        <a:rPr sz="900" baseline="0" dirty="0">
                          <a:solidFill>
                            <a:schemeClr val="tx1"/>
                          </a:solidFill>
                          <a:latin typeface="URW Gothic"/>
                          <a:cs typeface="URW Gothic"/>
                        </a:rPr>
                        <a:t>conflicts</a:t>
                      </a:r>
                    </a:p>
                    <a:p>
                      <a:pPr marL="525780" indent="-228600">
                        <a:lnSpc>
                          <a:spcPct val="100000"/>
                        </a:lnSpc>
                        <a:spcBef>
                          <a:spcPts val="15"/>
                        </a:spcBef>
                        <a:buFont typeface="Symbol"/>
                        <a:buChar char=""/>
                        <a:tabLst>
                          <a:tab pos="525145" algn="l"/>
                          <a:tab pos="525780" algn="l"/>
                        </a:tabLst>
                      </a:pPr>
                      <a:r>
                        <a:rPr sz="900" spc="-5" baseline="0" dirty="0">
                          <a:solidFill>
                            <a:schemeClr val="tx1"/>
                          </a:solidFill>
                          <a:latin typeface="URW Gothic"/>
                          <a:cs typeface="URW Gothic"/>
                        </a:rPr>
                        <a:t>Regulate own behaviours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order to find solutions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conflicts and</a:t>
                      </a:r>
                      <a:r>
                        <a:rPr sz="900" spc="-10" baseline="0" dirty="0">
                          <a:solidFill>
                            <a:schemeClr val="tx1"/>
                          </a:solidFill>
                          <a:latin typeface="URW Gothic"/>
                          <a:cs typeface="URW Gothic"/>
                        </a:rPr>
                        <a:t> </a:t>
                      </a:r>
                      <a:r>
                        <a:rPr sz="900" spc="-5" baseline="0" dirty="0">
                          <a:solidFill>
                            <a:schemeClr val="tx1"/>
                          </a:solidFill>
                          <a:latin typeface="URW Gothic"/>
                          <a:cs typeface="URW Gothic"/>
                        </a:rPr>
                        <a:t>rivalries</a:t>
                      </a:r>
                      <a:endParaRPr sz="900" baseline="0"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baseline="0" dirty="0">
                          <a:solidFill>
                            <a:schemeClr val="tx1"/>
                          </a:solidFill>
                          <a:latin typeface="URW Gothic"/>
                          <a:cs typeface="URW Gothic"/>
                        </a:rPr>
                        <a:t>read </a:t>
                      </a:r>
                      <a:r>
                        <a:rPr sz="900" spc="-5" baseline="0" dirty="0">
                          <a:solidFill>
                            <a:schemeClr val="tx1"/>
                          </a:solidFill>
                          <a:latin typeface="URW Gothic"/>
                          <a:cs typeface="URW Gothic"/>
                        </a:rPr>
                        <a:t>the contexts and </a:t>
                      </a:r>
                      <a:r>
                        <a:rPr sz="900" baseline="0" dirty="0">
                          <a:solidFill>
                            <a:schemeClr val="tx1"/>
                          </a:solidFill>
                          <a:latin typeface="URW Gothic"/>
                          <a:cs typeface="URW Gothic"/>
                        </a:rPr>
                        <a:t>conversation cues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baseline="0" dirty="0">
                          <a:solidFill>
                            <a:schemeClr val="tx1"/>
                          </a:solidFill>
                          <a:latin typeface="URW Gothic"/>
                          <a:cs typeface="URW Gothic"/>
                        </a:rPr>
                        <a:t>decide </a:t>
                      </a:r>
                      <a:r>
                        <a:rPr sz="900" spc="-5" baseline="0" dirty="0">
                          <a:solidFill>
                            <a:schemeClr val="tx1"/>
                          </a:solidFill>
                          <a:latin typeface="URW Gothic"/>
                          <a:cs typeface="URW Gothic"/>
                        </a:rPr>
                        <a:t>when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interrupt or to seek support </a:t>
                      </a:r>
                      <a:r>
                        <a:rPr sz="900" baseline="0" dirty="0">
                          <a:solidFill>
                            <a:schemeClr val="tx1"/>
                          </a:solidFill>
                          <a:latin typeface="URW Gothic"/>
                          <a:cs typeface="URW Gothic"/>
                        </a:rPr>
                        <a:t>from</a:t>
                      </a:r>
                      <a:r>
                        <a:rPr sz="900" spc="105" baseline="0" dirty="0">
                          <a:solidFill>
                            <a:schemeClr val="tx1"/>
                          </a:solidFill>
                          <a:latin typeface="URW Gothic"/>
                          <a:cs typeface="URW Gothic"/>
                        </a:rPr>
                        <a:t> </a:t>
                      </a:r>
                      <a:r>
                        <a:rPr sz="900" spc="-5" baseline="0" dirty="0">
                          <a:solidFill>
                            <a:schemeClr val="tx1"/>
                          </a:solidFill>
                          <a:latin typeface="URW Gothic"/>
                          <a:cs typeface="URW Gothic"/>
                        </a:rPr>
                        <a:t>elsewhere</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regulate themselves to </a:t>
                      </a:r>
                      <a:r>
                        <a:rPr sz="900" baseline="0" dirty="0">
                          <a:solidFill>
                            <a:schemeClr val="tx1"/>
                          </a:solidFill>
                          <a:latin typeface="URW Gothic"/>
                          <a:cs typeface="URW Gothic"/>
                        </a:rPr>
                        <a:t>wait until </a:t>
                      </a:r>
                      <a:r>
                        <a:rPr sz="900" spc="-5" baseline="0" dirty="0">
                          <a:solidFill>
                            <a:schemeClr val="tx1"/>
                          </a:solidFill>
                          <a:latin typeface="URW Gothic"/>
                          <a:cs typeface="URW Gothic"/>
                        </a:rPr>
                        <a:t>what they want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available</a:t>
                      </a:r>
                      <a:r>
                        <a:rPr lang="en-US" sz="900" spc="-5" baseline="0" dirty="0">
                          <a:solidFill>
                            <a:schemeClr val="tx1"/>
                          </a:solidFill>
                          <a:latin typeface="URW Gothic"/>
                          <a:cs typeface="URW Gothic"/>
                        </a:rPr>
                        <a:t>.</a:t>
                      </a:r>
                      <a:endParaRPr sz="900" baseline="0" dirty="0">
                        <a:solidFill>
                          <a:schemeClr val="tx1"/>
                        </a:solidFill>
                        <a:latin typeface="URW Gothic"/>
                        <a:cs typeface="URW Gothic"/>
                      </a:endParaRPr>
                    </a:p>
                  </a:txBody>
                  <a:tcPr marL="0" marR="0" marT="0" marB="0">
                    <a:lnL w="12700">
                      <a:solidFill>
                        <a:srgbClr val="00AF50"/>
                      </a:solidFill>
                      <a:prstDash val="solid"/>
                    </a:lnL>
                  </a:tcPr>
                </a:tc>
                <a:tc hMerge="1">
                  <a:txBody>
                    <a:bodyPr/>
                    <a:lstStyle/>
                    <a:p>
                      <a:endParaRPr/>
                    </a:p>
                  </a:txBody>
                  <a:tcPr marL="0" marR="0" marT="0" marB="0"/>
                </a:tc>
                <a:tc gridSpan="2">
                  <a:txBody>
                    <a:bodyPr/>
                    <a:lstStyle/>
                    <a:p>
                      <a:pPr marL="525780" indent="-229235">
                        <a:lnSpc>
                          <a:spcPts val="1080"/>
                        </a:lnSpc>
                        <a:buFont typeface="Symbol"/>
                        <a:buChar char=""/>
                        <a:tabLst>
                          <a:tab pos="525780" algn="l"/>
                          <a:tab pos="526415" algn="l"/>
                        </a:tabLst>
                      </a:pPr>
                      <a:r>
                        <a:rPr sz="900" spc="-5" baseline="0" dirty="0">
                          <a:solidFill>
                            <a:schemeClr val="tx1"/>
                          </a:solidFill>
                          <a:latin typeface="URW Gothic"/>
                          <a:cs typeface="URW Gothic"/>
                        </a:rPr>
                        <a:t>Will happily contribute</a:t>
                      </a:r>
                      <a:r>
                        <a:rPr sz="900" spc="-15" baseline="0" dirty="0">
                          <a:solidFill>
                            <a:schemeClr val="tx1"/>
                          </a:solidFill>
                          <a:latin typeface="URW Gothic"/>
                          <a:cs typeface="URW Gothic"/>
                        </a:rPr>
                        <a:t> </a:t>
                      </a:r>
                      <a:r>
                        <a:rPr sz="900" spc="-5" baseline="0" dirty="0">
                          <a:solidFill>
                            <a:schemeClr val="tx1"/>
                          </a:solidFill>
                          <a:latin typeface="URW Gothic"/>
                          <a:cs typeface="URW Gothic"/>
                        </a:rPr>
                        <a:t>within</a:t>
                      </a:r>
                      <a:endParaRPr sz="900" baseline="0">
                        <a:solidFill>
                          <a:schemeClr val="tx1"/>
                        </a:solidFill>
                        <a:latin typeface="URW Gothic"/>
                        <a:cs typeface="URW Gothic"/>
                      </a:endParaRPr>
                    </a:p>
                    <a:p>
                      <a:pPr marL="525780" marR="166370">
                        <a:lnSpc>
                          <a:spcPct val="102200"/>
                        </a:lnSpc>
                      </a:pPr>
                      <a:r>
                        <a:rPr sz="900" spc="-5" baseline="0" dirty="0">
                          <a:solidFill>
                            <a:schemeClr val="tx1"/>
                          </a:solidFill>
                          <a:latin typeface="URW Gothic"/>
                          <a:cs typeface="URW Gothic"/>
                        </a:rPr>
                        <a:t>the family groups and will  seek </a:t>
                      </a:r>
                      <a:r>
                        <a:rPr sz="900" baseline="0" dirty="0">
                          <a:solidFill>
                            <a:schemeClr val="tx1"/>
                          </a:solidFill>
                          <a:latin typeface="URW Gothic"/>
                          <a:cs typeface="URW Gothic"/>
                        </a:rPr>
                        <a:t>out </a:t>
                      </a:r>
                      <a:r>
                        <a:rPr sz="900" spc="-5" baseline="0" dirty="0">
                          <a:solidFill>
                            <a:schemeClr val="tx1"/>
                          </a:solidFill>
                          <a:latin typeface="URW Gothic"/>
                          <a:cs typeface="URW Gothic"/>
                        </a:rPr>
                        <a:t>children </a:t>
                      </a:r>
                      <a:r>
                        <a:rPr sz="900" baseline="0" dirty="0">
                          <a:solidFill>
                            <a:schemeClr val="tx1"/>
                          </a:solidFill>
                          <a:latin typeface="URW Gothic"/>
                          <a:cs typeface="URW Gothic"/>
                        </a:rPr>
                        <a:t>from</a:t>
                      </a:r>
                      <a:r>
                        <a:rPr sz="900" spc="-65" baseline="0" dirty="0">
                          <a:solidFill>
                            <a:schemeClr val="tx1"/>
                          </a:solidFill>
                          <a:latin typeface="URW Gothic"/>
                          <a:cs typeface="URW Gothic"/>
                        </a:rPr>
                        <a:t> </a:t>
                      </a:r>
                      <a:r>
                        <a:rPr sz="900" spc="-5" baseline="0" dirty="0">
                          <a:solidFill>
                            <a:schemeClr val="tx1"/>
                          </a:solidFill>
                          <a:latin typeface="URW Gothic"/>
                          <a:cs typeface="URW Gothic"/>
                        </a:rPr>
                        <a:t>other  year groups within  unstructured</a:t>
                      </a:r>
                      <a:r>
                        <a:rPr sz="900" spc="-10" baseline="0" dirty="0">
                          <a:solidFill>
                            <a:schemeClr val="tx1"/>
                          </a:solidFill>
                          <a:latin typeface="URW Gothic"/>
                          <a:cs typeface="URW Gothic"/>
                        </a:rPr>
                        <a:t> </a:t>
                      </a:r>
                      <a:r>
                        <a:rPr sz="900" spc="-5" baseline="0" dirty="0">
                          <a:solidFill>
                            <a:schemeClr val="tx1"/>
                          </a:solidFill>
                          <a:latin typeface="URW Gothic"/>
                          <a:cs typeface="URW Gothic"/>
                        </a:rPr>
                        <a:t>times</a:t>
                      </a:r>
                      <a:endParaRPr sz="900" baseline="0">
                        <a:solidFill>
                          <a:schemeClr val="tx1"/>
                        </a:solidFill>
                        <a:latin typeface="URW Gothic"/>
                        <a:cs typeface="URW Gothic"/>
                      </a:endParaRPr>
                    </a:p>
                    <a:p>
                      <a:pPr marL="525780" marR="247015" indent="-228600">
                        <a:lnSpc>
                          <a:spcPct val="101699"/>
                        </a:lnSpc>
                        <a:spcBef>
                          <a:spcPts val="5"/>
                        </a:spcBef>
                        <a:buFont typeface="Symbol"/>
                        <a:buChar char=""/>
                        <a:tabLst>
                          <a:tab pos="525780" algn="l"/>
                          <a:tab pos="526415" algn="l"/>
                        </a:tabLst>
                      </a:pPr>
                      <a:r>
                        <a:rPr sz="900" spc="-5" baseline="0" dirty="0">
                          <a:solidFill>
                            <a:schemeClr val="tx1"/>
                          </a:solidFill>
                          <a:latin typeface="URW Gothic"/>
                          <a:cs typeface="URW Gothic"/>
                        </a:rPr>
                        <a:t>Initiates conversations with  servers </a:t>
                      </a:r>
                      <a:r>
                        <a:rPr sz="900" spc="-10" baseline="0" dirty="0">
                          <a:solidFill>
                            <a:schemeClr val="tx1"/>
                          </a:solidFill>
                          <a:latin typeface="URW Gothic"/>
                          <a:cs typeface="URW Gothic"/>
                        </a:rPr>
                        <a:t>both </a:t>
                      </a:r>
                      <a:r>
                        <a:rPr sz="900" spc="-5" baseline="0" dirty="0">
                          <a:solidFill>
                            <a:schemeClr val="tx1"/>
                          </a:solidFill>
                          <a:latin typeface="URW Gothic"/>
                          <a:cs typeface="URW Gothic"/>
                        </a:rPr>
                        <a:t>within and  outside of </a:t>
                      </a:r>
                      <a:r>
                        <a:rPr sz="900" spc="-10" baseline="0" dirty="0">
                          <a:solidFill>
                            <a:schemeClr val="tx1"/>
                          </a:solidFill>
                          <a:latin typeface="URW Gothic"/>
                          <a:cs typeface="URW Gothic"/>
                        </a:rPr>
                        <a:t>the </a:t>
                      </a:r>
                      <a:r>
                        <a:rPr sz="900" spc="-5" baseline="0" dirty="0">
                          <a:solidFill>
                            <a:schemeClr val="tx1"/>
                          </a:solidFill>
                          <a:latin typeface="URW Gothic"/>
                          <a:cs typeface="URW Gothic"/>
                        </a:rPr>
                        <a:t>dining</a:t>
                      </a:r>
                      <a:r>
                        <a:rPr sz="900" spc="-10" baseline="0" dirty="0">
                          <a:solidFill>
                            <a:schemeClr val="tx1"/>
                          </a:solidFill>
                          <a:latin typeface="URW Gothic"/>
                          <a:cs typeface="URW Gothic"/>
                        </a:rPr>
                        <a:t> </a:t>
                      </a:r>
                      <a:r>
                        <a:rPr sz="900" spc="-5" baseline="0" dirty="0">
                          <a:solidFill>
                            <a:schemeClr val="tx1"/>
                          </a:solidFill>
                          <a:latin typeface="URW Gothic"/>
                          <a:cs typeface="URW Gothic"/>
                        </a:rPr>
                        <a:t>hall.</a:t>
                      </a:r>
                      <a:endParaRPr sz="900" baseline="0">
                        <a:solidFill>
                          <a:schemeClr val="tx1"/>
                        </a:solidFill>
                        <a:latin typeface="URW Gothic"/>
                        <a:cs typeface="URW Gothic"/>
                      </a:endParaRPr>
                    </a:p>
                    <a:p>
                      <a:pPr marL="525780" marR="74295" indent="-228600">
                        <a:lnSpc>
                          <a:spcPct val="102200"/>
                        </a:lnSpc>
                        <a:spcBef>
                          <a:spcPts val="5"/>
                        </a:spcBef>
                        <a:buFont typeface="Symbol"/>
                        <a:buChar char=""/>
                        <a:tabLst>
                          <a:tab pos="525780" algn="l"/>
                          <a:tab pos="526415" algn="l"/>
                        </a:tabLst>
                      </a:pPr>
                      <a:r>
                        <a:rPr sz="900" baseline="0" dirty="0">
                          <a:solidFill>
                            <a:schemeClr val="tx1"/>
                          </a:solidFill>
                          <a:latin typeface="URW Gothic"/>
                          <a:cs typeface="URW Gothic"/>
                        </a:rPr>
                        <a:t>Can hold a </a:t>
                      </a:r>
                      <a:r>
                        <a:rPr sz="900" spc="-5" baseline="0" dirty="0">
                          <a:solidFill>
                            <a:schemeClr val="tx1"/>
                          </a:solidFill>
                          <a:latin typeface="URW Gothic"/>
                          <a:cs typeface="URW Gothic"/>
                        </a:rPr>
                        <a:t>discussion with</a:t>
                      </a:r>
                      <a:r>
                        <a:rPr sz="900" spc="-75" baseline="0" dirty="0">
                          <a:solidFill>
                            <a:schemeClr val="tx1"/>
                          </a:solidFill>
                          <a:latin typeface="URW Gothic"/>
                          <a:cs typeface="URW Gothic"/>
                        </a:rPr>
                        <a:t> </a:t>
                      </a:r>
                      <a:r>
                        <a:rPr sz="900" spc="-5" baseline="0" dirty="0">
                          <a:solidFill>
                            <a:schemeClr val="tx1"/>
                          </a:solidFill>
                          <a:latin typeface="URW Gothic"/>
                          <a:cs typeface="URW Gothic"/>
                        </a:rPr>
                        <a:t>an  unfamiliar adult about  something</a:t>
                      </a:r>
                      <a:endParaRPr sz="900" baseline="0">
                        <a:solidFill>
                          <a:schemeClr val="tx1"/>
                        </a:solidFill>
                        <a:latin typeface="URW Gothic"/>
                        <a:cs typeface="URW Gothic"/>
                      </a:endParaRPr>
                    </a:p>
                  </a:txBody>
                  <a:tcPr marL="0" marR="0" marT="0"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157">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baseline="0" dirty="0">
                          <a:solidFill>
                            <a:schemeClr val="tx1"/>
                          </a:solidFill>
                          <a:latin typeface="Gothic Uralic"/>
                          <a:cs typeface="Gothic Uralic"/>
                        </a:rPr>
                        <a:t>By </a:t>
                      </a:r>
                      <a:r>
                        <a:rPr sz="900" b="1" spc="-5" baseline="0" dirty="0">
                          <a:solidFill>
                            <a:schemeClr val="tx1"/>
                          </a:solidFill>
                          <a:latin typeface="Gothic Uralic"/>
                          <a:cs typeface="Gothic Uralic"/>
                        </a:rPr>
                        <a:t>the end of the </a:t>
                      </a:r>
                      <a:r>
                        <a:rPr sz="900" b="1" baseline="0" dirty="0">
                          <a:solidFill>
                            <a:schemeClr val="tx1"/>
                          </a:solidFill>
                          <a:latin typeface="Gothic Uralic"/>
                          <a:cs typeface="Gothic Uralic"/>
                        </a:rPr>
                        <a:t>Spring </a:t>
                      </a:r>
                      <a:r>
                        <a:rPr sz="900" b="1" spc="-10" baseline="0" dirty="0">
                          <a:solidFill>
                            <a:schemeClr val="tx1"/>
                          </a:solidFill>
                          <a:latin typeface="Gothic Uralic"/>
                          <a:cs typeface="Gothic Uralic"/>
                        </a:rPr>
                        <a:t>term </a:t>
                      </a:r>
                      <a:r>
                        <a:rPr sz="900" b="1" spc="-5" baseline="0" dirty="0">
                          <a:solidFill>
                            <a:schemeClr val="tx1"/>
                          </a:solidFill>
                          <a:latin typeface="Gothic Uralic"/>
                          <a:cs typeface="Gothic Uralic"/>
                        </a:rPr>
                        <a:t>children </a:t>
                      </a:r>
                      <a:r>
                        <a:rPr sz="900" b="1" baseline="0" dirty="0">
                          <a:solidFill>
                            <a:schemeClr val="tx1"/>
                          </a:solidFill>
                          <a:latin typeface="Gothic Uralic"/>
                          <a:cs typeface="Gothic Uralic"/>
                        </a:rPr>
                        <a:t>should be </a:t>
                      </a:r>
                      <a:r>
                        <a:rPr sz="900" b="1" spc="-5" baseline="0" dirty="0">
                          <a:solidFill>
                            <a:schemeClr val="tx1"/>
                          </a:solidFill>
                          <a:latin typeface="Gothic Uralic"/>
                          <a:cs typeface="Gothic Uralic"/>
                        </a:rPr>
                        <a:t>able</a:t>
                      </a:r>
                      <a:r>
                        <a:rPr sz="900" b="1" spc="20" baseline="0" dirty="0">
                          <a:solidFill>
                            <a:schemeClr val="tx1"/>
                          </a:solidFill>
                          <a:latin typeface="Gothic Uralic"/>
                          <a:cs typeface="Gothic Uralic"/>
                        </a:rPr>
                        <a:t> </a:t>
                      </a:r>
                      <a:r>
                        <a:rPr sz="900" b="1" spc="-5" baseline="0" dirty="0">
                          <a:solidFill>
                            <a:schemeClr val="tx1"/>
                          </a:solidFill>
                          <a:latin typeface="Gothic Uralic"/>
                          <a:cs typeface="Gothic Uralic"/>
                        </a:rPr>
                        <a:t>to…</a:t>
                      </a:r>
                      <a:endParaRPr sz="900" baseline="0" dirty="0">
                        <a:solidFill>
                          <a:schemeClr val="tx1"/>
                        </a:solidFill>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62176">
                <a:tc gridSpan="2">
                  <a:txBody>
                    <a:bodyPr/>
                    <a:lstStyle/>
                    <a:p>
                      <a:pPr marL="525780" indent="-228600">
                        <a:lnSpc>
                          <a:spcPct val="100000"/>
                        </a:lnSpc>
                        <a:buFont typeface="Symbol"/>
                        <a:buChar char=""/>
                        <a:tabLst>
                          <a:tab pos="525145" algn="l"/>
                          <a:tab pos="525780" algn="l"/>
                        </a:tabLst>
                      </a:pPr>
                      <a:r>
                        <a:rPr sz="900" baseline="0" dirty="0">
                          <a:solidFill>
                            <a:schemeClr val="tx1"/>
                          </a:solidFill>
                          <a:latin typeface="URW Gothic"/>
                          <a:cs typeface="URW Gothic"/>
                        </a:rPr>
                        <a:t>Can </a:t>
                      </a:r>
                      <a:r>
                        <a:rPr sz="900" spc="-5" baseline="0" dirty="0">
                          <a:solidFill>
                            <a:schemeClr val="tx1"/>
                          </a:solidFill>
                          <a:latin typeface="URW Gothic"/>
                          <a:cs typeface="URW Gothic"/>
                        </a:rPr>
                        <a:t>work with another child to complete </a:t>
                      </a:r>
                      <a:r>
                        <a:rPr sz="900" baseline="0" dirty="0">
                          <a:solidFill>
                            <a:schemeClr val="tx1"/>
                          </a:solidFill>
                          <a:latin typeface="URW Gothic"/>
                          <a:cs typeface="URW Gothic"/>
                        </a:rPr>
                        <a:t>a </a:t>
                      </a:r>
                      <a:r>
                        <a:rPr sz="900" spc="-5" baseline="0" dirty="0">
                          <a:solidFill>
                            <a:schemeClr val="tx1"/>
                          </a:solidFill>
                          <a:latin typeface="URW Gothic"/>
                          <a:cs typeface="URW Gothic"/>
                        </a:rPr>
                        <a:t>task, whether child </a:t>
                      </a:r>
                      <a:r>
                        <a:rPr sz="900" baseline="0" dirty="0">
                          <a:solidFill>
                            <a:schemeClr val="tx1"/>
                          </a:solidFill>
                          <a:latin typeface="URW Gothic"/>
                          <a:cs typeface="URW Gothic"/>
                        </a:rPr>
                        <a:t>led </a:t>
                      </a:r>
                      <a:r>
                        <a:rPr sz="900" spc="-5" baseline="0" dirty="0">
                          <a:solidFill>
                            <a:schemeClr val="tx1"/>
                          </a:solidFill>
                          <a:latin typeface="URW Gothic"/>
                          <a:cs typeface="URW Gothic"/>
                        </a:rPr>
                        <a:t>or adult directed direction needed </a:t>
                      </a:r>
                      <a:r>
                        <a:rPr sz="900" baseline="0" dirty="0">
                          <a:solidFill>
                            <a:schemeClr val="tx1"/>
                          </a:solidFill>
                          <a:latin typeface="URW Gothic"/>
                          <a:cs typeface="URW Gothic"/>
                        </a:rPr>
                        <a:t>from </a:t>
                      </a:r>
                      <a:r>
                        <a:rPr sz="900" spc="-5" baseline="0" dirty="0">
                          <a:solidFill>
                            <a:schemeClr val="tx1"/>
                          </a:solidFill>
                          <a:latin typeface="URW Gothic"/>
                          <a:cs typeface="URW Gothic"/>
                        </a:rPr>
                        <a:t>an</a:t>
                      </a:r>
                      <a:r>
                        <a:rPr sz="900" spc="45" baseline="0" dirty="0">
                          <a:solidFill>
                            <a:schemeClr val="tx1"/>
                          </a:solidFill>
                          <a:latin typeface="URW Gothic"/>
                          <a:cs typeface="URW Gothic"/>
                        </a:rPr>
                        <a:t> </a:t>
                      </a:r>
                      <a:r>
                        <a:rPr sz="900" spc="-5" baseline="0" dirty="0">
                          <a:solidFill>
                            <a:schemeClr val="tx1"/>
                          </a:solidFill>
                          <a:latin typeface="URW Gothic"/>
                          <a:cs typeface="URW Gothic"/>
                        </a:rPr>
                        <a:t>adult</a:t>
                      </a:r>
                      <a:endParaRPr sz="900" baseline="0" dirty="0">
                        <a:solidFill>
                          <a:schemeClr val="tx1"/>
                        </a:solidFill>
                        <a:latin typeface="URW Gothic"/>
                        <a:cs typeface="URW Gothic"/>
                      </a:endParaRPr>
                    </a:p>
                    <a:p>
                      <a:pPr marL="525780" marR="107950" indent="-228600">
                        <a:lnSpc>
                          <a:spcPct val="102200"/>
                        </a:lnSpc>
                        <a:buFont typeface="Symbol"/>
                        <a:buChar char=""/>
                        <a:tabLst>
                          <a:tab pos="525145" algn="l"/>
                          <a:tab pos="525780" algn="l"/>
                        </a:tabLst>
                      </a:pPr>
                      <a:r>
                        <a:rPr sz="900" spc="5" baseline="0" dirty="0">
                          <a:solidFill>
                            <a:schemeClr val="tx1"/>
                          </a:solidFill>
                          <a:latin typeface="URW Gothic"/>
                          <a:cs typeface="URW Gothic"/>
                        </a:rPr>
                        <a:t>In </a:t>
                      </a:r>
                      <a:r>
                        <a:rPr sz="900" spc="-5" baseline="0" dirty="0">
                          <a:solidFill>
                            <a:schemeClr val="tx1"/>
                          </a:solidFill>
                          <a:latin typeface="URW Gothic"/>
                          <a:cs typeface="URW Gothic"/>
                        </a:rPr>
                        <a:t>unstructured times such </a:t>
                      </a:r>
                      <a:r>
                        <a:rPr sz="900" spc="-10" baseline="0" dirty="0">
                          <a:solidFill>
                            <a:schemeClr val="tx1"/>
                          </a:solidFill>
                          <a:latin typeface="URW Gothic"/>
                          <a:cs typeface="URW Gothic"/>
                        </a:rPr>
                        <a:t>as </a:t>
                      </a:r>
                      <a:r>
                        <a:rPr sz="900" spc="-5" baseline="0" dirty="0">
                          <a:solidFill>
                            <a:schemeClr val="tx1"/>
                          </a:solidFill>
                          <a:latin typeface="URW Gothic"/>
                          <a:cs typeface="URW Gothic"/>
                        </a:rPr>
                        <a:t>break and lunch can interact with friends </a:t>
                      </a:r>
                      <a:r>
                        <a:rPr sz="900" spc="-10" baseline="0" dirty="0">
                          <a:solidFill>
                            <a:schemeClr val="tx1"/>
                          </a:solidFill>
                          <a:latin typeface="URW Gothic"/>
                          <a:cs typeface="URW Gothic"/>
                        </a:rPr>
                        <a:t>sometimes </a:t>
                      </a:r>
                      <a:r>
                        <a:rPr sz="900" baseline="0" dirty="0">
                          <a:solidFill>
                            <a:schemeClr val="tx1"/>
                          </a:solidFill>
                          <a:latin typeface="URW Gothic"/>
                          <a:cs typeface="URW Gothic"/>
                        </a:rPr>
                        <a:t>leading </a:t>
                      </a:r>
                      <a:r>
                        <a:rPr sz="900" spc="-5" baseline="0" dirty="0">
                          <a:solidFill>
                            <a:schemeClr val="tx1"/>
                          </a:solidFill>
                          <a:latin typeface="URW Gothic"/>
                          <a:cs typeface="URW Gothic"/>
                        </a:rPr>
                        <a:t>the play but also coping </a:t>
                      </a:r>
                      <a:r>
                        <a:rPr sz="900" baseline="0" dirty="0">
                          <a:solidFill>
                            <a:schemeClr val="tx1"/>
                          </a:solidFill>
                          <a:latin typeface="URW Gothic"/>
                          <a:cs typeface="URW Gothic"/>
                        </a:rPr>
                        <a:t>when </a:t>
                      </a:r>
                      <a:r>
                        <a:rPr sz="900" spc="-5" baseline="0" dirty="0">
                          <a:solidFill>
                            <a:schemeClr val="tx1"/>
                          </a:solidFill>
                          <a:latin typeface="URW Gothic"/>
                          <a:cs typeface="URW Gothic"/>
                        </a:rPr>
                        <a:t>the play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led by other children. </a:t>
                      </a:r>
                      <a:r>
                        <a:rPr sz="900" spc="-10" baseline="0" dirty="0">
                          <a:solidFill>
                            <a:schemeClr val="tx1"/>
                          </a:solidFill>
                          <a:latin typeface="URW Gothic"/>
                          <a:cs typeface="URW Gothic"/>
                        </a:rPr>
                        <a:t>Adults </a:t>
                      </a:r>
                      <a:r>
                        <a:rPr sz="900" spc="-5" baseline="0" dirty="0">
                          <a:solidFill>
                            <a:schemeClr val="tx1"/>
                          </a:solidFill>
                          <a:latin typeface="URW Gothic"/>
                          <a:cs typeface="URW Gothic"/>
                        </a:rPr>
                        <a:t>are sometimes needed to resolve conflict</a:t>
                      </a:r>
                      <a:r>
                        <a:rPr sz="900" spc="10" baseline="0" dirty="0">
                          <a:solidFill>
                            <a:schemeClr val="tx1"/>
                          </a:solidFill>
                          <a:latin typeface="URW Gothic"/>
                          <a:cs typeface="URW Gothic"/>
                        </a:rPr>
                        <a:t> </a:t>
                      </a:r>
                      <a:r>
                        <a:rPr sz="900" spc="-5" baseline="0" dirty="0">
                          <a:solidFill>
                            <a:schemeClr val="tx1"/>
                          </a:solidFill>
                          <a:latin typeface="URW Gothic"/>
                          <a:cs typeface="URW Gothic"/>
                        </a:rPr>
                        <a:t>issues</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baseline="0" dirty="0">
                          <a:solidFill>
                            <a:schemeClr val="tx1"/>
                          </a:solidFill>
                          <a:latin typeface="URW Gothic"/>
                          <a:cs typeface="URW Gothic"/>
                        </a:rPr>
                        <a:t>Will happily work with the </a:t>
                      </a:r>
                      <a:r>
                        <a:rPr sz="900" spc="-10" baseline="0" dirty="0">
                          <a:solidFill>
                            <a:schemeClr val="tx1"/>
                          </a:solidFill>
                          <a:latin typeface="URW Gothic"/>
                          <a:cs typeface="URW Gothic"/>
                        </a:rPr>
                        <a:t>adults </a:t>
                      </a:r>
                      <a:r>
                        <a:rPr sz="900" spc="-5" baseline="0" dirty="0">
                          <a:solidFill>
                            <a:schemeClr val="tx1"/>
                          </a:solidFill>
                          <a:latin typeface="URW Gothic"/>
                          <a:cs typeface="URW Gothic"/>
                        </a:rPr>
                        <a:t>familiar to them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the setting to complete</a:t>
                      </a:r>
                      <a:r>
                        <a:rPr sz="900" spc="5" baseline="0" dirty="0">
                          <a:solidFill>
                            <a:schemeClr val="tx1"/>
                          </a:solidFill>
                          <a:latin typeface="URW Gothic"/>
                          <a:cs typeface="URW Gothic"/>
                        </a:rPr>
                        <a:t> </a:t>
                      </a:r>
                      <a:r>
                        <a:rPr sz="900" baseline="0" dirty="0">
                          <a:solidFill>
                            <a:schemeClr val="tx1"/>
                          </a:solidFill>
                          <a:latin typeface="URW Gothic"/>
                          <a:cs typeface="URW Gothic"/>
                        </a:rPr>
                        <a:t>tasks</a:t>
                      </a:r>
                    </a:p>
                    <a:p>
                      <a:pPr marL="525780" indent="-228600">
                        <a:lnSpc>
                          <a:spcPct val="100000"/>
                        </a:lnSpc>
                        <a:spcBef>
                          <a:spcPts val="25"/>
                        </a:spcBef>
                        <a:buFont typeface="Symbol"/>
                        <a:buChar char=""/>
                        <a:tabLst>
                          <a:tab pos="525145" algn="l"/>
                          <a:tab pos="525780" algn="l"/>
                        </a:tabLst>
                      </a:pPr>
                      <a:r>
                        <a:rPr sz="900" spc="-5" baseline="0" dirty="0">
                          <a:solidFill>
                            <a:schemeClr val="tx1"/>
                          </a:solidFill>
                          <a:latin typeface="URW Gothic"/>
                          <a:cs typeface="URW Gothic"/>
                        </a:rPr>
                        <a:t>Has </a:t>
                      </a:r>
                      <a:r>
                        <a:rPr sz="900" baseline="0" dirty="0">
                          <a:solidFill>
                            <a:schemeClr val="tx1"/>
                          </a:solidFill>
                          <a:latin typeface="URW Gothic"/>
                          <a:cs typeface="URW Gothic"/>
                        </a:rPr>
                        <a:t>a </a:t>
                      </a:r>
                      <a:r>
                        <a:rPr sz="900" spc="-5" baseline="0" dirty="0">
                          <a:solidFill>
                            <a:schemeClr val="tx1"/>
                          </a:solidFill>
                          <a:latin typeface="URW Gothic"/>
                          <a:cs typeface="URW Gothic"/>
                        </a:rPr>
                        <a:t>friendship group </a:t>
                      </a:r>
                      <a:r>
                        <a:rPr sz="900" spc="-10" baseline="0" dirty="0">
                          <a:solidFill>
                            <a:schemeClr val="tx1"/>
                          </a:solidFill>
                          <a:latin typeface="URW Gothic"/>
                          <a:cs typeface="URW Gothic"/>
                        </a:rPr>
                        <a:t>within </a:t>
                      </a:r>
                      <a:r>
                        <a:rPr sz="900" spc="-5" baseline="0" dirty="0">
                          <a:solidFill>
                            <a:schemeClr val="tx1"/>
                          </a:solidFill>
                          <a:latin typeface="URW Gothic"/>
                          <a:cs typeface="URW Gothic"/>
                        </a:rPr>
                        <a:t>the setting but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able to work with other children outside of this group when</a:t>
                      </a:r>
                      <a:r>
                        <a:rPr sz="900" spc="70" baseline="0" dirty="0">
                          <a:solidFill>
                            <a:schemeClr val="tx1"/>
                          </a:solidFill>
                          <a:latin typeface="URW Gothic"/>
                          <a:cs typeface="URW Gothic"/>
                        </a:rPr>
                        <a:t> </a:t>
                      </a:r>
                      <a:r>
                        <a:rPr sz="900" spc="-5" baseline="0" dirty="0">
                          <a:solidFill>
                            <a:schemeClr val="tx1"/>
                          </a:solidFill>
                          <a:latin typeface="URW Gothic"/>
                          <a:cs typeface="URW Gothic"/>
                        </a:rPr>
                        <a:t>directed</a:t>
                      </a:r>
                      <a:endParaRPr sz="900" baseline="0" dirty="0">
                        <a:solidFill>
                          <a:schemeClr val="tx1"/>
                        </a:solidFill>
                        <a:latin typeface="URW Gothic"/>
                        <a:cs typeface="URW Gothic"/>
                      </a:endParaRPr>
                    </a:p>
                    <a:p>
                      <a:pPr marL="525780" marR="462280" indent="-228600">
                        <a:lnSpc>
                          <a:spcPct val="102200"/>
                        </a:lnSpc>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aware of emotional support requirements </a:t>
                      </a:r>
                      <a:r>
                        <a:rPr sz="900" baseline="0" dirty="0">
                          <a:solidFill>
                            <a:schemeClr val="tx1"/>
                          </a:solidFill>
                          <a:latin typeface="URW Gothic"/>
                          <a:cs typeface="URW Gothic"/>
                        </a:rPr>
                        <a:t>for </a:t>
                      </a:r>
                      <a:r>
                        <a:rPr sz="900" spc="-5" baseline="0" dirty="0">
                          <a:solidFill>
                            <a:schemeClr val="tx1"/>
                          </a:solidFill>
                          <a:latin typeface="URW Gothic"/>
                          <a:cs typeface="URW Gothic"/>
                        </a:rPr>
                        <a:t>others and begin to understand the effect that they </a:t>
                      </a:r>
                      <a:r>
                        <a:rPr sz="900" baseline="0" dirty="0">
                          <a:solidFill>
                            <a:schemeClr val="tx1"/>
                          </a:solidFill>
                          <a:latin typeface="URW Gothic"/>
                          <a:cs typeface="URW Gothic"/>
                        </a:rPr>
                        <a:t>can </a:t>
                      </a:r>
                      <a:r>
                        <a:rPr sz="900" spc="-10" baseline="0" dirty="0">
                          <a:solidFill>
                            <a:schemeClr val="tx1"/>
                          </a:solidFill>
                          <a:latin typeface="URW Gothic"/>
                          <a:cs typeface="URW Gothic"/>
                        </a:rPr>
                        <a:t>have </a:t>
                      </a:r>
                      <a:r>
                        <a:rPr sz="900" spc="-5" baseline="0" dirty="0">
                          <a:solidFill>
                            <a:schemeClr val="tx1"/>
                          </a:solidFill>
                          <a:latin typeface="URW Gothic"/>
                          <a:cs typeface="URW Gothic"/>
                        </a:rPr>
                        <a:t>on others  emotions</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baseline="0" dirty="0">
                          <a:solidFill>
                            <a:schemeClr val="tx1"/>
                          </a:solidFill>
                          <a:latin typeface="URW Gothic"/>
                          <a:cs typeface="URW Gothic"/>
                        </a:rPr>
                        <a:t>start </a:t>
                      </a:r>
                      <a:r>
                        <a:rPr sz="900" spc="-5" baseline="0" dirty="0">
                          <a:solidFill>
                            <a:schemeClr val="tx1"/>
                          </a:solidFill>
                          <a:latin typeface="URW Gothic"/>
                          <a:cs typeface="URW Gothic"/>
                        </a:rPr>
                        <a:t>to listen to other children or groups and </a:t>
                      </a:r>
                      <a:r>
                        <a:rPr sz="900" baseline="0" dirty="0">
                          <a:solidFill>
                            <a:schemeClr val="tx1"/>
                          </a:solidFill>
                          <a:latin typeface="URW Gothic"/>
                          <a:cs typeface="URW Gothic"/>
                        </a:rPr>
                        <a:t>wait </a:t>
                      </a:r>
                      <a:r>
                        <a:rPr sz="900" spc="-5" baseline="0" dirty="0">
                          <a:solidFill>
                            <a:schemeClr val="tx1"/>
                          </a:solidFill>
                          <a:latin typeface="URW Gothic"/>
                          <a:cs typeface="URW Gothic"/>
                        </a:rPr>
                        <a:t>to have </a:t>
                      </a:r>
                      <a:r>
                        <a:rPr sz="900" baseline="0" dirty="0">
                          <a:solidFill>
                            <a:schemeClr val="tx1"/>
                          </a:solidFill>
                          <a:latin typeface="URW Gothic"/>
                          <a:cs typeface="URW Gothic"/>
                        </a:rPr>
                        <a:t>their turn </a:t>
                      </a:r>
                      <a:r>
                        <a:rPr sz="900" spc="-5" baseline="0" dirty="0">
                          <a:solidFill>
                            <a:schemeClr val="tx1"/>
                          </a:solidFill>
                          <a:latin typeface="URW Gothic"/>
                          <a:cs typeface="URW Gothic"/>
                        </a:rPr>
                        <a:t>to</a:t>
                      </a:r>
                      <a:r>
                        <a:rPr sz="900" baseline="0" dirty="0">
                          <a:solidFill>
                            <a:schemeClr val="tx1"/>
                          </a:solidFill>
                          <a:latin typeface="URW Gothic"/>
                          <a:cs typeface="URW Gothic"/>
                        </a:rPr>
                        <a:t> </a:t>
                      </a:r>
                      <a:r>
                        <a:rPr sz="900" spc="-5" baseline="0" dirty="0">
                          <a:solidFill>
                            <a:schemeClr val="tx1"/>
                          </a:solidFill>
                          <a:latin typeface="URW Gothic"/>
                          <a:cs typeface="URW Gothic"/>
                        </a:rPr>
                        <a:t>speak</a:t>
                      </a:r>
                      <a:endParaRPr sz="900" baseline="0" dirty="0">
                        <a:solidFill>
                          <a:schemeClr val="tx1"/>
                        </a:solidFill>
                        <a:latin typeface="URW Gothic"/>
                        <a:cs typeface="URW Gothic"/>
                      </a:endParaRPr>
                    </a:p>
                    <a:p>
                      <a:pPr marL="525780" indent="-228600">
                        <a:lnSpc>
                          <a:spcPts val="1005"/>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start initiating and negotiating with regard to sharing with their peers, modelled </a:t>
                      </a:r>
                      <a:r>
                        <a:rPr sz="900" spc="5" baseline="0" dirty="0">
                          <a:solidFill>
                            <a:schemeClr val="tx1"/>
                          </a:solidFill>
                          <a:latin typeface="URW Gothic"/>
                          <a:cs typeface="URW Gothic"/>
                        </a:rPr>
                        <a:t>by </a:t>
                      </a:r>
                      <a:r>
                        <a:rPr sz="900" spc="-5" baseline="0" dirty="0">
                          <a:solidFill>
                            <a:schemeClr val="tx1"/>
                          </a:solidFill>
                          <a:latin typeface="URW Gothic"/>
                          <a:cs typeface="URW Gothic"/>
                        </a:rPr>
                        <a:t>adults </a:t>
                      </a:r>
                      <a:r>
                        <a:rPr sz="900" spc="5" baseline="0" dirty="0">
                          <a:solidFill>
                            <a:schemeClr val="tx1"/>
                          </a:solidFill>
                          <a:latin typeface="URW Gothic"/>
                          <a:cs typeface="URW Gothic"/>
                        </a:rPr>
                        <a:t>if </a:t>
                      </a:r>
                      <a:r>
                        <a:rPr sz="900" spc="-5" baseline="0" dirty="0">
                          <a:solidFill>
                            <a:schemeClr val="tx1"/>
                          </a:solidFill>
                          <a:latin typeface="URW Gothic"/>
                          <a:cs typeface="URW Gothic"/>
                        </a:rPr>
                        <a:t>necessary</a:t>
                      </a:r>
                      <a:endParaRPr sz="900" baseline="0" dirty="0">
                        <a:solidFill>
                          <a:schemeClr val="tx1"/>
                        </a:solidFill>
                        <a:latin typeface="URW Gothic"/>
                        <a:cs typeface="URW Gothic"/>
                      </a:endParaRPr>
                    </a:p>
                  </a:txBody>
                  <a:tcPr marL="0" marR="0" marT="0" marB="0">
                    <a:lnL w="12700">
                      <a:solidFill>
                        <a:srgbClr val="00AF50"/>
                      </a:solidFill>
                      <a:prstDash val="solid"/>
                    </a:lnL>
                  </a:tcPr>
                </a:tc>
                <a:tc hMerge="1">
                  <a:txBody>
                    <a:bodyPr/>
                    <a:lstStyle/>
                    <a:p>
                      <a:endParaRPr/>
                    </a:p>
                  </a:txBody>
                  <a:tcPr marL="0" marR="0" marT="0" marB="0"/>
                </a:tc>
                <a:tc gridSpan="2">
                  <a:txBody>
                    <a:bodyPr/>
                    <a:lstStyle/>
                    <a:p>
                      <a:pPr marL="525780" marR="159385" indent="-228600">
                        <a:lnSpc>
                          <a:spcPts val="1110"/>
                        </a:lnSpc>
                        <a:spcBef>
                          <a:spcPts val="10"/>
                        </a:spcBef>
                        <a:buFont typeface="Symbol"/>
                        <a:buChar char=""/>
                        <a:tabLst>
                          <a:tab pos="525780" algn="l"/>
                          <a:tab pos="526415" algn="l"/>
                        </a:tabLst>
                      </a:pPr>
                      <a:r>
                        <a:rPr sz="900" baseline="0" dirty="0">
                          <a:solidFill>
                            <a:schemeClr val="tx1"/>
                          </a:solidFill>
                          <a:latin typeface="URW Gothic"/>
                          <a:cs typeface="URW Gothic"/>
                        </a:rPr>
                        <a:t>Can </a:t>
                      </a:r>
                      <a:r>
                        <a:rPr sz="900" spc="-5" baseline="0" dirty="0">
                          <a:solidFill>
                            <a:schemeClr val="tx1"/>
                          </a:solidFill>
                          <a:latin typeface="URW Gothic"/>
                          <a:cs typeface="URW Gothic"/>
                        </a:rPr>
                        <a:t>contribute within family  group</a:t>
                      </a:r>
                      <a:endParaRPr sz="900" baseline="0" dirty="0">
                        <a:solidFill>
                          <a:schemeClr val="tx1"/>
                        </a:solidFill>
                        <a:latin typeface="URW Gothic"/>
                        <a:cs typeface="URW Gothic"/>
                      </a:endParaRPr>
                    </a:p>
                    <a:p>
                      <a:pPr marL="525780" indent="-229235">
                        <a:lnSpc>
                          <a:spcPts val="1060"/>
                        </a:lnSpc>
                        <a:buFont typeface="Symbol"/>
                        <a:buChar char=""/>
                        <a:tabLst>
                          <a:tab pos="525780" algn="l"/>
                          <a:tab pos="526415" algn="l"/>
                        </a:tabLst>
                      </a:pPr>
                      <a:r>
                        <a:rPr sz="900" spc="5" baseline="0" dirty="0">
                          <a:solidFill>
                            <a:schemeClr val="tx1"/>
                          </a:solidFill>
                          <a:latin typeface="URW Gothic"/>
                          <a:cs typeface="URW Gothic"/>
                        </a:rPr>
                        <a:t>Is </a:t>
                      </a:r>
                      <a:r>
                        <a:rPr sz="900" spc="-5" baseline="0" dirty="0">
                          <a:solidFill>
                            <a:schemeClr val="tx1"/>
                          </a:solidFill>
                          <a:latin typeface="URW Gothic"/>
                          <a:cs typeface="URW Gothic"/>
                        </a:rPr>
                        <a:t>able to articulate to</a:t>
                      </a:r>
                      <a:r>
                        <a:rPr sz="900" spc="-35" baseline="0" dirty="0">
                          <a:solidFill>
                            <a:schemeClr val="tx1"/>
                          </a:solidFill>
                          <a:latin typeface="URW Gothic"/>
                          <a:cs typeface="URW Gothic"/>
                        </a:rPr>
                        <a:t> </a:t>
                      </a:r>
                      <a:r>
                        <a:rPr sz="900" spc="-5" baseline="0" dirty="0">
                          <a:solidFill>
                            <a:schemeClr val="tx1"/>
                          </a:solidFill>
                          <a:latin typeface="URW Gothic"/>
                          <a:cs typeface="URW Gothic"/>
                        </a:rPr>
                        <a:t>servers</a:t>
                      </a:r>
                      <a:endParaRPr sz="900" baseline="0" dirty="0">
                        <a:solidFill>
                          <a:schemeClr val="tx1"/>
                        </a:solidFill>
                        <a:latin typeface="URW Gothic"/>
                        <a:cs typeface="URW Gothic"/>
                      </a:endParaRPr>
                    </a:p>
                    <a:p>
                      <a:pPr marL="525780" marR="400050">
                        <a:lnSpc>
                          <a:spcPct val="102200"/>
                        </a:lnSpc>
                      </a:pPr>
                      <a:r>
                        <a:rPr sz="900" spc="-5" baseline="0" dirty="0">
                          <a:solidFill>
                            <a:schemeClr val="tx1"/>
                          </a:solidFill>
                          <a:latin typeface="URW Gothic"/>
                          <a:cs typeface="URW Gothic"/>
                        </a:rPr>
                        <a:t>what they would </a:t>
                      </a:r>
                      <a:r>
                        <a:rPr sz="900" baseline="0" dirty="0">
                          <a:solidFill>
                            <a:schemeClr val="tx1"/>
                          </a:solidFill>
                          <a:latin typeface="URW Gothic"/>
                          <a:cs typeface="URW Gothic"/>
                        </a:rPr>
                        <a:t>like </a:t>
                      </a:r>
                      <a:r>
                        <a:rPr sz="900" spc="-5" baseline="0" dirty="0">
                          <a:solidFill>
                            <a:schemeClr val="tx1"/>
                          </a:solidFill>
                          <a:latin typeface="URW Gothic"/>
                          <a:cs typeface="URW Gothic"/>
                        </a:rPr>
                        <a:t>for  dessert</a:t>
                      </a:r>
                      <a:endParaRPr sz="900" baseline="0" dirty="0">
                        <a:solidFill>
                          <a:schemeClr val="tx1"/>
                        </a:solidFill>
                        <a:latin typeface="URW Gothic"/>
                        <a:cs typeface="URW Gothic"/>
                      </a:endParaRPr>
                    </a:p>
                  </a:txBody>
                  <a:tcPr marL="0" marR="0" marT="1270" marB="0">
                    <a:lnR w="12700">
                      <a:solidFill>
                        <a:srgbClr val="00AF5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33">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AF50"/>
                    </a:solidFill>
                  </a:tcPr>
                </a:tc>
                <a:tc gridSpan="3">
                  <a:txBody>
                    <a:bodyPr/>
                    <a:lstStyle/>
                    <a:p>
                      <a:pPr marL="67945">
                        <a:lnSpc>
                          <a:spcPts val="1005"/>
                        </a:lnSpc>
                      </a:pPr>
                      <a:r>
                        <a:rPr sz="900" b="1" baseline="0" dirty="0">
                          <a:solidFill>
                            <a:schemeClr val="tx1"/>
                          </a:solidFill>
                          <a:latin typeface="Gothic Uralic"/>
                          <a:cs typeface="Gothic Uralic"/>
                        </a:rPr>
                        <a:t>By </a:t>
                      </a:r>
                      <a:r>
                        <a:rPr sz="900" b="1" spc="-5" baseline="0" dirty="0">
                          <a:solidFill>
                            <a:schemeClr val="tx1"/>
                          </a:solidFill>
                          <a:latin typeface="Gothic Uralic"/>
                          <a:cs typeface="Gothic Uralic"/>
                        </a:rPr>
                        <a:t>the end of the Autumn </a:t>
                      </a:r>
                      <a:r>
                        <a:rPr sz="900" b="1" baseline="0" dirty="0">
                          <a:solidFill>
                            <a:schemeClr val="tx1"/>
                          </a:solidFill>
                          <a:latin typeface="Gothic Uralic"/>
                          <a:cs typeface="Gothic Uralic"/>
                        </a:rPr>
                        <a:t>Term </a:t>
                      </a:r>
                      <a:r>
                        <a:rPr sz="900" b="1" spc="-5" baseline="0" dirty="0">
                          <a:solidFill>
                            <a:schemeClr val="tx1"/>
                          </a:solidFill>
                          <a:latin typeface="Gothic Uralic"/>
                          <a:cs typeface="Gothic Uralic"/>
                        </a:rPr>
                        <a:t>children </a:t>
                      </a:r>
                      <a:r>
                        <a:rPr sz="900" b="1" baseline="0" dirty="0">
                          <a:solidFill>
                            <a:schemeClr val="tx1"/>
                          </a:solidFill>
                          <a:latin typeface="Gothic Uralic"/>
                          <a:cs typeface="Gothic Uralic"/>
                        </a:rPr>
                        <a:t>should be </a:t>
                      </a:r>
                      <a:r>
                        <a:rPr sz="900" b="1" spc="-5" baseline="0" dirty="0">
                          <a:solidFill>
                            <a:schemeClr val="tx1"/>
                          </a:solidFill>
                          <a:latin typeface="Gothic Uralic"/>
                          <a:cs typeface="Gothic Uralic"/>
                        </a:rPr>
                        <a:t>able</a:t>
                      </a:r>
                      <a:r>
                        <a:rPr sz="900" b="1" spc="5" baseline="0" dirty="0">
                          <a:solidFill>
                            <a:schemeClr val="tx1"/>
                          </a:solidFill>
                          <a:latin typeface="Gothic Uralic"/>
                          <a:cs typeface="Gothic Uralic"/>
                        </a:rPr>
                        <a:t> </a:t>
                      </a:r>
                      <a:r>
                        <a:rPr sz="900" b="1" spc="-5" baseline="0" dirty="0">
                          <a:solidFill>
                            <a:schemeClr val="tx1"/>
                          </a:solidFill>
                          <a:latin typeface="Gothic Uralic"/>
                          <a:cs typeface="Gothic Uralic"/>
                        </a:rPr>
                        <a:t>to…</a:t>
                      </a:r>
                      <a:endParaRPr sz="900" baseline="0" dirty="0">
                        <a:solidFill>
                          <a:schemeClr val="tx1"/>
                        </a:solidFill>
                        <a:latin typeface="Gothic Uralic"/>
                        <a:cs typeface="Gothic Uralic"/>
                      </a:endParaRPr>
                    </a:p>
                  </a:txBody>
                  <a:tcPr marL="0" marR="0" marT="0" marB="0">
                    <a:lnR w="12700">
                      <a:solidFill>
                        <a:srgbClr val="00AF50"/>
                      </a:solidFill>
                      <a:prstDash val="solid"/>
                    </a:lnR>
                    <a:solidFill>
                      <a:srgbClr val="E1EE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68273">
                <a:tc gridSpan="2">
                  <a:txBody>
                    <a:bodyPr/>
                    <a:lstStyle/>
                    <a:p>
                      <a:pPr marL="525780" indent="-228600">
                        <a:lnSpc>
                          <a:spcPct val="100000"/>
                        </a:lnSpc>
                        <a:buFont typeface="Symbol"/>
                        <a:buChar char=""/>
                        <a:tabLst>
                          <a:tab pos="525145" algn="l"/>
                          <a:tab pos="525780" algn="l"/>
                        </a:tabLst>
                      </a:pPr>
                      <a:r>
                        <a:rPr sz="900" baseline="0" dirty="0">
                          <a:solidFill>
                            <a:schemeClr val="tx1"/>
                          </a:solidFill>
                          <a:latin typeface="URW Gothic"/>
                          <a:cs typeface="URW Gothic"/>
                        </a:rPr>
                        <a:t>Can </a:t>
                      </a:r>
                      <a:r>
                        <a:rPr sz="900" spc="-5" baseline="0" dirty="0">
                          <a:solidFill>
                            <a:schemeClr val="tx1"/>
                          </a:solidFill>
                          <a:latin typeface="URW Gothic"/>
                          <a:cs typeface="URW Gothic"/>
                        </a:rPr>
                        <a:t>work alongside peers, sometime</a:t>
                      </a:r>
                      <a:r>
                        <a:rPr lang="en-US" sz="900" spc="-5" baseline="0" dirty="0">
                          <a:solidFill>
                            <a:schemeClr val="tx1"/>
                          </a:solidFill>
                          <a:latin typeface="URW Gothic"/>
                          <a:cs typeface="URW Gothic"/>
                        </a:rPr>
                        <a:t>s</a:t>
                      </a:r>
                      <a:r>
                        <a:rPr sz="900" spc="-5" baseline="0" dirty="0">
                          <a:solidFill>
                            <a:schemeClr val="tx1"/>
                          </a:solidFill>
                          <a:latin typeface="URW Gothic"/>
                          <a:cs typeface="URW Gothic"/>
                        </a:rPr>
                        <a:t> interacting but consumed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own</a:t>
                      </a:r>
                      <a:r>
                        <a:rPr sz="900" spc="-10" baseline="0" dirty="0">
                          <a:solidFill>
                            <a:schemeClr val="tx1"/>
                          </a:solidFill>
                          <a:latin typeface="URW Gothic"/>
                          <a:cs typeface="URW Gothic"/>
                        </a:rPr>
                        <a:t> </a:t>
                      </a:r>
                      <a:r>
                        <a:rPr sz="900" spc="-5" baseline="0" dirty="0">
                          <a:solidFill>
                            <a:schemeClr val="tx1"/>
                          </a:solidFill>
                          <a:latin typeface="URW Gothic"/>
                          <a:cs typeface="URW Gothic"/>
                        </a:rPr>
                        <a:t>agenda</a:t>
                      </a:r>
                      <a:endParaRPr sz="900" baseline="0" dirty="0">
                        <a:solidFill>
                          <a:schemeClr val="tx1"/>
                        </a:solidFill>
                        <a:latin typeface="URW Gothic"/>
                        <a:cs typeface="URW Gothic"/>
                      </a:endParaRPr>
                    </a:p>
                    <a:p>
                      <a:pPr marL="525780" marR="459740" indent="-228600">
                        <a:lnSpc>
                          <a:spcPct val="102200"/>
                        </a:lnSpc>
                        <a:buFont typeface="Symbol"/>
                        <a:buChar char=""/>
                        <a:tabLst>
                          <a:tab pos="525145" algn="l"/>
                          <a:tab pos="525780" algn="l"/>
                        </a:tabLst>
                      </a:pPr>
                      <a:r>
                        <a:rPr sz="900" spc="5" baseline="0" dirty="0">
                          <a:solidFill>
                            <a:schemeClr val="tx1"/>
                          </a:solidFill>
                          <a:latin typeface="URW Gothic"/>
                          <a:cs typeface="URW Gothic"/>
                        </a:rPr>
                        <a:t>In </a:t>
                      </a:r>
                      <a:r>
                        <a:rPr sz="900" spc="-5" baseline="0" dirty="0">
                          <a:solidFill>
                            <a:schemeClr val="tx1"/>
                          </a:solidFill>
                          <a:latin typeface="URW Gothic"/>
                          <a:cs typeface="URW Gothic"/>
                        </a:rPr>
                        <a:t>unstructured times such </a:t>
                      </a:r>
                      <a:r>
                        <a:rPr sz="900" spc="-10" baseline="0" dirty="0">
                          <a:solidFill>
                            <a:schemeClr val="tx1"/>
                          </a:solidFill>
                          <a:latin typeface="URW Gothic"/>
                          <a:cs typeface="URW Gothic"/>
                        </a:rPr>
                        <a:t>as </a:t>
                      </a:r>
                      <a:r>
                        <a:rPr sz="900" spc="-5" baseline="0" dirty="0">
                          <a:solidFill>
                            <a:schemeClr val="tx1"/>
                          </a:solidFill>
                          <a:latin typeface="URW Gothic"/>
                          <a:cs typeface="URW Gothic"/>
                        </a:rPr>
                        <a:t>break and lunch can interact with peers but this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based on their wants and needs rather than  friendships, </a:t>
                      </a:r>
                      <a:r>
                        <a:rPr sz="900" baseline="0" dirty="0">
                          <a:solidFill>
                            <a:schemeClr val="tx1"/>
                          </a:solidFill>
                          <a:latin typeface="URW Gothic"/>
                          <a:cs typeface="URW Gothic"/>
                        </a:rPr>
                        <a:t>this </a:t>
                      </a:r>
                      <a:r>
                        <a:rPr sz="900" spc="-5" baseline="0" dirty="0">
                          <a:solidFill>
                            <a:schemeClr val="tx1"/>
                          </a:solidFill>
                          <a:latin typeface="URW Gothic"/>
                          <a:cs typeface="URW Gothic"/>
                        </a:rPr>
                        <a:t>makes peer group</a:t>
                      </a:r>
                      <a:r>
                        <a:rPr sz="900" spc="-20" baseline="0" dirty="0">
                          <a:solidFill>
                            <a:schemeClr val="tx1"/>
                          </a:solidFill>
                          <a:latin typeface="URW Gothic"/>
                          <a:cs typeface="URW Gothic"/>
                        </a:rPr>
                        <a:t> </a:t>
                      </a:r>
                      <a:r>
                        <a:rPr sz="900" baseline="0" dirty="0">
                          <a:solidFill>
                            <a:schemeClr val="tx1"/>
                          </a:solidFill>
                          <a:latin typeface="URW Gothic"/>
                          <a:cs typeface="URW Gothic"/>
                        </a:rPr>
                        <a:t>fluid</a:t>
                      </a:r>
                    </a:p>
                    <a:p>
                      <a:pPr marL="525780" indent="-228600">
                        <a:lnSpc>
                          <a:spcPct val="100000"/>
                        </a:lnSpc>
                        <a:spcBef>
                          <a:spcPts val="25"/>
                        </a:spcBef>
                        <a:buFont typeface="Symbol"/>
                        <a:buChar char=""/>
                        <a:tabLst>
                          <a:tab pos="525145" algn="l"/>
                          <a:tab pos="525780" algn="l"/>
                        </a:tabLst>
                      </a:pPr>
                      <a:r>
                        <a:rPr sz="900" baseline="0" dirty="0">
                          <a:solidFill>
                            <a:schemeClr val="tx1"/>
                          </a:solidFill>
                          <a:latin typeface="URW Gothic"/>
                          <a:cs typeface="URW Gothic"/>
                        </a:rPr>
                        <a:t>Can </a:t>
                      </a:r>
                      <a:r>
                        <a:rPr sz="900" spc="-5" baseline="0" dirty="0">
                          <a:solidFill>
                            <a:schemeClr val="tx1"/>
                          </a:solidFill>
                          <a:latin typeface="URW Gothic"/>
                          <a:cs typeface="URW Gothic"/>
                        </a:rPr>
                        <a:t>separate </a:t>
                      </a:r>
                      <a:r>
                        <a:rPr sz="900" baseline="0" dirty="0">
                          <a:solidFill>
                            <a:schemeClr val="tx1"/>
                          </a:solidFill>
                          <a:latin typeface="URW Gothic"/>
                          <a:cs typeface="URW Gothic"/>
                        </a:rPr>
                        <a:t>from </a:t>
                      </a:r>
                      <a:r>
                        <a:rPr sz="900" spc="-5" baseline="0" dirty="0">
                          <a:solidFill>
                            <a:schemeClr val="tx1"/>
                          </a:solidFill>
                          <a:latin typeface="URW Gothic"/>
                          <a:cs typeface="URW Gothic"/>
                        </a:rPr>
                        <a:t>an adult </a:t>
                      </a:r>
                      <a:r>
                        <a:rPr sz="900" baseline="0" dirty="0">
                          <a:solidFill>
                            <a:schemeClr val="tx1"/>
                          </a:solidFill>
                          <a:latin typeface="URW Gothic"/>
                          <a:cs typeface="URW Gothic"/>
                        </a:rPr>
                        <a:t>when </a:t>
                      </a:r>
                      <a:r>
                        <a:rPr sz="900" spc="-5" baseline="0" dirty="0">
                          <a:solidFill>
                            <a:schemeClr val="tx1"/>
                          </a:solidFill>
                          <a:latin typeface="URW Gothic"/>
                          <a:cs typeface="URW Gothic"/>
                        </a:rPr>
                        <a:t>entering school </a:t>
                      </a:r>
                      <a:r>
                        <a:rPr sz="900" spc="-10" baseline="0" dirty="0">
                          <a:solidFill>
                            <a:schemeClr val="tx1"/>
                          </a:solidFill>
                          <a:latin typeface="URW Gothic"/>
                          <a:cs typeface="URW Gothic"/>
                        </a:rPr>
                        <a:t>without</a:t>
                      </a:r>
                      <a:r>
                        <a:rPr sz="900" spc="-25" baseline="0" dirty="0">
                          <a:solidFill>
                            <a:schemeClr val="tx1"/>
                          </a:solidFill>
                          <a:latin typeface="URW Gothic"/>
                          <a:cs typeface="URW Gothic"/>
                        </a:rPr>
                        <a:t> </a:t>
                      </a:r>
                      <a:r>
                        <a:rPr sz="900" spc="-5" baseline="0" dirty="0">
                          <a:solidFill>
                            <a:schemeClr val="tx1"/>
                          </a:solidFill>
                          <a:latin typeface="URW Gothic"/>
                          <a:cs typeface="URW Gothic"/>
                        </a:rPr>
                        <a:t>distress</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baseline="0" dirty="0">
                          <a:solidFill>
                            <a:schemeClr val="tx1"/>
                          </a:solidFill>
                          <a:latin typeface="URW Gothic"/>
                          <a:cs typeface="URW Gothic"/>
                        </a:rPr>
                        <a:t>Has at least one </a:t>
                      </a:r>
                      <a:r>
                        <a:rPr sz="900" baseline="0" dirty="0">
                          <a:solidFill>
                            <a:schemeClr val="tx1"/>
                          </a:solidFill>
                          <a:latin typeface="URW Gothic"/>
                          <a:cs typeface="URW Gothic"/>
                        </a:rPr>
                        <a:t>friend </a:t>
                      </a:r>
                      <a:r>
                        <a:rPr sz="900" spc="-5" baseline="0" dirty="0">
                          <a:solidFill>
                            <a:schemeClr val="tx1"/>
                          </a:solidFill>
                          <a:latin typeface="URW Gothic"/>
                          <a:cs typeface="URW Gothic"/>
                        </a:rPr>
                        <a:t>whom they </a:t>
                      </a:r>
                      <a:r>
                        <a:rPr sz="900" baseline="0" dirty="0">
                          <a:solidFill>
                            <a:schemeClr val="tx1"/>
                          </a:solidFill>
                          <a:latin typeface="URW Gothic"/>
                          <a:cs typeface="URW Gothic"/>
                        </a:rPr>
                        <a:t>chose </a:t>
                      </a:r>
                      <a:r>
                        <a:rPr sz="900" spc="-5" baseline="0" dirty="0">
                          <a:solidFill>
                            <a:schemeClr val="tx1"/>
                          </a:solidFill>
                          <a:latin typeface="URW Gothic"/>
                          <a:cs typeface="URW Gothic"/>
                        </a:rPr>
                        <a:t>to play</a:t>
                      </a:r>
                      <a:r>
                        <a:rPr sz="900" spc="-20" baseline="0" dirty="0">
                          <a:solidFill>
                            <a:schemeClr val="tx1"/>
                          </a:solidFill>
                          <a:latin typeface="URW Gothic"/>
                          <a:cs typeface="URW Gothic"/>
                        </a:rPr>
                        <a:t> </a:t>
                      </a:r>
                      <a:r>
                        <a:rPr sz="900" spc="-5" baseline="0" dirty="0">
                          <a:solidFill>
                            <a:schemeClr val="tx1"/>
                          </a:solidFill>
                          <a:latin typeface="URW Gothic"/>
                          <a:cs typeface="URW Gothic"/>
                        </a:rPr>
                        <a:t>alongside</a:t>
                      </a:r>
                      <a:endParaRPr sz="900" baseline="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approach an adult </a:t>
                      </a:r>
                      <a:r>
                        <a:rPr sz="900" spc="5" baseline="0" dirty="0">
                          <a:solidFill>
                            <a:schemeClr val="tx1"/>
                          </a:solidFill>
                          <a:latin typeface="URW Gothic"/>
                          <a:cs typeface="URW Gothic"/>
                        </a:rPr>
                        <a:t>if </a:t>
                      </a:r>
                      <a:r>
                        <a:rPr sz="900" spc="-5" baseline="0" dirty="0">
                          <a:solidFill>
                            <a:schemeClr val="tx1"/>
                          </a:solidFill>
                          <a:latin typeface="URW Gothic"/>
                          <a:cs typeface="URW Gothic"/>
                        </a:rPr>
                        <a:t>they </a:t>
                      </a:r>
                      <a:r>
                        <a:rPr sz="900" baseline="0" dirty="0">
                          <a:solidFill>
                            <a:schemeClr val="tx1"/>
                          </a:solidFill>
                          <a:latin typeface="URW Gothic"/>
                          <a:cs typeface="URW Gothic"/>
                        </a:rPr>
                        <a:t>feel </a:t>
                      </a:r>
                      <a:r>
                        <a:rPr sz="900" spc="-5" baseline="0" dirty="0">
                          <a:solidFill>
                            <a:schemeClr val="tx1"/>
                          </a:solidFill>
                          <a:latin typeface="URW Gothic"/>
                          <a:cs typeface="URW Gothic"/>
                        </a:rPr>
                        <a:t>upset about something, seek emotional support </a:t>
                      </a:r>
                      <a:r>
                        <a:rPr sz="900" baseline="0" dirty="0">
                          <a:solidFill>
                            <a:schemeClr val="tx1"/>
                          </a:solidFill>
                          <a:latin typeface="URW Gothic"/>
                          <a:cs typeface="URW Gothic"/>
                        </a:rPr>
                        <a:t>for</a:t>
                      </a:r>
                      <a:r>
                        <a:rPr sz="900" spc="20" baseline="0" dirty="0">
                          <a:solidFill>
                            <a:schemeClr val="tx1"/>
                          </a:solidFill>
                          <a:latin typeface="URW Gothic"/>
                          <a:cs typeface="URW Gothic"/>
                        </a:rPr>
                        <a:t> </a:t>
                      </a:r>
                      <a:r>
                        <a:rPr sz="900" spc="-5" baseline="0" dirty="0">
                          <a:solidFill>
                            <a:schemeClr val="tx1"/>
                          </a:solidFill>
                          <a:latin typeface="URW Gothic"/>
                          <a:cs typeface="URW Gothic"/>
                        </a:rPr>
                        <a:t>themselves.</a:t>
                      </a:r>
                      <a:endParaRPr sz="900" baseline="0"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be 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put </a:t>
                      </a:r>
                      <a:r>
                        <a:rPr sz="900" baseline="0" dirty="0">
                          <a:solidFill>
                            <a:schemeClr val="tx1"/>
                          </a:solidFill>
                          <a:latin typeface="URW Gothic"/>
                          <a:cs typeface="URW Gothic"/>
                        </a:rPr>
                        <a:t>their </a:t>
                      </a:r>
                      <a:r>
                        <a:rPr sz="900" spc="-5" baseline="0" dirty="0">
                          <a:solidFill>
                            <a:schemeClr val="tx1"/>
                          </a:solidFill>
                          <a:latin typeface="URW Gothic"/>
                          <a:cs typeface="URW Gothic"/>
                        </a:rPr>
                        <a:t>hand </a:t>
                      </a:r>
                      <a:r>
                        <a:rPr sz="900" baseline="0" dirty="0">
                          <a:solidFill>
                            <a:schemeClr val="tx1"/>
                          </a:solidFill>
                          <a:latin typeface="URW Gothic"/>
                          <a:cs typeface="URW Gothic"/>
                        </a:rPr>
                        <a:t>up </a:t>
                      </a:r>
                      <a:r>
                        <a:rPr sz="900" spc="-5" baseline="0" dirty="0">
                          <a:solidFill>
                            <a:schemeClr val="tx1"/>
                          </a:solidFill>
                          <a:latin typeface="URW Gothic"/>
                          <a:cs typeface="URW Gothic"/>
                        </a:rPr>
                        <a:t>and </a:t>
                      </a:r>
                      <a:r>
                        <a:rPr sz="900" baseline="0" dirty="0">
                          <a:solidFill>
                            <a:schemeClr val="tx1"/>
                          </a:solidFill>
                          <a:latin typeface="URW Gothic"/>
                          <a:cs typeface="URW Gothic"/>
                        </a:rPr>
                        <a:t>not </a:t>
                      </a:r>
                      <a:r>
                        <a:rPr sz="900" spc="-5" baseline="0" dirty="0">
                          <a:solidFill>
                            <a:schemeClr val="tx1"/>
                          </a:solidFill>
                          <a:latin typeface="URW Gothic"/>
                          <a:cs typeface="URW Gothic"/>
                        </a:rPr>
                        <a:t>shout </a:t>
                      </a:r>
                      <a:r>
                        <a:rPr sz="900" baseline="0" dirty="0">
                          <a:solidFill>
                            <a:schemeClr val="tx1"/>
                          </a:solidFill>
                          <a:latin typeface="URW Gothic"/>
                          <a:cs typeface="URW Gothic"/>
                        </a:rPr>
                        <a:t>out when </a:t>
                      </a:r>
                      <a:r>
                        <a:rPr sz="900" spc="-5" baseline="0" dirty="0">
                          <a:solidFill>
                            <a:schemeClr val="tx1"/>
                          </a:solidFill>
                          <a:latin typeface="URW Gothic"/>
                          <a:cs typeface="URW Gothic"/>
                        </a:rPr>
                        <a:t>wanting to</a:t>
                      </a:r>
                      <a:r>
                        <a:rPr sz="900" spc="-30" baseline="0" dirty="0">
                          <a:solidFill>
                            <a:schemeClr val="tx1"/>
                          </a:solidFill>
                          <a:latin typeface="URW Gothic"/>
                          <a:cs typeface="URW Gothic"/>
                        </a:rPr>
                        <a:t> </a:t>
                      </a:r>
                      <a:r>
                        <a:rPr sz="900" spc="-5" baseline="0" dirty="0">
                          <a:solidFill>
                            <a:schemeClr val="tx1"/>
                          </a:solidFill>
                          <a:latin typeface="URW Gothic"/>
                          <a:cs typeface="URW Gothic"/>
                        </a:rPr>
                        <a:t>contribute.</a:t>
                      </a:r>
                      <a:endParaRPr sz="900" baseline="0" dirty="0">
                        <a:solidFill>
                          <a:schemeClr val="tx1"/>
                        </a:solidFill>
                        <a:latin typeface="URW Gothic"/>
                        <a:cs typeface="URW Gothic"/>
                      </a:endParaRPr>
                    </a:p>
                    <a:p>
                      <a:pPr marL="525780" indent="-228600">
                        <a:lnSpc>
                          <a:spcPct val="100000"/>
                        </a:lnSpc>
                        <a:spcBef>
                          <a:spcPts val="15"/>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approach adults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an appropriate way when intervention </a:t>
                      </a:r>
                      <a:r>
                        <a:rPr sz="900" spc="-10" baseline="0" dirty="0">
                          <a:solidFill>
                            <a:schemeClr val="tx1"/>
                          </a:solidFill>
                          <a:latin typeface="URW Gothic"/>
                          <a:cs typeface="URW Gothic"/>
                        </a:rPr>
                        <a:t>or </a:t>
                      </a:r>
                      <a:r>
                        <a:rPr sz="900" spc="-5" baseline="0" dirty="0">
                          <a:solidFill>
                            <a:schemeClr val="tx1"/>
                          </a:solidFill>
                          <a:latin typeface="URW Gothic"/>
                          <a:cs typeface="URW Gothic"/>
                        </a:rPr>
                        <a:t>attention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wanted</a:t>
                      </a:r>
                      <a:r>
                        <a:rPr lang="en-GB" sz="900" spc="-5" baseline="0" dirty="0">
                          <a:solidFill>
                            <a:schemeClr val="tx1"/>
                          </a:solidFill>
                          <a:latin typeface="URW Gothic"/>
                          <a:cs typeface="URW Gothic"/>
                        </a:rPr>
                        <a:t>.</a:t>
                      </a:r>
                      <a:endParaRPr sz="900" baseline="0" dirty="0">
                        <a:solidFill>
                          <a:schemeClr val="tx1"/>
                        </a:solidFill>
                        <a:latin typeface="URW Gothic"/>
                        <a:cs typeface="URW Gothic"/>
                      </a:endParaRPr>
                    </a:p>
                  </a:txBody>
                  <a:tcPr marL="0" marR="0" marT="0" marB="0">
                    <a:lnL w="12700">
                      <a:solidFill>
                        <a:srgbClr val="00AF50"/>
                      </a:solidFill>
                      <a:prstDash val="solid"/>
                    </a:lnL>
                    <a:lnB w="12700">
                      <a:solidFill>
                        <a:srgbClr val="00AF50"/>
                      </a:solidFill>
                      <a:prstDash val="solid"/>
                    </a:lnB>
                  </a:tcPr>
                </a:tc>
                <a:tc hMerge="1">
                  <a:txBody>
                    <a:bodyPr/>
                    <a:lstStyle/>
                    <a:p>
                      <a:endParaRPr/>
                    </a:p>
                  </a:txBody>
                  <a:tcPr marL="0" marR="0" marT="0" marB="0"/>
                </a:tc>
                <a:tc gridSpan="2">
                  <a:txBody>
                    <a:bodyPr/>
                    <a:lstStyle/>
                    <a:p>
                      <a:pPr marL="525780" marR="311150" indent="-228600">
                        <a:lnSpc>
                          <a:spcPts val="1100"/>
                        </a:lnSpc>
                        <a:spcBef>
                          <a:spcPts val="20"/>
                        </a:spcBef>
                        <a:buFont typeface="Symbol"/>
                        <a:buChar char=""/>
                        <a:tabLst>
                          <a:tab pos="525780" algn="l"/>
                          <a:tab pos="526415" algn="l"/>
                        </a:tabLst>
                      </a:pPr>
                      <a:r>
                        <a:rPr sz="900" baseline="0" dirty="0">
                          <a:solidFill>
                            <a:schemeClr val="tx1"/>
                          </a:solidFill>
                          <a:latin typeface="URW Gothic"/>
                          <a:cs typeface="URW Gothic"/>
                        </a:rPr>
                        <a:t>Can </a:t>
                      </a:r>
                      <a:r>
                        <a:rPr sz="900" spc="-10" baseline="0" dirty="0">
                          <a:solidFill>
                            <a:schemeClr val="tx1"/>
                          </a:solidFill>
                          <a:latin typeface="URW Gothic"/>
                          <a:cs typeface="URW Gothic"/>
                        </a:rPr>
                        <a:t>go </a:t>
                      </a:r>
                      <a:r>
                        <a:rPr sz="900" spc="-5" baseline="0" dirty="0">
                          <a:solidFill>
                            <a:schemeClr val="tx1"/>
                          </a:solidFill>
                          <a:latin typeface="URW Gothic"/>
                          <a:cs typeface="URW Gothic"/>
                        </a:rPr>
                        <a:t>to family groups  alongside </a:t>
                      </a:r>
                      <a:r>
                        <a:rPr sz="900" baseline="0" dirty="0">
                          <a:solidFill>
                            <a:schemeClr val="tx1"/>
                          </a:solidFill>
                          <a:latin typeface="URW Gothic"/>
                          <a:cs typeface="URW Gothic"/>
                        </a:rPr>
                        <a:t>a </a:t>
                      </a:r>
                      <a:r>
                        <a:rPr sz="900" spc="-5" baseline="0" dirty="0">
                          <a:solidFill>
                            <a:schemeClr val="tx1"/>
                          </a:solidFill>
                          <a:latin typeface="URW Gothic"/>
                          <a:cs typeface="URW Gothic"/>
                        </a:rPr>
                        <a:t>familiar</a:t>
                      </a:r>
                      <a:r>
                        <a:rPr sz="900" spc="-60" baseline="0" dirty="0">
                          <a:solidFill>
                            <a:schemeClr val="tx1"/>
                          </a:solidFill>
                          <a:latin typeface="URW Gothic"/>
                          <a:cs typeface="URW Gothic"/>
                        </a:rPr>
                        <a:t> </a:t>
                      </a:r>
                      <a:r>
                        <a:rPr sz="900" spc="-5" baseline="0" dirty="0">
                          <a:solidFill>
                            <a:schemeClr val="tx1"/>
                          </a:solidFill>
                          <a:latin typeface="URW Gothic"/>
                          <a:cs typeface="URW Gothic"/>
                        </a:rPr>
                        <a:t>adult</a:t>
                      </a:r>
                      <a:endParaRPr sz="900" baseline="0" dirty="0">
                        <a:solidFill>
                          <a:schemeClr val="tx1"/>
                        </a:solidFill>
                        <a:latin typeface="URW Gothic"/>
                        <a:cs typeface="URW Gothic"/>
                      </a:endParaRPr>
                    </a:p>
                    <a:p>
                      <a:pPr marL="525780" marR="203835" indent="-228600">
                        <a:lnSpc>
                          <a:spcPts val="1100"/>
                        </a:lnSpc>
                        <a:spcBef>
                          <a:spcPts val="5"/>
                        </a:spcBef>
                        <a:buFont typeface="Symbol"/>
                        <a:buChar char=""/>
                        <a:tabLst>
                          <a:tab pos="525780" algn="l"/>
                          <a:tab pos="526415" algn="l"/>
                        </a:tabLst>
                      </a:pPr>
                      <a:r>
                        <a:rPr sz="900" spc="-5" baseline="0" dirty="0">
                          <a:solidFill>
                            <a:schemeClr val="tx1"/>
                          </a:solidFill>
                          <a:latin typeface="URW Gothic"/>
                          <a:cs typeface="URW Gothic"/>
                        </a:rPr>
                        <a:t>Responds to questions from  servers by showing</a:t>
                      </a:r>
                      <a:r>
                        <a:rPr sz="900" spc="-30" baseline="0" dirty="0">
                          <a:solidFill>
                            <a:schemeClr val="tx1"/>
                          </a:solidFill>
                          <a:latin typeface="URW Gothic"/>
                          <a:cs typeface="URW Gothic"/>
                        </a:rPr>
                        <a:t> </a:t>
                      </a:r>
                      <a:r>
                        <a:rPr sz="900" spc="-5" baseline="0" dirty="0">
                          <a:solidFill>
                            <a:schemeClr val="tx1"/>
                          </a:solidFill>
                          <a:latin typeface="URW Gothic"/>
                          <a:cs typeface="URW Gothic"/>
                        </a:rPr>
                        <a:t>hands</a:t>
                      </a:r>
                      <a:endParaRPr sz="900" baseline="0" dirty="0">
                        <a:solidFill>
                          <a:schemeClr val="tx1"/>
                        </a:solidFill>
                        <a:latin typeface="URW Gothic"/>
                        <a:cs typeface="URW Gothic"/>
                      </a:endParaRPr>
                    </a:p>
                  </a:txBody>
                  <a:tcPr marL="0" marR="0" marT="2540" marB="0">
                    <a:lnR w="12700">
                      <a:solidFill>
                        <a:srgbClr val="00AF50"/>
                      </a:solidFill>
                      <a:prstDash val="solid"/>
                    </a:lnR>
                    <a:lnB w="12700">
                      <a:solidFill>
                        <a:srgbClr val="00AF5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 y="0"/>
            <a:ext cx="10693133"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5764" y="885480"/>
            <a:ext cx="4180469" cy="1603496"/>
          </a:xfrm>
          <a:prstGeom prst="rect">
            <a:avLst/>
          </a:prstGeom>
        </p:spPr>
        <p:txBody>
          <a:bodyPr vert="horz" lIns="91440" tIns="45720" rIns="91440" bIns="45720" rtlCol="0" anchor="ctr">
            <a:normAutofit/>
          </a:bodyPr>
          <a:lstStyle/>
          <a:p>
            <a:pPr marL="12700" algn="l" rtl="0">
              <a:lnSpc>
                <a:spcPct val="90000"/>
              </a:lnSpc>
              <a:spcBef>
                <a:spcPct val="0"/>
              </a:spcBef>
            </a:pPr>
            <a:r>
              <a:rPr lang="en-US" sz="3200" kern="1200" spc="-5">
                <a:solidFill>
                  <a:schemeClr val="tx2"/>
                </a:solidFill>
                <a:latin typeface="+mj-lt"/>
                <a:ea typeface="+mj-ea"/>
                <a:cs typeface="+mj-cs"/>
              </a:rPr>
              <a:t>Physical</a:t>
            </a:r>
            <a:r>
              <a:rPr lang="en-US" sz="3200" kern="1200" spc="-25">
                <a:solidFill>
                  <a:schemeClr val="tx2"/>
                </a:solidFill>
                <a:latin typeface="+mj-lt"/>
                <a:ea typeface="+mj-ea"/>
                <a:cs typeface="+mj-cs"/>
              </a:rPr>
              <a:t> </a:t>
            </a:r>
            <a:r>
              <a:rPr lang="en-US" sz="3200" kern="1200" spc="-5">
                <a:solidFill>
                  <a:schemeClr val="tx2"/>
                </a:solidFill>
                <a:latin typeface="+mj-lt"/>
                <a:ea typeface="+mj-ea"/>
                <a:cs typeface="+mj-cs"/>
              </a:rPr>
              <a:t>Development</a:t>
            </a:r>
          </a:p>
          <a:p>
            <a:pPr marL="12700" algn="l" rtl="0">
              <a:lnSpc>
                <a:spcPct val="90000"/>
              </a:lnSpc>
              <a:spcBef>
                <a:spcPct val="0"/>
              </a:spcBef>
            </a:pPr>
            <a:r>
              <a:rPr lang="en-US" sz="3200" kern="1200" spc="-5">
                <a:solidFill>
                  <a:schemeClr val="tx2"/>
                </a:solidFill>
                <a:latin typeface="+mj-lt"/>
                <a:ea typeface="+mj-ea"/>
                <a:cs typeface="+mj-cs"/>
              </a:rPr>
              <a:t>Early Years Expectations: </a:t>
            </a:r>
            <a:r>
              <a:rPr lang="en-US" sz="3200" i="1" kern="1200" spc="-245">
                <a:solidFill>
                  <a:schemeClr val="tx2"/>
                </a:solidFill>
                <a:latin typeface="+mj-lt"/>
                <a:ea typeface="+mj-ea"/>
                <a:cs typeface="+mj-cs"/>
              </a:rPr>
              <a:t>Reception</a:t>
            </a:r>
            <a:endParaRPr lang="en-US" sz="3200" kern="1200">
              <a:solidFill>
                <a:schemeClr val="tx2"/>
              </a:solidFill>
              <a:latin typeface="+mj-lt"/>
              <a:ea typeface="+mj-ea"/>
              <a:cs typeface="+mj-cs"/>
            </a:endParaRPr>
          </a:p>
        </p:txBody>
      </p:sp>
      <p:sp>
        <p:nvSpPr>
          <p:cNvPr id="2" name="object 2"/>
          <p:cNvSpPr txBox="1"/>
          <p:nvPr/>
        </p:nvSpPr>
        <p:spPr>
          <a:xfrm>
            <a:off x="336179" y="2714625"/>
            <a:ext cx="4640936" cy="3698139"/>
          </a:xfrm>
          <a:prstGeom prst="rect">
            <a:avLst/>
          </a:prstGeom>
        </p:spPr>
        <p:txBody>
          <a:bodyPr vert="horz" lIns="91440" tIns="45720" rIns="91440" bIns="45720" rtlCol="0" anchor="t">
            <a:noAutofit/>
          </a:bodyPr>
          <a:lstStyle/>
          <a:p>
            <a:pPr algn="just">
              <a:lnSpc>
                <a:spcPct val="90000"/>
              </a:lnSpc>
              <a:spcBef>
                <a:spcPts val="105"/>
              </a:spcBef>
            </a:pPr>
            <a:r>
              <a:rPr lang="en-US" b="1" dirty="0">
                <a:solidFill>
                  <a:schemeClr val="tx2"/>
                </a:solidFill>
                <a:latin typeface="Comic Sans MS" panose="030F0702030302020204" pitchFamily="66" charset="0"/>
              </a:rPr>
              <a:t>Educational</a:t>
            </a:r>
            <a:r>
              <a:rPr lang="en-US" b="1" spc="-15" dirty="0">
                <a:solidFill>
                  <a:schemeClr val="tx2"/>
                </a:solidFill>
                <a:latin typeface="Comic Sans MS" panose="030F0702030302020204" pitchFamily="66" charset="0"/>
              </a:rPr>
              <a:t> </a:t>
            </a:r>
            <a:r>
              <a:rPr lang="en-US" b="1" spc="-5" dirty="0" err="1">
                <a:solidFill>
                  <a:schemeClr val="tx2"/>
                </a:solidFill>
                <a:latin typeface="Comic Sans MS" panose="030F0702030302020204" pitchFamily="66" charset="0"/>
              </a:rPr>
              <a:t>Programme</a:t>
            </a:r>
            <a:r>
              <a:rPr lang="en-US" sz="1200" b="1" spc="-5" dirty="0">
                <a:solidFill>
                  <a:schemeClr val="tx2"/>
                </a:solidFill>
                <a:latin typeface="Comic Sans MS" panose="030F0702030302020204" pitchFamily="66" charset="0"/>
              </a:rPr>
              <a:t>:</a:t>
            </a:r>
            <a:endParaRPr lang="en-US" sz="1200" dirty="0">
              <a:solidFill>
                <a:schemeClr val="tx2"/>
              </a:solidFill>
              <a:latin typeface="Comic Sans MS" panose="030F0702030302020204" pitchFamily="66" charset="0"/>
            </a:endParaRPr>
          </a:p>
          <a:p>
            <a:pPr marR="5080" algn="just">
              <a:lnSpc>
                <a:spcPct val="90000"/>
              </a:lnSpc>
              <a:spcBef>
                <a:spcPts val="10"/>
              </a:spcBef>
            </a:pPr>
            <a:r>
              <a:rPr lang="en-US" sz="1200" spc="-5" dirty="0">
                <a:solidFill>
                  <a:schemeClr val="tx2"/>
                </a:solidFill>
                <a:latin typeface="Comic Sans MS" panose="030F0702030302020204" pitchFamily="66" charset="0"/>
              </a:rPr>
              <a:t>Physical activity </a:t>
            </a:r>
            <a:r>
              <a:rPr lang="en-US" sz="1200" dirty="0">
                <a:solidFill>
                  <a:schemeClr val="tx2"/>
                </a:solidFill>
                <a:latin typeface="Comic Sans MS" panose="030F0702030302020204" pitchFamily="66" charset="0"/>
              </a:rPr>
              <a:t>is </a:t>
            </a:r>
            <a:r>
              <a:rPr lang="en-US" sz="1200" spc="-5" dirty="0">
                <a:solidFill>
                  <a:schemeClr val="tx2"/>
                </a:solidFill>
                <a:latin typeface="Comic Sans MS" panose="030F0702030302020204" pitchFamily="66" charset="0"/>
              </a:rPr>
              <a:t>vital </a:t>
            </a:r>
            <a:r>
              <a:rPr lang="en-US" sz="1200" dirty="0">
                <a:solidFill>
                  <a:schemeClr val="tx2"/>
                </a:solidFill>
                <a:latin typeface="Comic Sans MS" panose="030F0702030302020204" pitchFamily="66" charset="0"/>
              </a:rPr>
              <a:t>in </a:t>
            </a:r>
            <a:r>
              <a:rPr lang="en-US" sz="1200" spc="-5" dirty="0">
                <a:solidFill>
                  <a:schemeClr val="tx2"/>
                </a:solidFill>
                <a:latin typeface="Comic Sans MS" panose="030F0702030302020204" pitchFamily="66" charset="0"/>
              </a:rPr>
              <a:t>children’s all-round development, </a:t>
            </a:r>
            <a:r>
              <a:rPr lang="en-US" sz="1200" dirty="0">
                <a:solidFill>
                  <a:schemeClr val="tx2"/>
                </a:solidFill>
                <a:latin typeface="Comic Sans MS" panose="030F0702030302020204" pitchFamily="66" charset="0"/>
              </a:rPr>
              <a:t>enabling </a:t>
            </a:r>
            <a:r>
              <a:rPr lang="en-US" sz="1200" spc="-10" dirty="0">
                <a:solidFill>
                  <a:schemeClr val="tx2"/>
                </a:solidFill>
                <a:latin typeface="Comic Sans MS" panose="030F0702030302020204" pitchFamily="66" charset="0"/>
              </a:rPr>
              <a:t>them </a:t>
            </a:r>
            <a:r>
              <a:rPr lang="en-US" sz="1200" spc="-15" dirty="0">
                <a:solidFill>
                  <a:schemeClr val="tx2"/>
                </a:solidFill>
                <a:latin typeface="Comic Sans MS" panose="030F0702030302020204" pitchFamily="66" charset="0"/>
              </a:rPr>
              <a:t>to  </a:t>
            </a:r>
            <a:r>
              <a:rPr lang="en-US" sz="1200" spc="-5" dirty="0">
                <a:solidFill>
                  <a:schemeClr val="tx2"/>
                </a:solidFill>
                <a:latin typeface="Comic Sans MS" panose="030F0702030302020204" pitchFamily="66" charset="0"/>
              </a:rPr>
              <a:t>pursue happy, </a:t>
            </a:r>
            <a:r>
              <a:rPr lang="en-US" sz="1200" dirty="0">
                <a:solidFill>
                  <a:schemeClr val="tx2"/>
                </a:solidFill>
                <a:latin typeface="Comic Sans MS" panose="030F0702030302020204" pitchFamily="66" charset="0"/>
              </a:rPr>
              <a:t>healthy </a:t>
            </a:r>
            <a:r>
              <a:rPr lang="en-US" sz="1200" spc="-5" dirty="0">
                <a:solidFill>
                  <a:schemeClr val="tx2"/>
                </a:solidFill>
                <a:latin typeface="Comic Sans MS" panose="030F0702030302020204" pitchFamily="66" charset="0"/>
              </a:rPr>
              <a:t>and active </a:t>
            </a:r>
            <a:r>
              <a:rPr lang="en-US" sz="1200" dirty="0">
                <a:solidFill>
                  <a:schemeClr val="tx2"/>
                </a:solidFill>
                <a:latin typeface="Comic Sans MS" panose="030F0702030302020204" pitchFamily="66" charset="0"/>
              </a:rPr>
              <a:t>lives. </a:t>
            </a:r>
            <a:r>
              <a:rPr lang="en-US" sz="1200" spc="-5" dirty="0">
                <a:solidFill>
                  <a:schemeClr val="tx2"/>
                </a:solidFill>
                <a:latin typeface="Comic Sans MS" panose="030F0702030302020204" pitchFamily="66" charset="0"/>
              </a:rPr>
              <a:t>Gross and </a:t>
            </a:r>
            <a:r>
              <a:rPr lang="en-US" sz="1200" dirty="0">
                <a:solidFill>
                  <a:schemeClr val="tx2"/>
                </a:solidFill>
                <a:latin typeface="Comic Sans MS" panose="030F0702030302020204" pitchFamily="66" charset="0"/>
              </a:rPr>
              <a:t>fine </a:t>
            </a:r>
            <a:r>
              <a:rPr lang="en-US" sz="1200" spc="-10" dirty="0">
                <a:solidFill>
                  <a:schemeClr val="tx2"/>
                </a:solidFill>
                <a:latin typeface="Comic Sans MS" panose="030F0702030302020204" pitchFamily="66" charset="0"/>
              </a:rPr>
              <a:t>motor </a:t>
            </a:r>
            <a:r>
              <a:rPr lang="en-US" sz="1200" spc="-5" dirty="0">
                <a:solidFill>
                  <a:schemeClr val="tx2"/>
                </a:solidFill>
                <a:latin typeface="Comic Sans MS" panose="030F0702030302020204" pitchFamily="66" charset="0"/>
              </a:rPr>
              <a:t>experiences  develop incrementally throughout </a:t>
            </a:r>
            <a:r>
              <a:rPr lang="en-US" sz="1200" dirty="0">
                <a:solidFill>
                  <a:schemeClr val="tx2"/>
                </a:solidFill>
                <a:latin typeface="Comic Sans MS" panose="030F0702030302020204" pitchFamily="66" charset="0"/>
              </a:rPr>
              <a:t>early </a:t>
            </a:r>
            <a:r>
              <a:rPr lang="en-US" sz="1200" spc="-5" dirty="0">
                <a:solidFill>
                  <a:schemeClr val="tx2"/>
                </a:solidFill>
                <a:latin typeface="Comic Sans MS" panose="030F0702030302020204" pitchFamily="66" charset="0"/>
              </a:rPr>
              <a:t>childhood, starting with sensory  explorations and </a:t>
            </a:r>
            <a:r>
              <a:rPr lang="en-US" sz="1200" spc="-10" dirty="0">
                <a:solidFill>
                  <a:schemeClr val="tx2"/>
                </a:solidFill>
                <a:latin typeface="Comic Sans MS" panose="030F0702030302020204" pitchFamily="66" charset="0"/>
              </a:rPr>
              <a:t>the </a:t>
            </a:r>
            <a:r>
              <a:rPr lang="en-US" sz="1200" spc="-5" dirty="0">
                <a:solidFill>
                  <a:schemeClr val="tx2"/>
                </a:solidFill>
                <a:latin typeface="Comic Sans MS" panose="030F0702030302020204" pitchFamily="66" charset="0"/>
              </a:rPr>
              <a:t>development </a:t>
            </a:r>
            <a:r>
              <a:rPr lang="en-US" sz="1200" dirty="0">
                <a:solidFill>
                  <a:schemeClr val="tx2"/>
                </a:solidFill>
                <a:latin typeface="Comic Sans MS" panose="030F0702030302020204" pitchFamily="66" charset="0"/>
              </a:rPr>
              <a:t>of a </a:t>
            </a:r>
            <a:r>
              <a:rPr lang="en-US" sz="1200" spc="-5" dirty="0">
                <a:solidFill>
                  <a:schemeClr val="tx2"/>
                </a:solidFill>
                <a:latin typeface="Comic Sans MS" panose="030F0702030302020204" pitchFamily="66" charset="0"/>
              </a:rPr>
              <a:t>child’s strength, co-ordination and  positional awareness </a:t>
            </a:r>
            <a:r>
              <a:rPr lang="en-US" sz="1200" spc="-10" dirty="0">
                <a:solidFill>
                  <a:schemeClr val="tx2"/>
                </a:solidFill>
                <a:latin typeface="Comic Sans MS" panose="030F0702030302020204" pitchFamily="66" charset="0"/>
              </a:rPr>
              <a:t>through </a:t>
            </a:r>
            <a:r>
              <a:rPr lang="en-US" sz="1200" spc="-5" dirty="0">
                <a:solidFill>
                  <a:schemeClr val="tx2"/>
                </a:solidFill>
                <a:latin typeface="Comic Sans MS" panose="030F0702030302020204" pitchFamily="66" charset="0"/>
              </a:rPr>
              <a:t>tummy time, </a:t>
            </a:r>
            <a:r>
              <a:rPr lang="en-US" sz="1200" dirty="0">
                <a:solidFill>
                  <a:schemeClr val="tx2"/>
                </a:solidFill>
                <a:latin typeface="Comic Sans MS" panose="030F0702030302020204" pitchFamily="66" charset="0"/>
              </a:rPr>
              <a:t>crawling </a:t>
            </a:r>
            <a:r>
              <a:rPr lang="en-US" sz="1200" spc="-10" dirty="0">
                <a:solidFill>
                  <a:schemeClr val="tx2"/>
                </a:solidFill>
                <a:latin typeface="Comic Sans MS" panose="030F0702030302020204" pitchFamily="66" charset="0"/>
              </a:rPr>
              <a:t>and </a:t>
            </a:r>
            <a:r>
              <a:rPr lang="en-US" sz="1200" dirty="0">
                <a:solidFill>
                  <a:schemeClr val="tx2"/>
                </a:solidFill>
                <a:latin typeface="Comic Sans MS" panose="030F0702030302020204" pitchFamily="66" charset="0"/>
              </a:rPr>
              <a:t>play movement </a:t>
            </a:r>
            <a:r>
              <a:rPr lang="en-US" sz="1200" spc="-5" dirty="0">
                <a:solidFill>
                  <a:schemeClr val="tx2"/>
                </a:solidFill>
                <a:latin typeface="Comic Sans MS" panose="030F0702030302020204" pitchFamily="66" charset="0"/>
              </a:rPr>
              <a:t>with  </a:t>
            </a:r>
            <a:r>
              <a:rPr lang="en-US" sz="1200" spc="-10" dirty="0">
                <a:solidFill>
                  <a:schemeClr val="tx2"/>
                </a:solidFill>
                <a:latin typeface="Comic Sans MS" panose="030F0702030302020204" pitchFamily="66" charset="0"/>
              </a:rPr>
              <a:t>both </a:t>
            </a:r>
            <a:r>
              <a:rPr lang="en-US" sz="1200" spc="-5" dirty="0">
                <a:solidFill>
                  <a:schemeClr val="tx2"/>
                </a:solidFill>
                <a:latin typeface="Comic Sans MS" panose="030F0702030302020204" pitchFamily="66" charset="0"/>
              </a:rPr>
              <a:t>objects and adults. </a:t>
            </a:r>
            <a:r>
              <a:rPr lang="en-US" sz="1200" dirty="0">
                <a:solidFill>
                  <a:schemeClr val="tx2"/>
                </a:solidFill>
                <a:latin typeface="Comic Sans MS" panose="030F0702030302020204" pitchFamily="66" charset="0"/>
              </a:rPr>
              <a:t>By </a:t>
            </a:r>
            <a:r>
              <a:rPr lang="en-US" sz="1200" spc="-5" dirty="0">
                <a:solidFill>
                  <a:schemeClr val="tx2"/>
                </a:solidFill>
                <a:latin typeface="Comic Sans MS" panose="030F0702030302020204" pitchFamily="66" charset="0"/>
              </a:rPr>
              <a:t>creating </a:t>
            </a:r>
            <a:r>
              <a:rPr lang="en-US" sz="1200" dirty="0">
                <a:solidFill>
                  <a:schemeClr val="tx2"/>
                </a:solidFill>
                <a:latin typeface="Comic Sans MS" panose="030F0702030302020204" pitchFamily="66" charset="0"/>
              </a:rPr>
              <a:t>games </a:t>
            </a:r>
            <a:r>
              <a:rPr lang="en-US" sz="1200" spc="-5" dirty="0">
                <a:solidFill>
                  <a:schemeClr val="tx2"/>
                </a:solidFill>
                <a:latin typeface="Comic Sans MS" panose="030F0702030302020204" pitchFamily="66" charset="0"/>
              </a:rPr>
              <a:t>and providing opportunities for  </a:t>
            </a:r>
            <a:r>
              <a:rPr lang="en-US" sz="1200" dirty="0">
                <a:solidFill>
                  <a:schemeClr val="tx2"/>
                </a:solidFill>
                <a:latin typeface="Comic Sans MS" panose="030F0702030302020204" pitchFamily="66" charset="0"/>
              </a:rPr>
              <a:t>play </a:t>
            </a:r>
            <a:r>
              <a:rPr lang="en-US" sz="1200" spc="-10" dirty="0">
                <a:solidFill>
                  <a:schemeClr val="tx2"/>
                </a:solidFill>
                <a:latin typeface="Comic Sans MS" panose="030F0702030302020204" pitchFamily="66" charset="0"/>
              </a:rPr>
              <a:t>both </a:t>
            </a:r>
            <a:r>
              <a:rPr lang="en-US" sz="1200" spc="-5" dirty="0">
                <a:solidFill>
                  <a:schemeClr val="tx2"/>
                </a:solidFill>
                <a:latin typeface="Comic Sans MS" panose="030F0702030302020204" pitchFamily="66" charset="0"/>
              </a:rPr>
              <a:t>indoors </a:t>
            </a:r>
            <a:r>
              <a:rPr lang="en-US" sz="1200" dirty="0">
                <a:solidFill>
                  <a:schemeClr val="tx2"/>
                </a:solidFill>
                <a:latin typeface="Comic Sans MS" panose="030F0702030302020204" pitchFamily="66" charset="0"/>
              </a:rPr>
              <a:t>and </a:t>
            </a:r>
            <a:r>
              <a:rPr lang="en-US" sz="1200" spc="-5" dirty="0">
                <a:solidFill>
                  <a:schemeClr val="tx2"/>
                </a:solidFill>
                <a:latin typeface="Comic Sans MS" panose="030F0702030302020204" pitchFamily="66" charset="0"/>
              </a:rPr>
              <a:t>outdoors, adults can support </a:t>
            </a:r>
            <a:r>
              <a:rPr lang="en-US" sz="1200" dirty="0">
                <a:solidFill>
                  <a:schemeClr val="tx2"/>
                </a:solidFill>
                <a:latin typeface="Comic Sans MS" panose="030F0702030302020204" pitchFamily="66" charset="0"/>
              </a:rPr>
              <a:t>children </a:t>
            </a:r>
            <a:r>
              <a:rPr lang="en-US" sz="1200" spc="-10" dirty="0">
                <a:solidFill>
                  <a:schemeClr val="tx2"/>
                </a:solidFill>
                <a:latin typeface="Comic Sans MS" panose="030F0702030302020204" pitchFamily="66" charset="0"/>
              </a:rPr>
              <a:t>to </a:t>
            </a:r>
            <a:r>
              <a:rPr lang="en-US" sz="1200" spc="-5" dirty="0">
                <a:solidFill>
                  <a:schemeClr val="tx2"/>
                </a:solidFill>
                <a:latin typeface="Comic Sans MS" panose="030F0702030302020204" pitchFamily="66" charset="0"/>
              </a:rPr>
              <a:t>develop their  core strength, stability, </a:t>
            </a:r>
            <a:r>
              <a:rPr lang="en-US" sz="1200" dirty="0">
                <a:solidFill>
                  <a:schemeClr val="tx2"/>
                </a:solidFill>
                <a:latin typeface="Comic Sans MS" panose="030F0702030302020204" pitchFamily="66" charset="0"/>
              </a:rPr>
              <a:t>balance, </a:t>
            </a:r>
            <a:r>
              <a:rPr lang="en-US" sz="1200" spc="-5" dirty="0">
                <a:solidFill>
                  <a:schemeClr val="tx2"/>
                </a:solidFill>
                <a:latin typeface="Comic Sans MS" panose="030F0702030302020204" pitchFamily="66" charset="0"/>
              </a:rPr>
              <a:t>spatial awareness, co-ordination and agility.  Gross motor </a:t>
            </a:r>
            <a:r>
              <a:rPr lang="en-US" sz="1200" dirty="0">
                <a:solidFill>
                  <a:schemeClr val="tx2"/>
                </a:solidFill>
                <a:latin typeface="Comic Sans MS" panose="030F0702030302020204" pitchFamily="66" charset="0"/>
              </a:rPr>
              <a:t>skills </a:t>
            </a:r>
            <a:r>
              <a:rPr lang="en-US" sz="1200" spc="-5" dirty="0">
                <a:solidFill>
                  <a:schemeClr val="tx2"/>
                </a:solidFill>
                <a:latin typeface="Comic Sans MS" panose="030F0702030302020204" pitchFamily="66" charset="0"/>
              </a:rPr>
              <a:t>provide </a:t>
            </a:r>
            <a:r>
              <a:rPr lang="en-US" sz="1200" spc="-10" dirty="0">
                <a:solidFill>
                  <a:schemeClr val="tx2"/>
                </a:solidFill>
                <a:latin typeface="Comic Sans MS" panose="030F0702030302020204" pitchFamily="66" charset="0"/>
              </a:rPr>
              <a:t>the </a:t>
            </a:r>
            <a:r>
              <a:rPr lang="en-US" sz="1200" spc="-5" dirty="0">
                <a:solidFill>
                  <a:schemeClr val="tx2"/>
                </a:solidFill>
                <a:latin typeface="Comic Sans MS" panose="030F0702030302020204" pitchFamily="66" charset="0"/>
              </a:rPr>
              <a:t>foundation for developing healthy bodies and  </a:t>
            </a:r>
            <a:r>
              <a:rPr lang="en-US" sz="1200" spc="-10" dirty="0">
                <a:solidFill>
                  <a:schemeClr val="tx2"/>
                </a:solidFill>
                <a:latin typeface="Comic Sans MS" panose="030F0702030302020204" pitchFamily="66" charset="0"/>
              </a:rPr>
              <a:t>social </a:t>
            </a:r>
            <a:r>
              <a:rPr lang="en-US" sz="1200" spc="-5" dirty="0">
                <a:solidFill>
                  <a:schemeClr val="tx2"/>
                </a:solidFill>
                <a:latin typeface="Comic Sans MS" panose="030F0702030302020204" pitchFamily="66" charset="0"/>
              </a:rPr>
              <a:t>and emotional well-being. </a:t>
            </a:r>
            <a:r>
              <a:rPr lang="en-US" sz="1200" dirty="0">
                <a:solidFill>
                  <a:schemeClr val="tx2"/>
                </a:solidFill>
                <a:latin typeface="Comic Sans MS" panose="030F0702030302020204" pitchFamily="66" charset="0"/>
              </a:rPr>
              <a:t>Fine </a:t>
            </a:r>
            <a:r>
              <a:rPr lang="en-US" sz="1200" spc="-10" dirty="0">
                <a:solidFill>
                  <a:schemeClr val="tx2"/>
                </a:solidFill>
                <a:latin typeface="Comic Sans MS" panose="030F0702030302020204" pitchFamily="66" charset="0"/>
              </a:rPr>
              <a:t>motor </a:t>
            </a:r>
            <a:r>
              <a:rPr lang="en-US" sz="1200" spc="-5" dirty="0">
                <a:solidFill>
                  <a:schemeClr val="tx2"/>
                </a:solidFill>
                <a:latin typeface="Comic Sans MS" panose="030F0702030302020204" pitchFamily="66" charset="0"/>
              </a:rPr>
              <a:t>control </a:t>
            </a:r>
            <a:r>
              <a:rPr lang="en-US" sz="1200" spc="-10" dirty="0">
                <a:solidFill>
                  <a:schemeClr val="tx2"/>
                </a:solidFill>
                <a:latin typeface="Comic Sans MS" panose="030F0702030302020204" pitchFamily="66" charset="0"/>
              </a:rPr>
              <a:t>and </a:t>
            </a:r>
            <a:r>
              <a:rPr lang="en-US" sz="1200" spc="-5" dirty="0">
                <a:solidFill>
                  <a:schemeClr val="tx2"/>
                </a:solidFill>
                <a:latin typeface="Comic Sans MS" panose="030F0702030302020204" pitchFamily="66" charset="0"/>
              </a:rPr>
              <a:t>precision </a:t>
            </a:r>
            <a:r>
              <a:rPr lang="en-US" sz="1200" dirty="0">
                <a:solidFill>
                  <a:schemeClr val="tx2"/>
                </a:solidFill>
                <a:latin typeface="Comic Sans MS" panose="030F0702030302020204" pitchFamily="66" charset="0"/>
              </a:rPr>
              <a:t>helps </a:t>
            </a:r>
            <a:r>
              <a:rPr lang="en-US" sz="1200" spc="-10" dirty="0">
                <a:solidFill>
                  <a:schemeClr val="tx2"/>
                </a:solidFill>
                <a:latin typeface="Comic Sans MS" panose="030F0702030302020204" pitchFamily="66" charset="0"/>
              </a:rPr>
              <a:t>with  </a:t>
            </a:r>
            <a:r>
              <a:rPr lang="en-US" sz="1200" spc="-5" dirty="0">
                <a:solidFill>
                  <a:schemeClr val="tx2"/>
                </a:solidFill>
                <a:latin typeface="Comic Sans MS" panose="030F0702030302020204" pitchFamily="66" charset="0"/>
              </a:rPr>
              <a:t>hand-eye co-ordination </a:t>
            </a:r>
            <a:r>
              <a:rPr lang="en-US" sz="1200" dirty="0">
                <a:solidFill>
                  <a:schemeClr val="tx2"/>
                </a:solidFill>
                <a:latin typeface="Comic Sans MS" panose="030F0702030302020204" pitchFamily="66" charset="0"/>
              </a:rPr>
              <a:t>which is </a:t>
            </a:r>
            <a:r>
              <a:rPr lang="en-US" sz="1200" spc="-5" dirty="0">
                <a:solidFill>
                  <a:schemeClr val="tx2"/>
                </a:solidFill>
                <a:latin typeface="Comic Sans MS" panose="030F0702030302020204" pitchFamily="66" charset="0"/>
              </a:rPr>
              <a:t>later linked </a:t>
            </a:r>
            <a:r>
              <a:rPr lang="en-US" sz="1200" spc="-10" dirty="0">
                <a:solidFill>
                  <a:schemeClr val="tx2"/>
                </a:solidFill>
                <a:latin typeface="Comic Sans MS" panose="030F0702030302020204" pitchFamily="66" charset="0"/>
              </a:rPr>
              <a:t>to </a:t>
            </a:r>
            <a:r>
              <a:rPr lang="en-US" sz="1200" dirty="0">
                <a:solidFill>
                  <a:schemeClr val="tx2"/>
                </a:solidFill>
                <a:latin typeface="Comic Sans MS" panose="030F0702030302020204" pitchFamily="66" charset="0"/>
              </a:rPr>
              <a:t>early </a:t>
            </a:r>
            <a:r>
              <a:rPr lang="en-US" sz="1200" spc="-5" dirty="0">
                <a:solidFill>
                  <a:schemeClr val="tx2"/>
                </a:solidFill>
                <a:latin typeface="Comic Sans MS" panose="030F0702030302020204" pitchFamily="66" charset="0"/>
              </a:rPr>
              <a:t>literacy. Repeated and  varied opportunities </a:t>
            </a:r>
            <a:r>
              <a:rPr lang="en-US" sz="1200" spc="-10" dirty="0">
                <a:solidFill>
                  <a:schemeClr val="tx2"/>
                </a:solidFill>
                <a:latin typeface="Comic Sans MS" panose="030F0702030302020204" pitchFamily="66" charset="0"/>
              </a:rPr>
              <a:t>to </a:t>
            </a:r>
            <a:r>
              <a:rPr lang="en-US" sz="1200" dirty="0">
                <a:solidFill>
                  <a:schemeClr val="tx2"/>
                </a:solidFill>
                <a:latin typeface="Comic Sans MS" panose="030F0702030302020204" pitchFamily="66" charset="0"/>
              </a:rPr>
              <a:t>explore </a:t>
            </a:r>
            <a:r>
              <a:rPr lang="en-US" sz="1200" spc="-5" dirty="0">
                <a:solidFill>
                  <a:schemeClr val="tx2"/>
                </a:solidFill>
                <a:latin typeface="Comic Sans MS" panose="030F0702030302020204" pitchFamily="66" charset="0"/>
              </a:rPr>
              <a:t>and </a:t>
            </a:r>
            <a:r>
              <a:rPr lang="en-US" sz="1200" dirty="0">
                <a:solidFill>
                  <a:schemeClr val="tx2"/>
                </a:solidFill>
                <a:latin typeface="Comic Sans MS" panose="030F0702030302020204" pitchFamily="66" charset="0"/>
              </a:rPr>
              <a:t>play </a:t>
            </a:r>
            <a:r>
              <a:rPr lang="en-US" sz="1200" spc="-10" dirty="0">
                <a:solidFill>
                  <a:schemeClr val="tx2"/>
                </a:solidFill>
                <a:latin typeface="Comic Sans MS" panose="030F0702030302020204" pitchFamily="66" charset="0"/>
              </a:rPr>
              <a:t>with </a:t>
            </a:r>
            <a:r>
              <a:rPr lang="en-US" sz="1200" dirty="0">
                <a:solidFill>
                  <a:schemeClr val="tx2"/>
                </a:solidFill>
                <a:latin typeface="Comic Sans MS" panose="030F0702030302020204" pitchFamily="66" charset="0"/>
              </a:rPr>
              <a:t>small </a:t>
            </a:r>
            <a:r>
              <a:rPr lang="en-US" sz="1200" spc="-5" dirty="0">
                <a:solidFill>
                  <a:schemeClr val="tx2"/>
                </a:solidFill>
                <a:latin typeface="Comic Sans MS" panose="030F0702030302020204" pitchFamily="66" charset="0"/>
              </a:rPr>
              <a:t>world activities, puzzles,  </a:t>
            </a:r>
            <a:r>
              <a:rPr lang="en-US" sz="1200" spc="-10" dirty="0">
                <a:solidFill>
                  <a:schemeClr val="tx2"/>
                </a:solidFill>
                <a:latin typeface="Comic Sans MS" panose="030F0702030302020204" pitchFamily="66" charset="0"/>
              </a:rPr>
              <a:t>arts </a:t>
            </a:r>
            <a:r>
              <a:rPr lang="en-US" sz="1200" spc="-5" dirty="0">
                <a:solidFill>
                  <a:schemeClr val="tx2"/>
                </a:solidFill>
                <a:latin typeface="Comic Sans MS" panose="030F0702030302020204" pitchFamily="66" charset="0"/>
              </a:rPr>
              <a:t>and crafts and </a:t>
            </a:r>
            <a:r>
              <a:rPr lang="en-US" sz="1200" spc="-10" dirty="0">
                <a:solidFill>
                  <a:schemeClr val="tx2"/>
                </a:solidFill>
                <a:latin typeface="Comic Sans MS" panose="030F0702030302020204" pitchFamily="66" charset="0"/>
              </a:rPr>
              <a:t>the </a:t>
            </a:r>
            <a:r>
              <a:rPr lang="en-US" sz="1200" spc="-10" dirty="0" err="1">
                <a:solidFill>
                  <a:schemeClr val="tx2"/>
                </a:solidFill>
                <a:latin typeface="Comic Sans MS" panose="030F0702030302020204" pitchFamily="66" charset="0"/>
              </a:rPr>
              <a:t>practise</a:t>
            </a:r>
            <a:r>
              <a:rPr lang="en-US" sz="1200" spc="-10" dirty="0">
                <a:solidFill>
                  <a:schemeClr val="tx2"/>
                </a:solidFill>
                <a:latin typeface="Comic Sans MS" panose="030F0702030302020204" pitchFamily="66" charset="0"/>
              </a:rPr>
              <a:t> of </a:t>
            </a:r>
            <a:r>
              <a:rPr lang="en-US" sz="1200" spc="-5" dirty="0">
                <a:solidFill>
                  <a:schemeClr val="tx2"/>
                </a:solidFill>
                <a:latin typeface="Comic Sans MS" panose="030F0702030302020204" pitchFamily="66" charset="0"/>
              </a:rPr>
              <a:t>using small tools, </a:t>
            </a:r>
            <a:r>
              <a:rPr lang="en-US" sz="1200" spc="-10" dirty="0">
                <a:solidFill>
                  <a:schemeClr val="tx2"/>
                </a:solidFill>
                <a:latin typeface="Comic Sans MS" panose="030F0702030302020204" pitchFamily="66" charset="0"/>
              </a:rPr>
              <a:t>with </a:t>
            </a:r>
            <a:r>
              <a:rPr lang="en-US" sz="1200" dirty="0">
                <a:solidFill>
                  <a:schemeClr val="tx2"/>
                </a:solidFill>
                <a:latin typeface="Comic Sans MS" panose="030F0702030302020204" pitchFamily="66" charset="0"/>
              </a:rPr>
              <a:t>feedback </a:t>
            </a:r>
            <a:r>
              <a:rPr lang="en-US" sz="1200" spc="-5" dirty="0">
                <a:solidFill>
                  <a:schemeClr val="tx2"/>
                </a:solidFill>
                <a:latin typeface="Comic Sans MS" panose="030F0702030302020204" pitchFamily="66" charset="0"/>
              </a:rPr>
              <a:t>and  support from adults, allow children </a:t>
            </a:r>
            <a:r>
              <a:rPr lang="en-US" sz="1200" spc="-15" dirty="0">
                <a:solidFill>
                  <a:schemeClr val="tx2"/>
                </a:solidFill>
                <a:latin typeface="Comic Sans MS" panose="030F0702030302020204" pitchFamily="66" charset="0"/>
              </a:rPr>
              <a:t>to </a:t>
            </a:r>
            <a:r>
              <a:rPr lang="en-US" sz="1200" dirty="0">
                <a:solidFill>
                  <a:schemeClr val="tx2"/>
                </a:solidFill>
                <a:latin typeface="Comic Sans MS" panose="030F0702030302020204" pitchFamily="66" charset="0"/>
              </a:rPr>
              <a:t>develop </a:t>
            </a:r>
            <a:r>
              <a:rPr lang="en-US" sz="1200" spc="-5" dirty="0">
                <a:solidFill>
                  <a:schemeClr val="tx2"/>
                </a:solidFill>
                <a:latin typeface="Comic Sans MS" panose="030F0702030302020204" pitchFamily="66" charset="0"/>
              </a:rPr>
              <a:t>proficiency, control and  confidence.</a:t>
            </a:r>
            <a:endParaRPr lang="en-US" sz="1200" dirty="0">
              <a:solidFill>
                <a:schemeClr val="tx2"/>
              </a:solidFill>
              <a:latin typeface="Comic Sans MS" panose="030F0702030302020204" pitchFamily="66" charset="0"/>
            </a:endParaRPr>
          </a:p>
        </p:txBody>
      </p:sp>
      <p:grpSp>
        <p:nvGrpSpPr>
          <p:cNvPr id="20" name="Group 1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3081" y="-18431"/>
            <a:ext cx="5590319" cy="7581281"/>
            <a:chOff x="5818240" y="-1"/>
            <a:chExt cx="6373761" cy="6874714"/>
          </a:xfrm>
        </p:grpSpPr>
        <p:sp>
          <p:nvSpPr>
            <p:cNvPr id="21" name="Freeform: Shape 2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hild climbing a tree&#10;&#10;Description automatically generated with medium confidence">
            <a:extLst>
              <a:ext uri="{FF2B5EF4-FFF2-40B4-BE49-F238E27FC236}">
                <a16:creationId xmlns:a16="http://schemas.microsoft.com/office/drawing/2014/main" id="{9674F030-E184-ED46-EE2C-1A5145B389B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0902" y="3078115"/>
            <a:ext cx="3633082" cy="2425082"/>
          </a:xfrm>
          <a:prstGeom prst="rect">
            <a:avLst/>
          </a:prstGeom>
        </p:spPr>
      </p:pic>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chemeClr val="tx1">
                    <a:tint val="75000"/>
                  </a:schemeClr>
                </a:solidFill>
                <a:latin typeface="+mn-lt"/>
                <a:cs typeface="+mn-cs"/>
              </a:rPr>
              <a:pPr algn="r">
                <a:spcBef>
                  <a:spcPts val="105"/>
                </a:spcBef>
              </a:pPr>
              <a:t>13</a:t>
            </a:fld>
            <a:endParaRPr lang="en-US">
              <a:solidFill>
                <a:schemeClr val="tx1">
                  <a:tint val="75000"/>
                </a:schemeClr>
              </a:solidFill>
              <a:latin typeface="+mn-lt"/>
              <a:cs typeface="+mn-cs"/>
            </a:endParaRPr>
          </a:p>
        </p:txBody>
      </p:sp>
      <p:pic>
        <p:nvPicPr>
          <p:cNvPr id="8" name="Picture 7" descr="C:\Users\RLWCGRIFFITHS\AppData\Local\Microsoft\Windows\INetCache\Content.MSO\D0413950.tmp">
            <a:extLst>
              <a:ext uri="{FF2B5EF4-FFF2-40B4-BE49-F238E27FC236}">
                <a16:creationId xmlns:a16="http://schemas.microsoft.com/office/drawing/2014/main" id="{CE34F26C-BA61-99E0-4119-17B01BD680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6233" y="389994"/>
            <a:ext cx="1219200" cy="972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9CCE4D7D-80DE-0FA7-9D38-B91165BB9828}"/>
              </a:ext>
            </a:extLst>
          </p:cNvPr>
          <p:cNvSpPr txBox="1"/>
          <p:nvPr/>
        </p:nvSpPr>
        <p:spPr>
          <a:xfrm>
            <a:off x="8207168" y="5303142"/>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preschools.sa.gov.au/houghton-preschool/our-centre/show-and-tel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1201166"/>
            <a:ext cx="10064750" cy="200025"/>
            <a:chOff x="371856" y="1201166"/>
            <a:chExt cx="10064750" cy="200025"/>
          </a:xfrm>
        </p:grpSpPr>
        <p:sp>
          <p:nvSpPr>
            <p:cNvPr id="3" name="object 3"/>
            <p:cNvSpPr/>
            <p:nvPr/>
          </p:nvSpPr>
          <p:spPr>
            <a:xfrm>
              <a:off x="373380" y="1213358"/>
              <a:ext cx="8089265" cy="187960"/>
            </a:xfrm>
            <a:custGeom>
              <a:avLst/>
              <a:gdLst/>
              <a:ahLst/>
              <a:cxnLst/>
              <a:rect l="l" t="t" r="r" b="b"/>
              <a:pathLst>
                <a:path w="8089265" h="187959">
                  <a:moveTo>
                    <a:pt x="8089138" y="0"/>
                  </a:moveTo>
                  <a:lnTo>
                    <a:pt x="0" y="0"/>
                  </a:lnTo>
                  <a:lnTo>
                    <a:pt x="0" y="187451"/>
                  </a:lnTo>
                  <a:lnTo>
                    <a:pt x="8089138" y="187451"/>
                  </a:lnTo>
                  <a:lnTo>
                    <a:pt x="8089138" y="0"/>
                  </a:lnTo>
                  <a:close/>
                </a:path>
              </a:pathLst>
            </a:custGeom>
            <a:solidFill>
              <a:srgbClr val="CC66FF"/>
            </a:solidFill>
          </p:spPr>
          <p:txBody>
            <a:bodyPr wrap="square" lIns="0" tIns="0" rIns="0" bIns="0" rtlCol="0"/>
            <a:lstStyle/>
            <a:p>
              <a:endParaRPr/>
            </a:p>
          </p:txBody>
        </p:sp>
        <p:sp>
          <p:nvSpPr>
            <p:cNvPr id="4" name="object 4"/>
            <p:cNvSpPr/>
            <p:nvPr/>
          </p:nvSpPr>
          <p:spPr>
            <a:xfrm>
              <a:off x="371856" y="1201178"/>
              <a:ext cx="10064750" cy="12700"/>
            </a:xfrm>
            <a:custGeom>
              <a:avLst/>
              <a:gdLst/>
              <a:ahLst/>
              <a:cxnLst/>
              <a:rect l="l" t="t" r="r" b="b"/>
              <a:pathLst>
                <a:path w="10064750" h="12700">
                  <a:moveTo>
                    <a:pt x="8090649" y="0"/>
                  </a:moveTo>
                  <a:lnTo>
                    <a:pt x="0" y="0"/>
                  </a:lnTo>
                  <a:lnTo>
                    <a:pt x="0" y="12179"/>
                  </a:lnTo>
                  <a:lnTo>
                    <a:pt x="8090649" y="12179"/>
                  </a:lnTo>
                  <a:lnTo>
                    <a:pt x="8090649" y="0"/>
                  </a:lnTo>
                  <a:close/>
                </a:path>
                <a:path w="10064750" h="12700">
                  <a:moveTo>
                    <a:pt x="10064242" y="0"/>
                  </a:moveTo>
                  <a:lnTo>
                    <a:pt x="8102854" y="0"/>
                  </a:lnTo>
                  <a:lnTo>
                    <a:pt x="8090662" y="0"/>
                  </a:lnTo>
                  <a:lnTo>
                    <a:pt x="8090662" y="12179"/>
                  </a:lnTo>
                  <a:lnTo>
                    <a:pt x="8102854" y="12179"/>
                  </a:lnTo>
                  <a:lnTo>
                    <a:pt x="10064242" y="12179"/>
                  </a:lnTo>
                  <a:lnTo>
                    <a:pt x="10064242" y="0"/>
                  </a:lnTo>
                  <a:close/>
                </a:path>
              </a:pathLst>
            </a:custGeom>
            <a:solidFill>
              <a:srgbClr val="6F2F9F"/>
            </a:solidFill>
          </p:spPr>
          <p:txBody>
            <a:bodyPr wrap="square" lIns="0" tIns="0" rIns="0" bIns="0" rtlCol="0"/>
            <a:lstStyle/>
            <a:p>
              <a:endParaRPr/>
            </a:p>
          </p:txBody>
        </p:sp>
      </p:grpSp>
      <p:sp>
        <p:nvSpPr>
          <p:cNvPr id="5" name="object 5"/>
          <p:cNvSpPr txBox="1"/>
          <p:nvPr/>
        </p:nvSpPr>
        <p:spPr>
          <a:xfrm>
            <a:off x="445643" y="539242"/>
            <a:ext cx="5360035" cy="1403350"/>
          </a:xfrm>
          <a:prstGeom prst="rect">
            <a:avLst/>
          </a:prstGeom>
        </p:spPr>
        <p:txBody>
          <a:bodyPr vert="horz" wrap="square" lIns="0" tIns="12700" rIns="0" bIns="0" rtlCol="0">
            <a:spAutoFit/>
          </a:bodyPr>
          <a:lstStyle/>
          <a:p>
            <a:pPr marL="387350" algn="ctr">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387350">
              <a:lnSpc>
                <a:spcPct val="100000"/>
              </a:lnSpc>
              <a:spcBef>
                <a:spcPts val="60"/>
              </a:spcBef>
            </a:pPr>
            <a:r>
              <a:rPr lang="en-GB" sz="1200" b="1" spc="-5" dirty="0">
                <a:solidFill>
                  <a:srgbClr val="6F2F9F"/>
                </a:solidFill>
                <a:latin typeface="Gothic Uralic"/>
                <a:cs typeface="Gothic Uralic"/>
              </a:rPr>
              <a:t>                                 </a:t>
            </a:r>
            <a:r>
              <a:rPr sz="1200" b="1" spc="-5" dirty="0">
                <a:solidFill>
                  <a:srgbClr val="6F2F9F"/>
                </a:solidFill>
                <a:latin typeface="Gothic Uralic"/>
                <a:cs typeface="Gothic Uralic"/>
              </a:rPr>
              <a:t>Physical Development </a:t>
            </a:r>
            <a:r>
              <a:rPr sz="1200" b="1" dirty="0">
                <a:solidFill>
                  <a:srgbClr val="6F2F9F"/>
                </a:solidFill>
                <a:latin typeface="Gothic Uralic"/>
                <a:cs typeface="Gothic Uralic"/>
              </a:rPr>
              <a:t>| </a:t>
            </a:r>
            <a:r>
              <a:rPr sz="1200" b="1" spc="-5" dirty="0">
                <a:solidFill>
                  <a:srgbClr val="6F2F9F"/>
                </a:solidFill>
                <a:latin typeface="Gothic Uralic"/>
                <a:cs typeface="Gothic Uralic"/>
              </a:rPr>
              <a:t>Gross </a:t>
            </a:r>
            <a:r>
              <a:rPr sz="1200" b="1" dirty="0">
                <a:solidFill>
                  <a:srgbClr val="6F2F9F"/>
                </a:solidFill>
                <a:latin typeface="Gothic Uralic"/>
                <a:cs typeface="Gothic Uralic"/>
              </a:rPr>
              <a:t>Motor</a:t>
            </a:r>
            <a:r>
              <a:rPr sz="1200" b="1" spc="5" dirty="0">
                <a:solidFill>
                  <a:srgbClr val="6F2F9F"/>
                </a:solidFill>
                <a:latin typeface="Gothic Uralic"/>
                <a:cs typeface="Gothic Uralic"/>
              </a:rPr>
              <a:t> </a:t>
            </a:r>
            <a:r>
              <a:rPr sz="1200" b="1" spc="-5" dirty="0">
                <a:solidFill>
                  <a:srgbClr val="6F2F9F"/>
                </a:solidFill>
                <a:latin typeface="Gothic Uralic"/>
                <a:cs typeface="Gothic Uralic"/>
              </a:rPr>
              <a:t>Skills</a:t>
            </a:r>
            <a:endParaRPr sz="1200" dirty="0">
              <a:latin typeface="Gothic Uralic"/>
              <a:cs typeface="Gothic Uralic"/>
            </a:endParaRPr>
          </a:p>
          <a:p>
            <a:pPr>
              <a:lnSpc>
                <a:spcPct val="100000"/>
              </a:lnSpc>
              <a:spcBef>
                <a:spcPts val="20"/>
              </a:spcBef>
            </a:pPr>
            <a:endParaRPr sz="1500" dirty="0">
              <a:latin typeface="Gothic Uralic"/>
              <a:cs typeface="Gothic Uralic"/>
            </a:endParaRPr>
          </a:p>
          <a:p>
            <a:pPr marL="12700">
              <a:lnSpc>
                <a:spcPct val="100000"/>
              </a:lnSpc>
            </a:pPr>
            <a:r>
              <a:rPr sz="1200" b="1" dirty="0">
                <a:latin typeface="Gothic Uralic"/>
                <a:cs typeface="Gothic Uralic"/>
              </a:rPr>
              <a:t>Early Learning </a:t>
            </a:r>
            <a:r>
              <a:rPr sz="1200" b="1" spc="-5" dirty="0">
                <a:latin typeface="Gothic Uralic"/>
                <a:cs typeface="Gothic Uralic"/>
              </a:rPr>
              <a:t>Goal: Physical</a:t>
            </a:r>
            <a:r>
              <a:rPr sz="1200" spc="-5" dirty="0">
                <a:latin typeface="URW Gothic"/>
                <a:cs typeface="URW Gothic"/>
              </a:rPr>
              <a:t>| Gross Motor</a:t>
            </a:r>
            <a:r>
              <a:rPr sz="1200" spc="5" dirty="0">
                <a:latin typeface="URW Gothic"/>
                <a:cs typeface="URW Gothic"/>
              </a:rPr>
              <a:t> </a:t>
            </a:r>
            <a:r>
              <a:rPr sz="1200" dirty="0">
                <a:latin typeface="URW Gothic"/>
                <a:cs typeface="URW Gothic"/>
              </a:rPr>
              <a:t>Skills</a:t>
            </a:r>
          </a:p>
          <a:p>
            <a:pPr marL="12700">
              <a:lnSpc>
                <a:spcPct val="100000"/>
              </a:lnSpc>
              <a:spcBef>
                <a:spcPts val="15"/>
              </a:spcBef>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0"/>
              </a:spcBef>
              <a:buFont typeface="Symbol"/>
              <a:buChar char=""/>
              <a:tabLst>
                <a:tab pos="469265" algn="l"/>
                <a:tab pos="469900" algn="l"/>
              </a:tabLst>
            </a:pPr>
            <a:r>
              <a:rPr sz="900" spc="-5" dirty="0">
                <a:latin typeface="URW Gothic"/>
                <a:cs typeface="URW Gothic"/>
              </a:rPr>
              <a:t>Negotiate space and obstacles safely, with consideration for themselves and others;</a:t>
            </a:r>
            <a:r>
              <a:rPr sz="900" spc="80" dirty="0">
                <a:latin typeface="URW Gothic"/>
                <a:cs typeface="URW Gothic"/>
              </a:rPr>
              <a:t> </a:t>
            </a:r>
            <a:r>
              <a:rPr sz="900" dirty="0">
                <a:latin typeface="URW Gothic"/>
                <a:cs typeface="URW Gothic"/>
              </a:rPr>
              <a:t>-</a:t>
            </a: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Demonstrate strength, balance and coordination </a:t>
            </a:r>
            <a:r>
              <a:rPr sz="900" spc="-10" dirty="0">
                <a:latin typeface="URW Gothic"/>
                <a:cs typeface="URW Gothic"/>
              </a:rPr>
              <a:t>when</a:t>
            </a:r>
            <a:r>
              <a:rPr sz="900" spc="5" dirty="0">
                <a:latin typeface="URW Gothic"/>
                <a:cs typeface="URW Gothic"/>
              </a:rPr>
              <a:t> </a:t>
            </a:r>
            <a:r>
              <a:rPr sz="900" spc="-5" dirty="0">
                <a:latin typeface="URW Gothic"/>
                <a:cs typeface="URW Gothic"/>
              </a:rPr>
              <a:t>playing;</a:t>
            </a:r>
            <a:endParaRPr sz="900" dirty="0">
              <a:latin typeface="URW Gothic"/>
              <a:cs typeface="URW Gothic"/>
            </a:endParaRPr>
          </a:p>
          <a:p>
            <a:pPr marL="469900" indent="-228600">
              <a:lnSpc>
                <a:spcPct val="100000"/>
              </a:lnSpc>
              <a:buFont typeface="Symbol"/>
              <a:buChar char=""/>
              <a:tabLst>
                <a:tab pos="469265" algn="l"/>
                <a:tab pos="469900" algn="l"/>
              </a:tabLst>
            </a:pPr>
            <a:r>
              <a:rPr sz="900" spc="-5" dirty="0">
                <a:latin typeface="URW Gothic"/>
                <a:cs typeface="URW Gothic"/>
              </a:rPr>
              <a:t>Move energetically, </a:t>
            </a:r>
            <a:r>
              <a:rPr sz="900" dirty="0">
                <a:latin typeface="URW Gothic"/>
                <a:cs typeface="URW Gothic"/>
              </a:rPr>
              <a:t>such </a:t>
            </a:r>
            <a:r>
              <a:rPr sz="900" spc="-5" dirty="0">
                <a:latin typeface="URW Gothic"/>
                <a:cs typeface="URW Gothic"/>
              </a:rPr>
              <a:t>as running, jumping, dancing, hopping, skipping and</a:t>
            </a:r>
            <a:r>
              <a:rPr sz="900" spc="35" dirty="0">
                <a:latin typeface="URW Gothic"/>
                <a:cs typeface="URW Gothic"/>
              </a:rPr>
              <a:t> </a:t>
            </a:r>
            <a:r>
              <a:rPr sz="900" dirty="0">
                <a:latin typeface="URW Gothic"/>
                <a:cs typeface="URW Gothic"/>
              </a:rPr>
              <a:t>climbing</a:t>
            </a:r>
            <a:r>
              <a:rPr sz="900" dirty="0">
                <a:latin typeface="Times New Roman"/>
                <a:cs typeface="Times New Roman"/>
              </a:rPr>
              <a:t>.</a:t>
            </a:r>
          </a:p>
        </p:txBody>
      </p:sp>
      <p:sp>
        <p:nvSpPr>
          <p:cNvPr id="6" name="object 6"/>
          <p:cNvSpPr/>
          <p:nvPr/>
        </p:nvSpPr>
        <p:spPr>
          <a:xfrm>
            <a:off x="373379" y="1961642"/>
            <a:ext cx="5838190" cy="140335"/>
          </a:xfrm>
          <a:custGeom>
            <a:avLst/>
            <a:gdLst/>
            <a:ahLst/>
            <a:cxnLst/>
            <a:rect l="l" t="t" r="r" b="b"/>
            <a:pathLst>
              <a:path w="5838190" h="140335">
                <a:moveTo>
                  <a:pt x="5837809" y="0"/>
                </a:moveTo>
                <a:lnTo>
                  <a:pt x="0" y="0"/>
                </a:lnTo>
                <a:lnTo>
                  <a:pt x="0" y="140208"/>
                </a:lnTo>
                <a:lnTo>
                  <a:pt x="5837809" y="140208"/>
                </a:lnTo>
                <a:lnTo>
                  <a:pt x="5837809" y="0"/>
                </a:lnTo>
                <a:close/>
              </a:path>
            </a:pathLst>
          </a:custGeom>
          <a:solidFill>
            <a:srgbClr val="CC00FF"/>
          </a:solidFill>
        </p:spPr>
        <p:txBody>
          <a:bodyPr wrap="square" lIns="0" tIns="0" rIns="0" bIns="0" rtlCol="0"/>
          <a:lstStyle/>
          <a:p>
            <a:endParaRPr/>
          </a:p>
        </p:txBody>
      </p:sp>
      <p:sp>
        <p:nvSpPr>
          <p:cNvPr id="7" name="object 7"/>
          <p:cNvSpPr txBox="1"/>
          <p:nvPr/>
        </p:nvSpPr>
        <p:spPr>
          <a:xfrm>
            <a:off x="421640" y="1948942"/>
            <a:ext cx="244094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Progression towards the Early </a:t>
            </a:r>
            <a:r>
              <a:rPr sz="900" b="1" dirty="0">
                <a:latin typeface="Gothic Uralic"/>
                <a:cs typeface="Gothic Uralic"/>
              </a:rPr>
              <a:t>Learning</a:t>
            </a:r>
            <a:r>
              <a:rPr sz="900" b="1" spc="15" dirty="0">
                <a:latin typeface="Gothic Uralic"/>
                <a:cs typeface="Gothic Uralic"/>
              </a:rPr>
              <a:t> </a:t>
            </a:r>
            <a:r>
              <a:rPr sz="900" b="1" spc="-5" dirty="0">
                <a:latin typeface="Gothic Uralic"/>
                <a:cs typeface="Gothic Uralic"/>
              </a:rPr>
              <a:t>Goal</a:t>
            </a:r>
            <a:endParaRPr sz="900">
              <a:latin typeface="Gothic Uralic"/>
              <a:cs typeface="Gothic Uralic"/>
            </a:endParaRPr>
          </a:p>
        </p:txBody>
      </p:sp>
      <p:sp>
        <p:nvSpPr>
          <p:cNvPr id="8" name="object 8"/>
          <p:cNvSpPr/>
          <p:nvPr/>
        </p:nvSpPr>
        <p:spPr>
          <a:xfrm>
            <a:off x="6211189" y="1961642"/>
            <a:ext cx="4225290" cy="140335"/>
          </a:xfrm>
          <a:custGeom>
            <a:avLst/>
            <a:gdLst/>
            <a:ahLst/>
            <a:cxnLst/>
            <a:rect l="l" t="t" r="r" b="b"/>
            <a:pathLst>
              <a:path w="4225290" h="140335">
                <a:moveTo>
                  <a:pt x="4224782" y="0"/>
                </a:moveTo>
                <a:lnTo>
                  <a:pt x="0" y="0"/>
                </a:lnTo>
                <a:lnTo>
                  <a:pt x="0" y="140208"/>
                </a:lnTo>
                <a:lnTo>
                  <a:pt x="4224782" y="140208"/>
                </a:lnTo>
                <a:lnTo>
                  <a:pt x="4224782" y="0"/>
                </a:lnTo>
                <a:close/>
              </a:path>
            </a:pathLst>
          </a:custGeom>
          <a:solidFill>
            <a:srgbClr val="CC00FF"/>
          </a:solidFill>
        </p:spPr>
        <p:txBody>
          <a:bodyPr wrap="square" lIns="0" tIns="0" rIns="0" bIns="0" rtlCol="0"/>
          <a:lstStyle/>
          <a:p>
            <a:endParaRPr/>
          </a:p>
        </p:txBody>
      </p:sp>
      <p:sp>
        <p:nvSpPr>
          <p:cNvPr id="9" name="object 9"/>
          <p:cNvSpPr txBox="1"/>
          <p:nvPr/>
        </p:nvSpPr>
        <p:spPr>
          <a:xfrm>
            <a:off x="6267069" y="1947417"/>
            <a:ext cx="3275965" cy="151323"/>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physical curriculum </a:t>
            </a:r>
            <a:r>
              <a:rPr sz="900" b="1" dirty="0">
                <a:latin typeface="Gothic Uralic"/>
                <a:cs typeface="Gothic Uralic"/>
              </a:rPr>
              <a:t>– </a:t>
            </a:r>
            <a:r>
              <a:rPr lang="en-GB" sz="900" b="1" i="1" spc="-155" dirty="0">
                <a:latin typeface="Verdana"/>
                <a:cs typeface="Gothic Uralic"/>
              </a:rPr>
              <a:t>Reception</a:t>
            </a:r>
            <a:endParaRPr sz="900" dirty="0">
              <a:latin typeface="Verdana"/>
              <a:cs typeface="Verdana"/>
            </a:endParaRPr>
          </a:p>
        </p:txBody>
      </p:sp>
      <p:grpSp>
        <p:nvGrpSpPr>
          <p:cNvPr id="10" name="object 10"/>
          <p:cNvGrpSpPr/>
          <p:nvPr/>
        </p:nvGrpSpPr>
        <p:grpSpPr>
          <a:xfrm>
            <a:off x="373379" y="2101850"/>
            <a:ext cx="10062845" cy="140335"/>
            <a:chOff x="373379" y="2101850"/>
            <a:chExt cx="10062845" cy="140335"/>
          </a:xfrm>
        </p:grpSpPr>
        <p:sp>
          <p:nvSpPr>
            <p:cNvPr id="11" name="object 11"/>
            <p:cNvSpPr/>
            <p:nvPr/>
          </p:nvSpPr>
          <p:spPr>
            <a:xfrm>
              <a:off x="373379" y="2101850"/>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CC00FF"/>
            </a:solidFill>
          </p:spPr>
          <p:txBody>
            <a:bodyPr wrap="square" lIns="0" tIns="0" rIns="0" bIns="0" rtlCol="0"/>
            <a:lstStyle/>
            <a:p>
              <a:endParaRPr/>
            </a:p>
          </p:txBody>
        </p:sp>
        <p:sp>
          <p:nvSpPr>
            <p:cNvPr id="12" name="object 12"/>
            <p:cNvSpPr/>
            <p:nvPr/>
          </p:nvSpPr>
          <p:spPr>
            <a:xfrm>
              <a:off x="643127" y="2101850"/>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CC99FF"/>
            </a:solidFill>
          </p:spPr>
          <p:txBody>
            <a:bodyPr wrap="square" lIns="0" tIns="0" rIns="0" bIns="0" rtlCol="0"/>
            <a:lstStyle/>
            <a:p>
              <a:endParaRPr/>
            </a:p>
          </p:txBody>
        </p:sp>
      </p:grpSp>
      <p:sp>
        <p:nvSpPr>
          <p:cNvPr id="13" name="object 13"/>
          <p:cNvSpPr txBox="1"/>
          <p:nvPr/>
        </p:nvSpPr>
        <p:spPr>
          <a:xfrm>
            <a:off x="421640" y="2089150"/>
            <a:ext cx="9647555" cy="151323"/>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lang="en-GB" sz="900" b="1" spc="-10" dirty="0">
                <a:latin typeface="Gothic Uralic"/>
                <a:cs typeface="Gothic Uralic"/>
              </a:rPr>
              <a:t>and  to be year 1  ready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p:txBody>
      </p:sp>
      <p:sp>
        <p:nvSpPr>
          <p:cNvPr id="14" name="object 14"/>
          <p:cNvSpPr txBox="1"/>
          <p:nvPr/>
        </p:nvSpPr>
        <p:spPr>
          <a:xfrm>
            <a:off x="650240" y="2369566"/>
            <a:ext cx="5430520" cy="1128001"/>
          </a:xfrm>
          <a:prstGeom prst="rect">
            <a:avLst/>
          </a:prstGeom>
        </p:spPr>
        <p:txBody>
          <a:bodyPr vert="horz" wrap="square" lIns="0" tIns="8890" rIns="0" bIns="0" rtlCol="0">
            <a:spAutoFit/>
          </a:bodyPr>
          <a:lstStyle/>
          <a:p>
            <a:pPr marL="241300" marR="212090" indent="-228600">
              <a:lnSpc>
                <a:spcPct val="102499"/>
              </a:lnSpc>
              <a:spcBef>
                <a:spcPts val="70"/>
              </a:spcBef>
              <a:buFont typeface="Symbol"/>
              <a:buChar char=""/>
              <a:tabLst>
                <a:tab pos="240665" algn="l"/>
                <a:tab pos="241300" algn="l"/>
              </a:tabLst>
            </a:pPr>
            <a:r>
              <a:rPr sz="900" spc="-5" dirty="0">
                <a:latin typeface="URW Gothic"/>
                <a:cs typeface="URW Gothic"/>
              </a:rPr>
              <a:t>Refine the fundamental movement skills of rolling, walking, </a:t>
            </a:r>
            <a:r>
              <a:rPr sz="900" dirty="0">
                <a:latin typeface="URW Gothic"/>
                <a:cs typeface="URW Gothic"/>
              </a:rPr>
              <a:t>running </a:t>
            </a:r>
            <a:r>
              <a:rPr sz="900" spc="-5" dirty="0">
                <a:latin typeface="URW Gothic"/>
                <a:cs typeface="URW Gothic"/>
              </a:rPr>
              <a:t>and skipping, crawling,  jumping, hopping and</a:t>
            </a:r>
            <a:r>
              <a:rPr sz="900" spc="-20" dirty="0">
                <a:latin typeface="URW Gothic"/>
                <a:cs typeface="URW Gothic"/>
              </a:rPr>
              <a:t> </a:t>
            </a:r>
            <a:r>
              <a:rPr sz="900" spc="-5" dirty="0">
                <a:latin typeface="URW Gothic"/>
                <a:cs typeface="URW Gothic"/>
              </a:rPr>
              <a:t>climbing</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Choose and </a:t>
            </a:r>
            <a:r>
              <a:rPr sz="900" dirty="0">
                <a:latin typeface="URW Gothic"/>
                <a:cs typeface="URW Gothic"/>
              </a:rPr>
              <a:t>use </a:t>
            </a:r>
            <a:r>
              <a:rPr sz="900" spc="-5" dirty="0">
                <a:latin typeface="URW Gothic"/>
                <a:cs typeface="URW Gothic"/>
              </a:rPr>
              <a:t>the most appropriate equipment </a:t>
            </a:r>
            <a:r>
              <a:rPr sz="900" dirty="0">
                <a:latin typeface="URW Gothic"/>
                <a:cs typeface="URW Gothic"/>
              </a:rPr>
              <a:t>for a </a:t>
            </a:r>
            <a:r>
              <a:rPr sz="900" spc="-10" dirty="0">
                <a:latin typeface="URW Gothic"/>
                <a:cs typeface="URW Gothic"/>
              </a:rPr>
              <a:t>game </a:t>
            </a:r>
            <a:r>
              <a:rPr sz="900" spc="-5" dirty="0">
                <a:latin typeface="URW Gothic"/>
                <a:cs typeface="URW Gothic"/>
              </a:rPr>
              <a:t>or</a:t>
            </a:r>
            <a:r>
              <a:rPr sz="900" spc="20" dirty="0">
                <a:latin typeface="URW Gothic"/>
                <a:cs typeface="URW Gothic"/>
              </a:rPr>
              <a:t> </a:t>
            </a:r>
            <a:r>
              <a:rPr sz="900" spc="-5" dirty="0">
                <a:latin typeface="URW Gothic"/>
                <a:cs typeface="URW Gothic"/>
              </a:rPr>
              <a:t>task</a:t>
            </a:r>
            <a:endParaRPr sz="900" dirty="0">
              <a:latin typeface="URW Gothic"/>
              <a:cs typeface="URW Gothic"/>
            </a:endParaRPr>
          </a:p>
          <a:p>
            <a:pPr marL="241300" indent="-228600">
              <a:lnSpc>
                <a:spcPct val="100000"/>
              </a:lnSpc>
              <a:spcBef>
                <a:spcPts val="15"/>
              </a:spcBef>
              <a:buFont typeface="Symbol"/>
              <a:buChar char=""/>
              <a:tabLst>
                <a:tab pos="240665" algn="l"/>
                <a:tab pos="24130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play </a:t>
            </a:r>
            <a:r>
              <a:rPr sz="900" dirty="0">
                <a:latin typeface="URW Gothic"/>
                <a:cs typeface="URW Gothic"/>
              </a:rPr>
              <a:t>a </a:t>
            </a:r>
            <a:r>
              <a:rPr sz="900" spc="-5" dirty="0">
                <a:latin typeface="URW Gothic"/>
                <a:cs typeface="URW Gothic"/>
              </a:rPr>
              <a:t>game, understanding simple rules in pairs </a:t>
            </a:r>
            <a:r>
              <a:rPr sz="900" spc="-10" dirty="0">
                <a:latin typeface="URW Gothic"/>
                <a:cs typeface="URW Gothic"/>
              </a:rPr>
              <a:t>or small</a:t>
            </a:r>
            <a:r>
              <a:rPr sz="900" spc="60" dirty="0">
                <a:latin typeface="URW Gothic"/>
                <a:cs typeface="URW Gothic"/>
              </a:rPr>
              <a:t> </a:t>
            </a:r>
            <a:r>
              <a:rPr sz="900" spc="-5" dirty="0">
                <a:latin typeface="URW Gothic"/>
                <a:cs typeface="URW Gothic"/>
              </a:rPr>
              <a:t>groups</a:t>
            </a:r>
            <a:endParaRPr sz="900" dirty="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Combine different movements with ease and</a:t>
            </a:r>
            <a:r>
              <a:rPr sz="900" spc="5" dirty="0">
                <a:latin typeface="URW Gothic"/>
                <a:cs typeface="URW Gothic"/>
              </a:rPr>
              <a:t> </a:t>
            </a:r>
            <a:r>
              <a:rPr sz="900" spc="-5" dirty="0">
                <a:latin typeface="URW Gothic"/>
                <a:cs typeface="URW Gothic"/>
              </a:rPr>
              <a:t>fluency</a:t>
            </a:r>
            <a:endParaRPr sz="900" dirty="0">
              <a:latin typeface="URW Gothic"/>
              <a:cs typeface="URW Gothic"/>
            </a:endParaRPr>
          </a:p>
          <a:p>
            <a:pPr marL="241300" marR="91440" indent="-228600">
              <a:lnSpc>
                <a:spcPct val="102200"/>
              </a:lnSpc>
              <a:buFont typeface="Symbol"/>
              <a:buChar char=""/>
              <a:tabLst>
                <a:tab pos="240665" algn="l"/>
                <a:tab pos="241300" algn="l"/>
              </a:tabLst>
            </a:pPr>
            <a:r>
              <a:rPr sz="900" spc="-5" dirty="0">
                <a:latin typeface="URW Gothic"/>
                <a:cs typeface="URW Gothic"/>
              </a:rPr>
              <a:t>Continue to develop an overall body strength, coordination, balance and agility needed to  engage successfully with future physical education </a:t>
            </a:r>
            <a:r>
              <a:rPr sz="900" spc="-10" dirty="0">
                <a:latin typeface="URW Gothic"/>
                <a:cs typeface="URW Gothic"/>
              </a:rPr>
              <a:t>sessions </a:t>
            </a:r>
            <a:r>
              <a:rPr sz="900" spc="-5" dirty="0">
                <a:latin typeface="URW Gothic"/>
                <a:cs typeface="URW Gothic"/>
              </a:rPr>
              <a:t>and other physical disciplines  including dance, gymnastics</a:t>
            </a:r>
            <a:r>
              <a:rPr lang="en-GB" sz="900" spc="-5" dirty="0">
                <a:latin typeface="URW Gothic"/>
                <a:cs typeface="URW Gothic"/>
              </a:rPr>
              <a:t> &amp; sport</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Refine </a:t>
            </a:r>
            <a:r>
              <a:rPr sz="900" dirty="0">
                <a:latin typeface="URW Gothic"/>
                <a:cs typeface="URW Gothic"/>
              </a:rPr>
              <a:t>a </a:t>
            </a:r>
            <a:r>
              <a:rPr sz="900" spc="-5" dirty="0">
                <a:latin typeface="URW Gothic"/>
                <a:cs typeface="URW Gothic"/>
              </a:rPr>
              <a:t>range </a:t>
            </a:r>
            <a:r>
              <a:rPr sz="900" spc="-10" dirty="0">
                <a:latin typeface="URW Gothic"/>
                <a:cs typeface="URW Gothic"/>
              </a:rPr>
              <a:t>of </a:t>
            </a:r>
            <a:r>
              <a:rPr sz="900" spc="-5" dirty="0">
                <a:latin typeface="URW Gothic"/>
                <a:cs typeface="URW Gothic"/>
              </a:rPr>
              <a:t>ball skills including: throwing, catching, </a:t>
            </a:r>
            <a:r>
              <a:rPr sz="900" dirty="0">
                <a:latin typeface="URW Gothic"/>
                <a:cs typeface="URW Gothic"/>
              </a:rPr>
              <a:t>kicking, </a:t>
            </a:r>
            <a:r>
              <a:rPr sz="900" spc="-5" dirty="0">
                <a:latin typeface="URW Gothic"/>
                <a:cs typeface="URW Gothic"/>
              </a:rPr>
              <a:t>passing, batting and</a:t>
            </a:r>
            <a:r>
              <a:rPr sz="900" spc="50" dirty="0">
                <a:latin typeface="URW Gothic"/>
                <a:cs typeface="URW Gothic"/>
              </a:rPr>
              <a:t> </a:t>
            </a:r>
            <a:r>
              <a:rPr sz="900" spc="-5" dirty="0">
                <a:latin typeface="URW Gothic"/>
                <a:cs typeface="URW Gothic"/>
              </a:rPr>
              <a:t>aiming.</a:t>
            </a:r>
            <a:endParaRPr sz="900" dirty="0">
              <a:latin typeface="URW Gothic"/>
              <a:cs typeface="URW Gothic"/>
            </a:endParaRPr>
          </a:p>
        </p:txBody>
      </p:sp>
      <p:sp>
        <p:nvSpPr>
          <p:cNvPr id="15" name="object 15"/>
          <p:cNvSpPr/>
          <p:nvPr/>
        </p:nvSpPr>
        <p:spPr>
          <a:xfrm>
            <a:off x="6211189" y="2242058"/>
            <a:ext cx="4225290" cy="2102485"/>
          </a:xfrm>
          <a:custGeom>
            <a:avLst/>
            <a:gdLst/>
            <a:ahLst/>
            <a:cxnLst/>
            <a:rect l="l" t="t" r="r" b="b"/>
            <a:pathLst>
              <a:path w="4225290" h="2102485">
                <a:moveTo>
                  <a:pt x="4224782" y="0"/>
                </a:moveTo>
                <a:lnTo>
                  <a:pt x="0" y="0"/>
                </a:lnTo>
                <a:lnTo>
                  <a:pt x="0" y="2102230"/>
                </a:lnTo>
                <a:lnTo>
                  <a:pt x="4224782" y="2102230"/>
                </a:lnTo>
                <a:lnTo>
                  <a:pt x="4224782" y="0"/>
                </a:lnTo>
                <a:close/>
              </a:path>
            </a:pathLst>
          </a:custGeom>
          <a:solidFill>
            <a:srgbClr val="E7E6E6"/>
          </a:solidFill>
        </p:spPr>
        <p:txBody>
          <a:bodyPr wrap="square" lIns="0" tIns="0" rIns="0" bIns="0" rtlCol="0"/>
          <a:lstStyle/>
          <a:p>
            <a:endParaRPr/>
          </a:p>
        </p:txBody>
      </p:sp>
      <p:sp>
        <p:nvSpPr>
          <p:cNvPr id="16" name="object 16"/>
          <p:cNvSpPr txBox="1"/>
          <p:nvPr/>
        </p:nvSpPr>
        <p:spPr>
          <a:xfrm>
            <a:off x="6267069" y="2369566"/>
            <a:ext cx="4113529" cy="1844039"/>
          </a:xfrm>
          <a:prstGeom prst="rect">
            <a:avLst/>
          </a:prstGeom>
        </p:spPr>
        <p:txBody>
          <a:bodyPr vert="horz" wrap="square" lIns="0" tIns="10160" rIns="0" bIns="0" rtlCol="0">
            <a:spAutoFit/>
          </a:bodyPr>
          <a:lstStyle/>
          <a:p>
            <a:pPr marL="12700" marR="5080">
              <a:lnSpc>
                <a:spcPct val="101899"/>
              </a:lnSpc>
              <a:spcBef>
                <a:spcPts val="80"/>
              </a:spcBef>
            </a:pPr>
            <a:r>
              <a:rPr sz="900" spc="-10" dirty="0">
                <a:latin typeface="URW Gothic"/>
                <a:cs typeface="URW Gothic"/>
              </a:rPr>
              <a:t>To </a:t>
            </a:r>
            <a:r>
              <a:rPr sz="900" dirty="0">
                <a:latin typeface="URW Gothic"/>
                <a:cs typeface="URW Gothic"/>
              </a:rPr>
              <a:t>confidently </a:t>
            </a:r>
            <a:r>
              <a:rPr sz="900" spc="-5" dirty="0">
                <a:latin typeface="URW Gothic"/>
                <a:cs typeface="URW Gothic"/>
              </a:rPr>
              <a:t>take part </a:t>
            </a:r>
            <a:r>
              <a:rPr sz="900" spc="5" dirty="0">
                <a:latin typeface="URW Gothic"/>
                <a:cs typeface="URW Gothic"/>
              </a:rPr>
              <a:t>in </a:t>
            </a:r>
            <a:r>
              <a:rPr sz="900" spc="-10" dirty="0">
                <a:latin typeface="URW Gothic"/>
                <a:cs typeface="URW Gothic"/>
              </a:rPr>
              <a:t>Sports </a:t>
            </a:r>
            <a:r>
              <a:rPr sz="900" spc="-5" dirty="0">
                <a:latin typeface="URW Gothic"/>
                <a:cs typeface="URW Gothic"/>
              </a:rPr>
              <a:t>Day, </a:t>
            </a:r>
            <a:r>
              <a:rPr sz="900" dirty="0">
                <a:latin typeface="URW Gothic"/>
                <a:cs typeface="URW Gothic"/>
              </a:rPr>
              <a:t>enjoying team </a:t>
            </a:r>
            <a:r>
              <a:rPr sz="900" spc="-5" dirty="0">
                <a:latin typeface="URW Gothic"/>
                <a:cs typeface="URW Gothic"/>
              </a:rPr>
              <a:t>games and  individual races </a:t>
            </a:r>
            <a:r>
              <a:rPr sz="900" spc="-15" dirty="0">
                <a:latin typeface="URW Gothic"/>
                <a:cs typeface="URW Gothic"/>
              </a:rPr>
              <a:t>(To </a:t>
            </a:r>
            <a:r>
              <a:rPr sz="900" dirty="0">
                <a:latin typeface="URW Gothic"/>
                <a:cs typeface="URW Gothic"/>
              </a:rPr>
              <a:t>begin </a:t>
            </a:r>
            <a:r>
              <a:rPr sz="900" spc="-5" dirty="0">
                <a:latin typeface="URW Gothic"/>
                <a:cs typeface="URW Gothic"/>
              </a:rPr>
              <a:t>to develop </a:t>
            </a:r>
            <a:r>
              <a:rPr sz="900" dirty="0">
                <a:latin typeface="URW Gothic"/>
                <a:cs typeface="URW Gothic"/>
              </a:rPr>
              <a:t>a </a:t>
            </a:r>
            <a:r>
              <a:rPr sz="900" spc="-5" dirty="0">
                <a:latin typeface="URW Gothic"/>
                <a:cs typeface="URW Gothic"/>
              </a:rPr>
              <a:t>sense of competitiveness)  Children to collaborate </a:t>
            </a:r>
            <a:r>
              <a:rPr sz="900" spc="5" dirty="0">
                <a:latin typeface="URW Gothic"/>
                <a:cs typeface="URW Gothic"/>
              </a:rPr>
              <a:t>in </a:t>
            </a:r>
            <a:r>
              <a:rPr sz="900" spc="-5" dirty="0">
                <a:latin typeface="URW Gothic"/>
                <a:cs typeface="URW Gothic"/>
              </a:rPr>
              <a:t>throwing, rolling, fetching and receiving games.  </a:t>
            </a:r>
            <a:r>
              <a:rPr sz="900" spc="-10" dirty="0">
                <a:latin typeface="URW Gothic"/>
                <a:cs typeface="URW Gothic"/>
              </a:rPr>
              <a:t>To </a:t>
            </a:r>
            <a:r>
              <a:rPr sz="900" spc="-5" dirty="0">
                <a:latin typeface="URW Gothic"/>
                <a:cs typeface="URW Gothic"/>
              </a:rPr>
              <a:t>negotiate and </a:t>
            </a:r>
            <a:r>
              <a:rPr sz="900" dirty="0">
                <a:latin typeface="URW Gothic"/>
                <a:cs typeface="URW Gothic"/>
              </a:rPr>
              <a:t>use </a:t>
            </a:r>
            <a:r>
              <a:rPr sz="900" spc="-5" dirty="0">
                <a:latin typeface="URW Gothic"/>
                <a:cs typeface="URW Gothic"/>
              </a:rPr>
              <a:t>space together, travelling </a:t>
            </a:r>
            <a:r>
              <a:rPr sz="900" spc="5" dirty="0">
                <a:latin typeface="URW Gothic"/>
                <a:cs typeface="URW Gothic"/>
              </a:rPr>
              <a:t>in </a:t>
            </a:r>
            <a:r>
              <a:rPr sz="900" dirty="0">
                <a:latin typeface="URW Gothic"/>
                <a:cs typeface="URW Gothic"/>
              </a:rPr>
              <a:t>a </a:t>
            </a:r>
            <a:r>
              <a:rPr sz="900" spc="-10" dirty="0">
                <a:latin typeface="URW Gothic"/>
                <a:cs typeface="URW Gothic"/>
              </a:rPr>
              <a:t>range </a:t>
            </a:r>
            <a:r>
              <a:rPr sz="900" spc="-5" dirty="0">
                <a:latin typeface="URW Gothic"/>
                <a:cs typeface="URW Gothic"/>
              </a:rPr>
              <a:t>of</a:t>
            </a:r>
            <a:r>
              <a:rPr sz="900" spc="30" dirty="0">
                <a:latin typeface="URW Gothic"/>
                <a:cs typeface="URW Gothic"/>
              </a:rPr>
              <a:t> </a:t>
            </a:r>
            <a:r>
              <a:rPr sz="900" spc="-5" dirty="0">
                <a:latin typeface="URW Gothic"/>
                <a:cs typeface="URW Gothic"/>
              </a:rPr>
              <a:t>ways.</a:t>
            </a:r>
            <a:endParaRPr sz="900">
              <a:latin typeface="URW Gothic"/>
              <a:cs typeface="URW Gothic"/>
            </a:endParaRPr>
          </a:p>
          <a:p>
            <a:pPr marL="12700" marR="140970">
              <a:lnSpc>
                <a:spcPct val="102200"/>
              </a:lnSpc>
            </a:pPr>
            <a:r>
              <a:rPr sz="900" spc="-5" dirty="0">
                <a:latin typeface="URW Gothic"/>
                <a:cs typeface="URW Gothic"/>
              </a:rPr>
              <a:t>Children to develop more accurate hand/eye co-ordination </a:t>
            </a:r>
            <a:r>
              <a:rPr sz="900" spc="5" dirty="0">
                <a:latin typeface="URW Gothic"/>
                <a:cs typeface="URW Gothic"/>
              </a:rPr>
              <a:t>in </a:t>
            </a:r>
            <a:r>
              <a:rPr sz="900" spc="-5" dirty="0">
                <a:latin typeface="URW Gothic"/>
                <a:cs typeface="URW Gothic"/>
              </a:rPr>
              <a:t>order to  aim, throw, bounce, </a:t>
            </a:r>
            <a:r>
              <a:rPr sz="900" dirty="0">
                <a:latin typeface="URW Gothic"/>
                <a:cs typeface="URW Gothic"/>
              </a:rPr>
              <a:t>kick, </a:t>
            </a:r>
            <a:r>
              <a:rPr sz="900" spc="-5" dirty="0">
                <a:latin typeface="URW Gothic"/>
                <a:cs typeface="URW Gothic"/>
              </a:rPr>
              <a:t>catch and</a:t>
            </a:r>
            <a:r>
              <a:rPr sz="900" spc="-20" dirty="0">
                <a:latin typeface="URW Gothic"/>
                <a:cs typeface="URW Gothic"/>
              </a:rPr>
              <a:t> </a:t>
            </a:r>
            <a:r>
              <a:rPr sz="900" dirty="0">
                <a:latin typeface="URW Gothic"/>
                <a:cs typeface="URW Gothic"/>
              </a:rPr>
              <a:t>roll</a:t>
            </a:r>
            <a:endParaRPr sz="900">
              <a:latin typeface="URW Gothic"/>
              <a:cs typeface="URW Gothic"/>
            </a:endParaRPr>
          </a:p>
          <a:p>
            <a:pPr marL="12700" marR="304800">
              <a:lnSpc>
                <a:spcPct val="102200"/>
              </a:lnSpc>
            </a:pPr>
            <a:r>
              <a:rPr sz="900" spc="-5" dirty="0">
                <a:latin typeface="URW Gothic"/>
                <a:cs typeface="URW Gothic"/>
              </a:rPr>
              <a:t>Children can balance, jump and land appropriately from </a:t>
            </a:r>
            <a:r>
              <a:rPr sz="900" dirty="0">
                <a:latin typeface="URW Gothic"/>
                <a:cs typeface="URW Gothic"/>
              </a:rPr>
              <a:t>a </a:t>
            </a:r>
            <a:r>
              <a:rPr sz="900" spc="-5" dirty="0">
                <a:latin typeface="URW Gothic"/>
                <a:cs typeface="URW Gothic"/>
              </a:rPr>
              <a:t>range of  equipment and</a:t>
            </a:r>
            <a:r>
              <a:rPr sz="900" spc="-15" dirty="0">
                <a:latin typeface="URW Gothic"/>
                <a:cs typeface="URW Gothic"/>
              </a:rPr>
              <a:t> </a:t>
            </a:r>
            <a:r>
              <a:rPr sz="900" spc="-5" dirty="0">
                <a:latin typeface="URW Gothic"/>
                <a:cs typeface="URW Gothic"/>
              </a:rPr>
              <a:t>heights.</a:t>
            </a:r>
            <a:endParaRPr sz="900">
              <a:latin typeface="URW Gothic"/>
              <a:cs typeface="URW Gothic"/>
            </a:endParaRPr>
          </a:p>
          <a:p>
            <a:pPr marL="12700" marR="281305">
              <a:lnSpc>
                <a:spcPct val="102200"/>
              </a:lnSpc>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balance on one </a:t>
            </a:r>
            <a:r>
              <a:rPr sz="900" dirty="0">
                <a:latin typeface="URW Gothic"/>
                <a:cs typeface="URW Gothic"/>
              </a:rPr>
              <a:t>leg </a:t>
            </a:r>
            <a:r>
              <a:rPr sz="900" spc="-10" dirty="0">
                <a:latin typeface="URW Gothic"/>
                <a:cs typeface="URW Gothic"/>
              </a:rPr>
              <a:t>(each </a:t>
            </a:r>
            <a:r>
              <a:rPr sz="900" dirty="0">
                <a:latin typeface="URW Gothic"/>
                <a:cs typeface="URW Gothic"/>
              </a:rPr>
              <a:t>leg for a </a:t>
            </a:r>
            <a:r>
              <a:rPr sz="900" spc="-10" dirty="0">
                <a:latin typeface="URW Gothic"/>
                <a:cs typeface="URW Gothic"/>
              </a:rPr>
              <a:t>short </a:t>
            </a:r>
            <a:r>
              <a:rPr sz="900" spc="-5" dirty="0">
                <a:latin typeface="URW Gothic"/>
                <a:cs typeface="URW Gothic"/>
              </a:rPr>
              <a:t>time)  Children have access to weekly PE lessons that </a:t>
            </a:r>
            <a:r>
              <a:rPr sz="900" dirty="0">
                <a:latin typeface="URW Gothic"/>
                <a:cs typeface="URW Gothic"/>
              </a:rPr>
              <a:t>raise </a:t>
            </a:r>
            <a:r>
              <a:rPr sz="900" spc="-5" dirty="0">
                <a:latin typeface="URW Gothic"/>
                <a:cs typeface="URW Gothic"/>
              </a:rPr>
              <a:t>their heart rate  Children to recognise </a:t>
            </a:r>
            <a:r>
              <a:rPr sz="900" dirty="0">
                <a:latin typeface="URW Gothic"/>
                <a:cs typeface="URW Gothic"/>
              </a:rPr>
              <a:t>and </a:t>
            </a:r>
            <a:r>
              <a:rPr sz="900" spc="-5" dirty="0">
                <a:latin typeface="URW Gothic"/>
                <a:cs typeface="URW Gothic"/>
              </a:rPr>
              <a:t>manage own </a:t>
            </a:r>
            <a:r>
              <a:rPr sz="900" dirty="0">
                <a:latin typeface="URW Gothic"/>
                <a:cs typeface="URW Gothic"/>
              </a:rPr>
              <a:t>risk </a:t>
            </a:r>
            <a:r>
              <a:rPr sz="900" spc="-5" dirty="0">
                <a:latin typeface="URW Gothic"/>
                <a:cs typeface="URW Gothic"/>
              </a:rPr>
              <a:t>and risks </a:t>
            </a:r>
            <a:r>
              <a:rPr sz="900" spc="-15" dirty="0">
                <a:latin typeface="URW Gothic"/>
                <a:cs typeface="URW Gothic"/>
              </a:rPr>
              <a:t>to </a:t>
            </a:r>
            <a:r>
              <a:rPr sz="900" spc="-5" dirty="0">
                <a:latin typeface="URW Gothic"/>
                <a:cs typeface="URW Gothic"/>
              </a:rPr>
              <a:t>others during  physical activities</a:t>
            </a:r>
            <a:endParaRPr sz="900">
              <a:latin typeface="URW Gothic"/>
              <a:cs typeface="URW Gothic"/>
            </a:endParaRPr>
          </a:p>
          <a:p>
            <a:pPr marL="12700">
              <a:lnSpc>
                <a:spcPct val="100000"/>
              </a:lnSpc>
              <a:spcBef>
                <a:spcPts val="25"/>
              </a:spcBef>
            </a:pPr>
            <a:r>
              <a:rPr sz="900" spc="-10" dirty="0">
                <a:latin typeface="URW Gothic"/>
                <a:cs typeface="URW Gothic"/>
              </a:rPr>
              <a:t>To </a:t>
            </a:r>
            <a:r>
              <a:rPr sz="900" dirty="0">
                <a:latin typeface="URW Gothic"/>
                <a:cs typeface="URW Gothic"/>
              </a:rPr>
              <a:t>sit </a:t>
            </a:r>
            <a:r>
              <a:rPr sz="900" spc="-5" dirty="0">
                <a:latin typeface="URW Gothic"/>
                <a:cs typeface="URW Gothic"/>
              </a:rPr>
              <a:t>correctly at </a:t>
            </a:r>
            <a:r>
              <a:rPr sz="900" dirty="0">
                <a:latin typeface="URW Gothic"/>
                <a:cs typeface="URW Gothic"/>
              </a:rPr>
              <a:t>a </a:t>
            </a:r>
            <a:r>
              <a:rPr sz="900" spc="-5" dirty="0">
                <a:latin typeface="URW Gothic"/>
                <a:cs typeface="URW Gothic"/>
              </a:rPr>
              <a:t>table with </a:t>
            </a:r>
            <a:r>
              <a:rPr sz="900" dirty="0">
                <a:latin typeface="URW Gothic"/>
                <a:cs typeface="URW Gothic"/>
              </a:rPr>
              <a:t>4 </a:t>
            </a:r>
            <a:r>
              <a:rPr sz="900" spc="-5" dirty="0">
                <a:latin typeface="URW Gothic"/>
                <a:cs typeface="URW Gothic"/>
              </a:rPr>
              <a:t>legs on </a:t>
            </a:r>
            <a:r>
              <a:rPr sz="900" spc="-10" dirty="0">
                <a:latin typeface="URW Gothic"/>
                <a:cs typeface="URW Gothic"/>
              </a:rPr>
              <a:t>the </a:t>
            </a:r>
            <a:r>
              <a:rPr sz="900" spc="-5" dirty="0">
                <a:latin typeface="URW Gothic"/>
                <a:cs typeface="URW Gothic"/>
              </a:rPr>
              <a:t>floor </a:t>
            </a:r>
            <a:r>
              <a:rPr sz="900" spc="-10" dirty="0">
                <a:latin typeface="URW Gothic"/>
                <a:cs typeface="URW Gothic"/>
              </a:rPr>
              <a:t>(where</a:t>
            </a:r>
            <a:r>
              <a:rPr sz="900" spc="65" dirty="0">
                <a:latin typeface="URW Gothic"/>
                <a:cs typeface="URW Gothic"/>
              </a:rPr>
              <a:t> </a:t>
            </a:r>
            <a:r>
              <a:rPr sz="900" spc="-5" dirty="0">
                <a:latin typeface="URW Gothic"/>
                <a:cs typeface="URW Gothic"/>
              </a:rPr>
              <a:t>appropriate)</a:t>
            </a:r>
            <a:endParaRPr sz="900">
              <a:latin typeface="URW Gothic"/>
              <a:cs typeface="URW Gothic"/>
            </a:endParaRPr>
          </a:p>
        </p:txBody>
      </p:sp>
      <p:grpSp>
        <p:nvGrpSpPr>
          <p:cNvPr id="17" name="object 17"/>
          <p:cNvGrpSpPr/>
          <p:nvPr/>
        </p:nvGrpSpPr>
        <p:grpSpPr>
          <a:xfrm>
            <a:off x="373379" y="4344289"/>
            <a:ext cx="10062845" cy="140335"/>
            <a:chOff x="373379" y="4344289"/>
            <a:chExt cx="10062845" cy="140335"/>
          </a:xfrm>
        </p:grpSpPr>
        <p:sp>
          <p:nvSpPr>
            <p:cNvPr id="18" name="object 18"/>
            <p:cNvSpPr/>
            <p:nvPr/>
          </p:nvSpPr>
          <p:spPr>
            <a:xfrm>
              <a:off x="373379" y="4344289"/>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CC00FF"/>
            </a:solidFill>
          </p:spPr>
          <p:txBody>
            <a:bodyPr wrap="square" lIns="0" tIns="0" rIns="0" bIns="0" rtlCol="0"/>
            <a:lstStyle/>
            <a:p>
              <a:endParaRPr/>
            </a:p>
          </p:txBody>
        </p:sp>
        <p:sp>
          <p:nvSpPr>
            <p:cNvPr id="19" name="object 19"/>
            <p:cNvSpPr/>
            <p:nvPr/>
          </p:nvSpPr>
          <p:spPr>
            <a:xfrm>
              <a:off x="643127" y="4344289"/>
              <a:ext cx="9792970" cy="140335"/>
            </a:xfrm>
            <a:custGeom>
              <a:avLst/>
              <a:gdLst/>
              <a:ahLst/>
              <a:cxnLst/>
              <a:rect l="l" t="t" r="r" b="b"/>
              <a:pathLst>
                <a:path w="9792970" h="140335">
                  <a:moveTo>
                    <a:pt x="9792970" y="0"/>
                  </a:moveTo>
                  <a:lnTo>
                    <a:pt x="0" y="0"/>
                  </a:lnTo>
                  <a:lnTo>
                    <a:pt x="0" y="140207"/>
                  </a:lnTo>
                  <a:lnTo>
                    <a:pt x="9792970" y="140207"/>
                  </a:lnTo>
                  <a:lnTo>
                    <a:pt x="9792970" y="0"/>
                  </a:lnTo>
                  <a:close/>
                </a:path>
              </a:pathLst>
            </a:custGeom>
            <a:solidFill>
              <a:srgbClr val="CC99FF"/>
            </a:solidFill>
          </p:spPr>
          <p:txBody>
            <a:bodyPr wrap="square" lIns="0" tIns="0" rIns="0" bIns="0" rtlCol="0"/>
            <a:lstStyle/>
            <a:p>
              <a:endParaRPr/>
            </a:p>
          </p:txBody>
        </p:sp>
      </p:grpSp>
      <p:sp>
        <p:nvSpPr>
          <p:cNvPr id="20" name="object 20"/>
          <p:cNvSpPr txBox="1"/>
          <p:nvPr/>
        </p:nvSpPr>
        <p:spPr>
          <a:xfrm>
            <a:off x="421640" y="4331589"/>
            <a:ext cx="3493135" cy="162560"/>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p:txBody>
      </p:sp>
      <p:sp>
        <p:nvSpPr>
          <p:cNvPr id="21" name="object 21"/>
          <p:cNvSpPr txBox="1"/>
          <p:nvPr/>
        </p:nvSpPr>
        <p:spPr>
          <a:xfrm>
            <a:off x="650240" y="4471796"/>
            <a:ext cx="5380355" cy="1129155"/>
          </a:xfrm>
          <a:prstGeom prst="rect">
            <a:avLst/>
          </a:prstGeom>
        </p:spPr>
        <p:txBody>
          <a:bodyPr vert="horz" wrap="square" lIns="0" tIns="9525" rIns="0" bIns="0" rtlCol="0">
            <a:spAutoFit/>
          </a:bodyPr>
          <a:lstStyle/>
          <a:p>
            <a:pPr marL="241300" marR="160020" indent="-228600">
              <a:lnSpc>
                <a:spcPct val="102200"/>
              </a:lnSpc>
              <a:spcBef>
                <a:spcPts val="75"/>
              </a:spcBef>
              <a:buFont typeface="Symbol"/>
              <a:buChar char=""/>
              <a:tabLst>
                <a:tab pos="240665" algn="l"/>
                <a:tab pos="241300" algn="l"/>
              </a:tabLst>
            </a:pPr>
            <a:r>
              <a:rPr sz="900" spc="-5" dirty="0">
                <a:latin typeface="URW Gothic"/>
                <a:cs typeface="URW Gothic"/>
              </a:rPr>
              <a:t>Revise the fundamental movement skills of rolling, walking, </a:t>
            </a:r>
            <a:r>
              <a:rPr sz="900" dirty="0">
                <a:latin typeface="URW Gothic"/>
                <a:cs typeface="URW Gothic"/>
              </a:rPr>
              <a:t>running </a:t>
            </a:r>
            <a:r>
              <a:rPr sz="900" spc="-5" dirty="0">
                <a:latin typeface="URW Gothic"/>
                <a:cs typeface="URW Gothic"/>
              </a:rPr>
              <a:t>and skipping, crawling,  jumping, hopping and</a:t>
            </a:r>
            <a:r>
              <a:rPr sz="900" spc="-20" dirty="0">
                <a:latin typeface="URW Gothic"/>
                <a:cs typeface="URW Gothic"/>
              </a:rPr>
              <a:t> </a:t>
            </a:r>
            <a:r>
              <a:rPr sz="900" spc="-5" dirty="0">
                <a:latin typeface="URW Gothic"/>
                <a:cs typeface="URW Gothic"/>
              </a:rPr>
              <a:t>climbing</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throw and </a:t>
            </a:r>
            <a:r>
              <a:rPr sz="900" dirty="0">
                <a:latin typeface="URW Gothic"/>
                <a:cs typeface="URW Gothic"/>
              </a:rPr>
              <a:t>catch a </a:t>
            </a:r>
            <a:r>
              <a:rPr sz="900" spc="-5" dirty="0">
                <a:latin typeface="URW Gothic"/>
                <a:cs typeface="URW Gothic"/>
              </a:rPr>
              <a:t>large</a:t>
            </a:r>
            <a:r>
              <a:rPr sz="900" spc="20" dirty="0">
                <a:latin typeface="URW Gothic"/>
                <a:cs typeface="URW Gothic"/>
              </a:rPr>
              <a:t> </a:t>
            </a:r>
            <a:r>
              <a:rPr sz="900" spc="-5" dirty="0">
                <a:latin typeface="URW Gothic"/>
                <a:cs typeface="URW Gothic"/>
              </a:rPr>
              <a:t>ball</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Progress towards </a:t>
            </a:r>
            <a:r>
              <a:rPr sz="900" dirty="0">
                <a:latin typeface="URW Gothic"/>
                <a:cs typeface="URW Gothic"/>
              </a:rPr>
              <a:t>a </a:t>
            </a:r>
            <a:r>
              <a:rPr sz="900" spc="-10" dirty="0">
                <a:latin typeface="URW Gothic"/>
                <a:cs typeface="URW Gothic"/>
              </a:rPr>
              <a:t>more </a:t>
            </a:r>
            <a:r>
              <a:rPr sz="900" spc="-5" dirty="0">
                <a:latin typeface="URW Gothic"/>
                <a:cs typeface="URW Gothic"/>
              </a:rPr>
              <a:t>fluent style of moving with developing control</a:t>
            </a:r>
            <a:r>
              <a:rPr lang="en-GB" sz="900" spc="-5" dirty="0">
                <a:latin typeface="URW Gothic"/>
                <a:cs typeface="URW Gothic"/>
              </a:rPr>
              <a:t>.</a:t>
            </a:r>
            <a:endParaRPr sz="900" dirty="0">
              <a:latin typeface="URW Gothic"/>
              <a:cs typeface="URW Gothic"/>
            </a:endParaRPr>
          </a:p>
          <a:p>
            <a:pPr marL="241300" marR="162560" indent="-228600">
              <a:lnSpc>
                <a:spcPct val="102200"/>
              </a:lnSpc>
              <a:buFont typeface="Symbol"/>
              <a:buChar char=""/>
              <a:tabLst>
                <a:tab pos="240665" algn="l"/>
                <a:tab pos="241300" algn="l"/>
              </a:tabLst>
            </a:pPr>
            <a:r>
              <a:rPr sz="900" spc="-5" dirty="0">
                <a:latin typeface="URW Gothic"/>
                <a:cs typeface="URW Gothic"/>
              </a:rPr>
              <a:t>Confidently use </a:t>
            </a:r>
            <a:r>
              <a:rPr sz="900" dirty="0">
                <a:latin typeface="URW Gothic"/>
                <a:cs typeface="URW Gothic"/>
              </a:rPr>
              <a:t>a </a:t>
            </a:r>
            <a:r>
              <a:rPr sz="900" spc="-5" dirty="0">
                <a:latin typeface="URW Gothic"/>
                <a:cs typeface="URW Gothic"/>
              </a:rPr>
              <a:t>range of large and small apparatus </a:t>
            </a:r>
            <a:r>
              <a:rPr sz="900" dirty="0">
                <a:latin typeface="URW Gothic"/>
                <a:cs typeface="URW Gothic"/>
              </a:rPr>
              <a:t>indoors </a:t>
            </a:r>
            <a:r>
              <a:rPr sz="900" spc="-5" dirty="0">
                <a:latin typeface="URW Gothic"/>
                <a:cs typeface="URW Gothic"/>
              </a:rPr>
              <a:t>and outside, alone and </a:t>
            </a:r>
            <a:r>
              <a:rPr sz="900" spc="5" dirty="0">
                <a:latin typeface="URW Gothic"/>
                <a:cs typeface="URW Gothic"/>
              </a:rPr>
              <a:t>in </a:t>
            </a:r>
            <a:r>
              <a:rPr sz="900" dirty="0">
                <a:latin typeface="URW Gothic"/>
                <a:cs typeface="URW Gothic"/>
              </a:rPr>
              <a:t>a  </a:t>
            </a:r>
            <a:r>
              <a:rPr sz="900" spc="-5" dirty="0">
                <a:latin typeface="URW Gothic"/>
                <a:cs typeface="URW Gothic"/>
              </a:rPr>
              <a:t>group</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Beginning to develop an overall body strength, coordination, balance and agility needed to  engage successfully with future physical education </a:t>
            </a:r>
            <a:r>
              <a:rPr sz="900" spc="-10" dirty="0">
                <a:latin typeface="URW Gothic"/>
                <a:cs typeface="URW Gothic"/>
              </a:rPr>
              <a:t>sessions </a:t>
            </a:r>
            <a:r>
              <a:rPr sz="900" spc="-5" dirty="0">
                <a:latin typeface="URW Gothic"/>
                <a:cs typeface="URW Gothic"/>
              </a:rPr>
              <a:t>and other physical disciplines  including dance, gymnastics</a:t>
            </a:r>
            <a:r>
              <a:rPr lang="en-GB" sz="900" spc="-5" dirty="0">
                <a:latin typeface="URW Gothic"/>
                <a:cs typeface="URW Gothic"/>
              </a:rPr>
              <a:t> and </a:t>
            </a:r>
            <a:r>
              <a:rPr sz="900" spc="-5" dirty="0">
                <a:latin typeface="URW Gothic"/>
                <a:cs typeface="URW Gothic"/>
              </a:rPr>
              <a:t>sport </a:t>
            </a:r>
            <a:endParaRPr sz="900" dirty="0">
              <a:latin typeface="URW Gothic"/>
              <a:cs typeface="URW Gothic"/>
            </a:endParaRPr>
          </a:p>
          <a:p>
            <a:pPr marL="241300" marR="269240" indent="-228600">
              <a:lnSpc>
                <a:spcPts val="1110"/>
              </a:lnSpc>
              <a:spcBef>
                <a:spcPts val="35"/>
              </a:spcBef>
              <a:buFont typeface="Symbol"/>
              <a:buChar char=""/>
              <a:tabLst>
                <a:tab pos="240665" algn="l"/>
                <a:tab pos="241300" algn="l"/>
              </a:tabLst>
            </a:pPr>
            <a:r>
              <a:rPr sz="900" spc="-5" dirty="0">
                <a:latin typeface="URW Gothic"/>
                <a:cs typeface="URW Gothic"/>
              </a:rPr>
              <a:t>Develop </a:t>
            </a:r>
            <a:r>
              <a:rPr sz="900" dirty="0">
                <a:latin typeface="URW Gothic"/>
                <a:cs typeface="URW Gothic"/>
              </a:rPr>
              <a:t>a </a:t>
            </a:r>
            <a:r>
              <a:rPr sz="900" spc="-5" dirty="0">
                <a:latin typeface="URW Gothic"/>
                <a:cs typeface="URW Gothic"/>
              </a:rPr>
              <a:t>range of ball skills including: throwing, catching, kicking, passing, batting and  aiming.</a:t>
            </a:r>
            <a:endParaRPr sz="900" dirty="0">
              <a:latin typeface="URW Gothic"/>
              <a:cs typeface="URW Gothic"/>
            </a:endParaRPr>
          </a:p>
        </p:txBody>
      </p:sp>
      <p:sp>
        <p:nvSpPr>
          <p:cNvPr id="22" name="object 22"/>
          <p:cNvSpPr/>
          <p:nvPr/>
        </p:nvSpPr>
        <p:spPr>
          <a:xfrm>
            <a:off x="6211189" y="4484573"/>
            <a:ext cx="4225290" cy="2242185"/>
          </a:xfrm>
          <a:custGeom>
            <a:avLst/>
            <a:gdLst/>
            <a:ahLst/>
            <a:cxnLst/>
            <a:rect l="l" t="t" r="r" b="b"/>
            <a:pathLst>
              <a:path w="4225290" h="2242184">
                <a:moveTo>
                  <a:pt x="4224782" y="0"/>
                </a:moveTo>
                <a:lnTo>
                  <a:pt x="0" y="0"/>
                </a:lnTo>
                <a:lnTo>
                  <a:pt x="0" y="2242058"/>
                </a:lnTo>
                <a:lnTo>
                  <a:pt x="4224782" y="2242058"/>
                </a:lnTo>
                <a:lnTo>
                  <a:pt x="4224782" y="0"/>
                </a:lnTo>
                <a:close/>
              </a:path>
            </a:pathLst>
          </a:custGeom>
          <a:solidFill>
            <a:srgbClr val="E7E6E6"/>
          </a:solidFill>
        </p:spPr>
        <p:txBody>
          <a:bodyPr wrap="square" lIns="0" tIns="0" rIns="0" bIns="0" rtlCol="0"/>
          <a:lstStyle/>
          <a:p>
            <a:endParaRPr/>
          </a:p>
        </p:txBody>
      </p:sp>
      <p:sp>
        <p:nvSpPr>
          <p:cNvPr id="23" name="object 23"/>
          <p:cNvSpPr txBox="1"/>
          <p:nvPr/>
        </p:nvSpPr>
        <p:spPr>
          <a:xfrm>
            <a:off x="6267069" y="4471796"/>
            <a:ext cx="4058920" cy="993349"/>
          </a:xfrm>
          <a:prstGeom prst="rect">
            <a:avLst/>
          </a:prstGeom>
        </p:spPr>
        <p:txBody>
          <a:bodyPr vert="horz" wrap="square" lIns="0" tIns="12700" rIns="0" bIns="0" rtlCol="0">
            <a:spAutoFit/>
          </a:bodyPr>
          <a:lstStyle/>
          <a:p>
            <a:pPr marL="12700">
              <a:lnSpc>
                <a:spcPct val="100000"/>
              </a:lnSpc>
              <a:spcBef>
                <a:spcPts val="100"/>
              </a:spcBef>
            </a:pPr>
            <a:r>
              <a:rPr sz="900" spc="-10" dirty="0">
                <a:latin typeface="URW Gothic"/>
                <a:cs typeface="URW Gothic"/>
              </a:rPr>
              <a:t>To </a:t>
            </a:r>
            <a:r>
              <a:rPr sz="900" spc="-5" dirty="0">
                <a:latin typeface="URW Gothic"/>
                <a:cs typeface="URW Gothic"/>
              </a:rPr>
              <a:t>have </a:t>
            </a:r>
            <a:r>
              <a:rPr sz="900" dirty="0">
                <a:latin typeface="URW Gothic"/>
                <a:cs typeface="URW Gothic"/>
              </a:rPr>
              <a:t>good </a:t>
            </a:r>
            <a:r>
              <a:rPr sz="900" spc="-5" dirty="0">
                <a:latin typeface="URW Gothic"/>
                <a:cs typeface="URW Gothic"/>
              </a:rPr>
              <a:t>balance and</a:t>
            </a:r>
            <a:r>
              <a:rPr sz="900" spc="10" dirty="0">
                <a:latin typeface="URW Gothic"/>
                <a:cs typeface="URW Gothic"/>
              </a:rPr>
              <a:t> </a:t>
            </a:r>
            <a:r>
              <a:rPr sz="900" spc="-5" dirty="0">
                <a:latin typeface="URW Gothic"/>
                <a:cs typeface="URW Gothic"/>
              </a:rPr>
              <a:t>co-ordination</a:t>
            </a:r>
            <a:endParaRPr sz="900" dirty="0">
              <a:latin typeface="URW Gothic"/>
              <a:cs typeface="URW Gothic"/>
            </a:endParaRPr>
          </a:p>
          <a:p>
            <a:pPr marL="12700" marR="1045844">
              <a:lnSpc>
                <a:spcPct val="102200"/>
              </a:lnSpc>
            </a:pPr>
            <a:r>
              <a:rPr sz="900" dirty="0">
                <a:latin typeface="URW Gothic"/>
                <a:cs typeface="URW Gothic"/>
              </a:rPr>
              <a:t>Can </a:t>
            </a:r>
            <a:r>
              <a:rPr sz="900" spc="-5" dirty="0">
                <a:latin typeface="URW Gothic"/>
                <a:cs typeface="URW Gothic"/>
              </a:rPr>
              <a:t>run around and avoid obstacles or other children  </a:t>
            </a:r>
            <a:r>
              <a:rPr sz="900" dirty="0">
                <a:latin typeface="URW Gothic"/>
                <a:cs typeface="URW Gothic"/>
              </a:rPr>
              <a:t>Can </a:t>
            </a:r>
            <a:r>
              <a:rPr sz="900" spc="-5" dirty="0">
                <a:latin typeface="URW Gothic"/>
                <a:cs typeface="URW Gothic"/>
              </a:rPr>
              <a:t>throw </a:t>
            </a:r>
            <a:r>
              <a:rPr sz="900" dirty="0">
                <a:latin typeface="URW Gothic"/>
                <a:cs typeface="URW Gothic"/>
              </a:rPr>
              <a:t>a </a:t>
            </a:r>
            <a:r>
              <a:rPr sz="900" spc="-5" dirty="0">
                <a:latin typeface="URW Gothic"/>
                <a:cs typeface="URW Gothic"/>
              </a:rPr>
              <a:t>large ball to </a:t>
            </a:r>
            <a:r>
              <a:rPr sz="900" dirty="0">
                <a:latin typeface="URW Gothic"/>
                <a:cs typeface="URW Gothic"/>
              </a:rPr>
              <a:t>a </a:t>
            </a:r>
            <a:r>
              <a:rPr sz="900" spc="-5" dirty="0">
                <a:latin typeface="URW Gothic"/>
                <a:cs typeface="URW Gothic"/>
              </a:rPr>
              <a:t>partner and catch</a:t>
            </a:r>
            <a:r>
              <a:rPr sz="900" spc="-10" dirty="0">
                <a:latin typeface="URW Gothic"/>
                <a:cs typeface="URW Gothic"/>
              </a:rPr>
              <a:t> </a:t>
            </a:r>
            <a:r>
              <a:rPr sz="900" dirty="0">
                <a:latin typeface="URW Gothic"/>
                <a:cs typeface="URW Gothic"/>
              </a:rPr>
              <a:t>it.</a:t>
            </a:r>
          </a:p>
          <a:p>
            <a:pPr marL="12700">
              <a:lnSpc>
                <a:spcPct val="100000"/>
              </a:lnSpc>
              <a:spcBef>
                <a:spcPts val="25"/>
              </a:spcBef>
            </a:pPr>
            <a:r>
              <a:rPr sz="900" spc="-10" dirty="0">
                <a:latin typeface="URW Gothic"/>
                <a:cs typeface="URW Gothic"/>
              </a:rPr>
              <a:t>To </a:t>
            </a:r>
            <a:r>
              <a:rPr sz="900" spc="-5" dirty="0">
                <a:latin typeface="URW Gothic"/>
                <a:cs typeface="URW Gothic"/>
              </a:rPr>
              <a:t>work together to </a:t>
            </a:r>
            <a:r>
              <a:rPr sz="900" spc="-10" dirty="0">
                <a:latin typeface="URW Gothic"/>
                <a:cs typeface="URW Gothic"/>
              </a:rPr>
              <a:t>make </a:t>
            </a:r>
            <a:r>
              <a:rPr sz="900" spc="-5" dirty="0">
                <a:latin typeface="URW Gothic"/>
                <a:cs typeface="URW Gothic"/>
              </a:rPr>
              <a:t>their own obstacle</a:t>
            </a:r>
            <a:r>
              <a:rPr sz="900" spc="50" dirty="0">
                <a:latin typeface="URW Gothic"/>
                <a:cs typeface="URW Gothic"/>
              </a:rPr>
              <a:t> </a:t>
            </a:r>
            <a:r>
              <a:rPr sz="900" spc="-5" dirty="0">
                <a:latin typeface="URW Gothic"/>
                <a:cs typeface="URW Gothic"/>
              </a:rPr>
              <a:t>courses</a:t>
            </a:r>
            <a:endParaRPr sz="900" dirty="0">
              <a:latin typeface="URW Gothic"/>
              <a:cs typeface="URW Gothic"/>
            </a:endParaRPr>
          </a:p>
          <a:p>
            <a:pPr marL="12700" marR="211454">
              <a:lnSpc>
                <a:spcPct val="102200"/>
              </a:lnSpc>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play </a:t>
            </a:r>
            <a:r>
              <a:rPr sz="900" dirty="0">
                <a:latin typeface="URW Gothic"/>
                <a:cs typeface="URW Gothic"/>
              </a:rPr>
              <a:t>ring </a:t>
            </a:r>
            <a:r>
              <a:rPr sz="900" spc="-5" dirty="0">
                <a:latin typeface="URW Gothic"/>
                <a:cs typeface="URW Gothic"/>
              </a:rPr>
              <a:t>games outside </a:t>
            </a:r>
            <a:r>
              <a:rPr sz="900" spc="5" dirty="0">
                <a:latin typeface="URW Gothic"/>
                <a:cs typeface="URW Gothic"/>
              </a:rPr>
              <a:t>in </a:t>
            </a:r>
            <a:r>
              <a:rPr sz="900" dirty="0">
                <a:latin typeface="URW Gothic"/>
                <a:cs typeface="URW Gothic"/>
              </a:rPr>
              <a:t>a </a:t>
            </a:r>
            <a:r>
              <a:rPr sz="900" spc="-5" dirty="0">
                <a:latin typeface="URW Gothic"/>
                <a:cs typeface="URW Gothic"/>
              </a:rPr>
              <a:t>large group, </a:t>
            </a:r>
            <a:r>
              <a:rPr sz="900" dirty="0">
                <a:latin typeface="URW Gothic"/>
                <a:cs typeface="URW Gothic"/>
              </a:rPr>
              <a:t>such </a:t>
            </a:r>
            <a:r>
              <a:rPr sz="900" spc="-5" dirty="0">
                <a:latin typeface="URW Gothic"/>
                <a:cs typeface="URW Gothic"/>
              </a:rPr>
              <a:t>as duck,  duck,</a:t>
            </a:r>
            <a:r>
              <a:rPr sz="900" spc="-15" dirty="0">
                <a:latin typeface="URW Gothic"/>
                <a:cs typeface="URW Gothic"/>
              </a:rPr>
              <a:t> </a:t>
            </a:r>
            <a:r>
              <a:rPr sz="900" spc="-5" dirty="0">
                <a:latin typeface="URW Gothic"/>
                <a:cs typeface="URW Gothic"/>
              </a:rPr>
              <a:t>goose.</a:t>
            </a:r>
            <a:endParaRPr sz="900" dirty="0">
              <a:latin typeface="URW Gothic"/>
              <a:cs typeface="URW Gothic"/>
            </a:endParaRPr>
          </a:p>
          <a:p>
            <a:pPr marL="12700" marR="367030">
              <a:lnSpc>
                <a:spcPct val="102200"/>
              </a:lnSpc>
            </a:pPr>
            <a:r>
              <a:rPr sz="900" spc="-10" dirty="0">
                <a:latin typeface="URW Gothic"/>
                <a:cs typeface="URW Gothic"/>
              </a:rPr>
              <a:t>To </a:t>
            </a:r>
            <a:r>
              <a:rPr sz="900" spc="-5" dirty="0">
                <a:latin typeface="URW Gothic"/>
                <a:cs typeface="URW Gothic"/>
              </a:rPr>
              <a:t>improve confidence and control on age appropriate bikes and  scooters.</a:t>
            </a:r>
            <a:endParaRPr sz="900" dirty="0">
              <a:latin typeface="URW Gothic"/>
              <a:cs typeface="URW Gothic"/>
            </a:endParaRPr>
          </a:p>
          <a:p>
            <a:pPr marL="12700">
              <a:lnSpc>
                <a:spcPct val="100000"/>
              </a:lnSpc>
              <a:spcBef>
                <a:spcPts val="10"/>
              </a:spcBef>
            </a:pPr>
            <a:r>
              <a:rPr sz="900" spc="-5" dirty="0">
                <a:latin typeface="URW Gothic"/>
                <a:cs typeface="URW Gothic"/>
              </a:rPr>
              <a:t>Introduce </a:t>
            </a:r>
            <a:r>
              <a:rPr sz="900" spc="-10" dirty="0">
                <a:latin typeface="URW Gothic"/>
                <a:cs typeface="URW Gothic"/>
              </a:rPr>
              <a:t>some </a:t>
            </a:r>
            <a:r>
              <a:rPr sz="900" dirty="0">
                <a:latin typeface="URW Gothic"/>
                <a:cs typeface="URW Gothic"/>
              </a:rPr>
              <a:t>team </a:t>
            </a:r>
            <a:r>
              <a:rPr sz="900" spc="-5" dirty="0">
                <a:latin typeface="URW Gothic"/>
                <a:cs typeface="URW Gothic"/>
              </a:rPr>
              <a:t>games </a:t>
            </a:r>
            <a:r>
              <a:rPr sz="900" dirty="0">
                <a:latin typeface="URW Gothic"/>
                <a:cs typeface="URW Gothic"/>
              </a:rPr>
              <a:t>using </a:t>
            </a:r>
            <a:r>
              <a:rPr sz="900" spc="-5" dirty="0">
                <a:latin typeface="URW Gothic"/>
                <a:cs typeface="URW Gothic"/>
              </a:rPr>
              <a:t>balls, with simple rules.</a:t>
            </a:r>
            <a:r>
              <a:rPr sz="900" spc="-30" dirty="0">
                <a:latin typeface="URW Gothic"/>
                <a:cs typeface="URW Gothic"/>
              </a:rPr>
              <a:t> </a:t>
            </a:r>
            <a:r>
              <a:rPr sz="900" dirty="0">
                <a:latin typeface="URW Gothic"/>
                <a:cs typeface="URW Gothic"/>
              </a:rPr>
              <a:t>)</a:t>
            </a:r>
          </a:p>
        </p:txBody>
      </p:sp>
      <p:sp>
        <p:nvSpPr>
          <p:cNvPr id="26" name="object 26"/>
          <p:cNvSpPr/>
          <p:nvPr/>
        </p:nvSpPr>
        <p:spPr>
          <a:xfrm>
            <a:off x="359664" y="1201165"/>
            <a:ext cx="10088880" cy="5539740"/>
          </a:xfrm>
          <a:custGeom>
            <a:avLst/>
            <a:gdLst/>
            <a:ahLst/>
            <a:cxnLst/>
            <a:rect l="l" t="t" r="r" b="b"/>
            <a:pathLst>
              <a:path w="10088880" h="5539740">
                <a:moveTo>
                  <a:pt x="10076307" y="5526989"/>
                </a:moveTo>
                <a:lnTo>
                  <a:pt x="5854573" y="5526989"/>
                </a:lnTo>
                <a:lnTo>
                  <a:pt x="5851525" y="5526989"/>
                </a:lnTo>
                <a:lnTo>
                  <a:pt x="5842381" y="5526989"/>
                </a:lnTo>
                <a:lnTo>
                  <a:pt x="12192" y="5526989"/>
                </a:lnTo>
                <a:lnTo>
                  <a:pt x="12192" y="0"/>
                </a:lnTo>
                <a:lnTo>
                  <a:pt x="0" y="0"/>
                </a:lnTo>
                <a:lnTo>
                  <a:pt x="0" y="5539181"/>
                </a:lnTo>
                <a:lnTo>
                  <a:pt x="12192" y="5539181"/>
                </a:lnTo>
                <a:lnTo>
                  <a:pt x="5842381" y="5539181"/>
                </a:lnTo>
                <a:lnTo>
                  <a:pt x="5851525" y="5539181"/>
                </a:lnTo>
                <a:lnTo>
                  <a:pt x="5854573" y="5539181"/>
                </a:lnTo>
                <a:lnTo>
                  <a:pt x="10076307" y="5539181"/>
                </a:lnTo>
                <a:lnTo>
                  <a:pt x="10076307" y="5526989"/>
                </a:lnTo>
                <a:close/>
              </a:path>
              <a:path w="10088880" h="5539740">
                <a:moveTo>
                  <a:pt x="10088613" y="0"/>
                </a:moveTo>
                <a:lnTo>
                  <a:pt x="10076434" y="0"/>
                </a:lnTo>
                <a:lnTo>
                  <a:pt x="10076434" y="5539181"/>
                </a:lnTo>
                <a:lnTo>
                  <a:pt x="10088613" y="5539181"/>
                </a:lnTo>
                <a:lnTo>
                  <a:pt x="10088613" y="0"/>
                </a:lnTo>
                <a:close/>
              </a:path>
            </a:pathLst>
          </a:custGeom>
          <a:solidFill>
            <a:srgbClr val="6F2F9F"/>
          </a:solidFill>
        </p:spPr>
        <p:txBody>
          <a:bodyPr wrap="square" lIns="0" tIns="0" rIns="0" bIns="0" rtlCol="0"/>
          <a:lstStyle/>
          <a:p>
            <a:endParaRPr/>
          </a:p>
        </p:txBody>
      </p:sp>
      <p:sp>
        <p:nvSpPr>
          <p:cNvPr id="28" name="object 28"/>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14</a:t>
            </a:fld>
            <a:endParaRPr dirty="0"/>
          </a:p>
        </p:txBody>
      </p:sp>
      <p:pic>
        <p:nvPicPr>
          <p:cNvPr id="29" name="Picture 28" descr="C:\Users\RLWCGRIFFITHS\AppData\Local\Microsoft\Windows\INetCache\Content.MSO\D0413950.tmp">
            <a:extLst>
              <a:ext uri="{FF2B5EF4-FFF2-40B4-BE49-F238E27FC236}">
                <a16:creationId xmlns:a16="http://schemas.microsoft.com/office/drawing/2014/main" id="{7B37CDAC-F172-DC4C-A701-55FE942EB1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00" y="352425"/>
            <a:ext cx="990600" cy="790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15</a:t>
            </a:fld>
            <a:endParaRPr dirty="0"/>
          </a:p>
        </p:txBody>
      </p:sp>
      <p:graphicFrame>
        <p:nvGraphicFramePr>
          <p:cNvPr id="2" name="object 2"/>
          <p:cNvGraphicFramePr>
            <a:graphicFrameLocks noGrp="1"/>
          </p:cNvGraphicFramePr>
          <p:nvPr/>
        </p:nvGraphicFramePr>
        <p:xfrm>
          <a:off x="359663" y="359664"/>
          <a:ext cx="10076815" cy="2396361"/>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4231005">
                  <a:extLst>
                    <a:ext uri="{9D8B030D-6E8A-4147-A177-3AD203B41FA5}">
                      <a16:colId xmlns:a16="http://schemas.microsoft.com/office/drawing/2014/main" val="20002"/>
                    </a:ext>
                  </a:extLst>
                </a:gridCol>
              </a:tblGrid>
              <a:tr h="147827">
                <a:tc>
                  <a:txBody>
                    <a:bodyPr/>
                    <a:lstStyle/>
                    <a:p>
                      <a:pPr marL="68580">
                        <a:lnSpc>
                          <a:spcPts val="1005"/>
                        </a:lnSpc>
                        <a:spcBef>
                          <a:spcPts val="60"/>
                        </a:spcBef>
                      </a:pPr>
                      <a:r>
                        <a:rPr sz="900" b="1" dirty="0">
                          <a:solidFill>
                            <a:srgbClr val="FFFFFF"/>
                          </a:solidFill>
                          <a:latin typeface="Gothic Uralic"/>
                          <a:cs typeface="Gothic Uralic"/>
                        </a:rPr>
                        <a:t>R-</a:t>
                      </a:r>
                      <a:endParaRPr sz="900">
                        <a:latin typeface="Gothic Uralic"/>
                        <a:cs typeface="Gothic Uralic"/>
                      </a:endParaRPr>
                    </a:p>
                  </a:txBody>
                  <a:tcPr marL="0" marR="0" marT="7620" marB="0">
                    <a:lnL w="12700">
                      <a:solidFill>
                        <a:srgbClr val="6F2F9F"/>
                      </a:solidFill>
                      <a:prstDash val="solid"/>
                    </a:lnL>
                    <a:lnT w="12700">
                      <a:solidFill>
                        <a:srgbClr val="6F2F9F"/>
                      </a:solidFill>
                      <a:prstDash val="solid"/>
                    </a:lnT>
                    <a:solidFill>
                      <a:srgbClr val="CC00FF"/>
                    </a:solidFill>
                  </a:tcPr>
                </a:tc>
                <a:tc gridSpan="2">
                  <a:txBody>
                    <a:bodyPr/>
                    <a:lstStyle/>
                    <a:p>
                      <a:pPr marL="67945">
                        <a:lnSpc>
                          <a:spcPts val="1005"/>
                        </a:lnSpc>
                        <a:spcBef>
                          <a:spcPts val="60"/>
                        </a:spcBef>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7620" marB="0">
                    <a:lnR w="12700">
                      <a:solidFill>
                        <a:srgbClr val="6F2F9F"/>
                      </a:solidFill>
                      <a:prstDash val="solid"/>
                    </a:lnR>
                    <a:lnT w="12700">
                      <a:solidFill>
                        <a:srgbClr val="6F2F9F"/>
                      </a:solidFill>
                      <a:prstDash val="solid"/>
                    </a:lnT>
                    <a:solidFill>
                      <a:srgbClr val="CC99FF"/>
                    </a:solidFill>
                  </a:tcPr>
                </a:tc>
                <a:tc hMerge="1">
                  <a:txBody>
                    <a:bodyPr/>
                    <a:lstStyle/>
                    <a:p>
                      <a:endParaRPr/>
                    </a:p>
                  </a:txBody>
                  <a:tcPr marL="0" marR="0" marT="0" marB="0"/>
                </a:tc>
                <a:extLst>
                  <a:ext uri="{0D108BD9-81ED-4DB2-BD59-A6C34878D82A}">
                    <a16:rowId xmlns:a16="http://schemas.microsoft.com/office/drawing/2014/main" val="10000"/>
                  </a:ext>
                </a:extLst>
              </a:tr>
              <a:tr h="2248534">
                <a:tc gridSpan="2">
                  <a:txBody>
                    <a:bodyPr/>
                    <a:lstStyle/>
                    <a:p>
                      <a:pPr>
                        <a:lnSpc>
                          <a:spcPct val="100000"/>
                        </a:lnSpc>
                        <a:spcBef>
                          <a:spcPts val="30"/>
                        </a:spcBef>
                      </a:pPr>
                      <a:endParaRPr sz="900">
                        <a:latin typeface="Times New Roman"/>
                        <a:cs typeface="Times New Roman"/>
                      </a:endParaRPr>
                    </a:p>
                    <a:p>
                      <a:pPr marL="525780" marR="287655" indent="-228600">
                        <a:lnSpc>
                          <a:spcPct val="102400"/>
                        </a:lnSpc>
                        <a:buFont typeface="Symbol"/>
                        <a:buChar char=""/>
                        <a:tabLst>
                          <a:tab pos="525145" algn="l"/>
                          <a:tab pos="525780" algn="l"/>
                        </a:tabLst>
                      </a:pPr>
                      <a:r>
                        <a:rPr sz="900" spc="-5" dirty="0">
                          <a:latin typeface="URW Gothic"/>
                          <a:cs typeface="URW Gothic"/>
                        </a:rPr>
                        <a:t>Explore the fundamental movement skills of rolling, walking, </a:t>
                      </a:r>
                      <a:r>
                        <a:rPr sz="900" dirty="0">
                          <a:latin typeface="URW Gothic"/>
                          <a:cs typeface="URW Gothic"/>
                        </a:rPr>
                        <a:t>running </a:t>
                      </a:r>
                      <a:r>
                        <a:rPr sz="900" spc="-5" dirty="0">
                          <a:latin typeface="URW Gothic"/>
                          <a:cs typeface="URW Gothic"/>
                        </a:rPr>
                        <a:t>and skipping, crawling,  jumping, hopping and</a:t>
                      </a:r>
                      <a:r>
                        <a:rPr sz="900" spc="-20" dirty="0">
                          <a:latin typeface="URW Gothic"/>
                          <a:cs typeface="URW Gothic"/>
                        </a:rPr>
                        <a:t> </a:t>
                      </a:r>
                      <a:r>
                        <a:rPr sz="900" spc="-5" dirty="0">
                          <a:latin typeface="URW Gothic"/>
                          <a:cs typeface="URW Gothic"/>
                        </a:rPr>
                        <a:t>climbing.</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Explore </a:t>
                      </a:r>
                      <a:r>
                        <a:rPr sz="900" dirty="0">
                          <a:latin typeface="URW Gothic"/>
                          <a:cs typeface="URW Gothic"/>
                        </a:rPr>
                        <a:t>a </a:t>
                      </a:r>
                      <a:r>
                        <a:rPr sz="900" spc="-5" dirty="0">
                          <a:latin typeface="URW Gothic"/>
                          <a:cs typeface="URW Gothic"/>
                        </a:rPr>
                        <a:t>range of equipment and </a:t>
                      </a:r>
                      <a:r>
                        <a:rPr sz="900" dirty="0">
                          <a:latin typeface="URW Gothic"/>
                          <a:cs typeface="URW Gothic"/>
                        </a:rPr>
                        <a:t>use </a:t>
                      </a:r>
                      <a:r>
                        <a:rPr sz="900" spc="-5" dirty="0">
                          <a:latin typeface="URW Gothic"/>
                          <a:cs typeface="URW Gothic"/>
                        </a:rPr>
                        <a:t>appropriately and safely.</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Respond to the instruction </a:t>
                      </a:r>
                      <a:r>
                        <a:rPr sz="900" spc="-10" dirty="0">
                          <a:latin typeface="URW Gothic"/>
                          <a:cs typeface="URW Gothic"/>
                        </a:rPr>
                        <a:t>“To </a:t>
                      </a:r>
                      <a:r>
                        <a:rPr sz="900" spc="-5" dirty="0">
                          <a:latin typeface="URW Gothic"/>
                          <a:cs typeface="URW Gothic"/>
                        </a:rPr>
                        <a:t>Stop” when playing</a:t>
                      </a:r>
                      <a:r>
                        <a:rPr sz="900" spc="25" dirty="0">
                          <a:latin typeface="URW Gothic"/>
                          <a:cs typeface="URW Gothic"/>
                        </a:rPr>
                        <a:t> </a:t>
                      </a:r>
                      <a:r>
                        <a:rPr sz="900" spc="-5" dirty="0">
                          <a:latin typeface="URW Gothic"/>
                          <a:cs typeface="URW Gothic"/>
                        </a:rPr>
                        <a:t>games</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Be aware of people around</a:t>
                      </a:r>
                      <a:r>
                        <a:rPr sz="900" dirty="0">
                          <a:latin typeface="URW Gothic"/>
                          <a:cs typeface="URW Gothic"/>
                        </a:rPr>
                        <a:t> </a:t>
                      </a:r>
                      <a:r>
                        <a:rPr sz="900" spc="-5" dirty="0">
                          <a:latin typeface="URW Gothic"/>
                          <a:cs typeface="URW Gothic"/>
                        </a:rPr>
                        <a:t>them</a:t>
                      </a:r>
                      <a:endParaRPr sz="900">
                        <a:latin typeface="URW Gothic"/>
                        <a:cs typeface="URW Gothic"/>
                      </a:endParaRPr>
                    </a:p>
                    <a:p>
                      <a:pPr marL="525780" marR="496570" indent="-228600">
                        <a:lnSpc>
                          <a:spcPct val="102200"/>
                        </a:lnSpc>
                        <a:buFont typeface="Symbol"/>
                        <a:buChar char=""/>
                        <a:tabLst>
                          <a:tab pos="525145" algn="l"/>
                          <a:tab pos="525780" algn="l"/>
                        </a:tabLst>
                      </a:pPr>
                      <a:r>
                        <a:rPr sz="900" spc="-5" dirty="0">
                          <a:latin typeface="URW Gothic"/>
                          <a:cs typeface="URW Gothic"/>
                        </a:rPr>
                        <a:t>Work together safely to move equipment safely such </a:t>
                      </a:r>
                      <a:r>
                        <a:rPr sz="900" spc="-10" dirty="0">
                          <a:latin typeface="URW Gothic"/>
                          <a:cs typeface="URW Gothic"/>
                        </a:rPr>
                        <a:t>as </a:t>
                      </a:r>
                      <a:r>
                        <a:rPr sz="900" spc="-5" dirty="0">
                          <a:latin typeface="URW Gothic"/>
                          <a:cs typeface="URW Gothic"/>
                        </a:rPr>
                        <a:t>planks, crates and large blocks  outside</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dirty="0">
                          <a:latin typeface="URW Gothic"/>
                          <a:cs typeface="URW Gothic"/>
                        </a:rPr>
                        <a:t>Being </a:t>
                      </a:r>
                      <a:r>
                        <a:rPr sz="900" spc="-5" dirty="0">
                          <a:latin typeface="URW Gothic"/>
                          <a:cs typeface="URW Gothic"/>
                        </a:rPr>
                        <a:t>able </a:t>
                      </a:r>
                      <a:r>
                        <a:rPr sz="900" spc="-10" dirty="0">
                          <a:latin typeface="URW Gothic"/>
                          <a:cs typeface="URW Gothic"/>
                        </a:rPr>
                        <a:t>to make </a:t>
                      </a:r>
                      <a:r>
                        <a:rPr sz="900" spc="-5" dirty="0">
                          <a:latin typeface="URW Gothic"/>
                          <a:cs typeface="URW Gothic"/>
                        </a:rPr>
                        <a:t>large muscle movements with</a:t>
                      </a:r>
                      <a:r>
                        <a:rPr sz="900" spc="25" dirty="0">
                          <a:latin typeface="URW Gothic"/>
                          <a:cs typeface="URW Gothic"/>
                        </a:rPr>
                        <a:t> </a:t>
                      </a:r>
                      <a:r>
                        <a:rPr sz="900" spc="-5" dirty="0">
                          <a:latin typeface="URW Gothic"/>
                          <a:cs typeface="URW Gothic"/>
                        </a:rPr>
                        <a:t>control.</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Confidently use </a:t>
                      </a:r>
                      <a:r>
                        <a:rPr sz="900" dirty="0">
                          <a:latin typeface="URW Gothic"/>
                          <a:cs typeface="URW Gothic"/>
                        </a:rPr>
                        <a:t>a </a:t>
                      </a:r>
                      <a:r>
                        <a:rPr sz="900" spc="-5" dirty="0">
                          <a:latin typeface="URW Gothic"/>
                          <a:cs typeface="URW Gothic"/>
                        </a:rPr>
                        <a:t>range of large apparatus </a:t>
                      </a:r>
                      <a:r>
                        <a:rPr sz="900" dirty="0">
                          <a:latin typeface="URW Gothic"/>
                          <a:cs typeface="URW Gothic"/>
                        </a:rPr>
                        <a:t>indoors </a:t>
                      </a:r>
                      <a:r>
                        <a:rPr sz="900" spc="-5" dirty="0">
                          <a:latin typeface="URW Gothic"/>
                          <a:cs typeface="URW Gothic"/>
                        </a:rPr>
                        <a:t>and </a:t>
                      </a:r>
                      <a:r>
                        <a:rPr sz="900" dirty="0">
                          <a:latin typeface="URW Gothic"/>
                          <a:cs typeface="URW Gothic"/>
                        </a:rPr>
                        <a:t>outside, </a:t>
                      </a:r>
                      <a:r>
                        <a:rPr sz="900" spc="-5" dirty="0">
                          <a:latin typeface="URW Gothic"/>
                          <a:cs typeface="URW Gothic"/>
                        </a:rPr>
                        <a:t>alone and </a:t>
                      </a:r>
                      <a:r>
                        <a:rPr sz="900" spc="5" dirty="0">
                          <a:latin typeface="URW Gothic"/>
                          <a:cs typeface="URW Gothic"/>
                        </a:rPr>
                        <a:t>in </a:t>
                      </a:r>
                      <a:r>
                        <a:rPr sz="900" dirty="0">
                          <a:latin typeface="URW Gothic"/>
                          <a:cs typeface="URW Gothic"/>
                        </a:rPr>
                        <a:t>a</a:t>
                      </a:r>
                      <a:r>
                        <a:rPr sz="900" spc="-15" dirty="0">
                          <a:latin typeface="URW Gothic"/>
                          <a:cs typeface="URW Gothic"/>
                        </a:rPr>
                        <a:t> </a:t>
                      </a:r>
                      <a:r>
                        <a:rPr sz="900" spc="-5" dirty="0">
                          <a:latin typeface="URW Gothic"/>
                          <a:cs typeface="URW Gothic"/>
                        </a:rPr>
                        <a:t>group</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Explore </a:t>
                      </a:r>
                      <a:r>
                        <a:rPr sz="900" dirty="0">
                          <a:latin typeface="URW Gothic"/>
                          <a:cs typeface="URW Gothic"/>
                        </a:rPr>
                        <a:t>a </a:t>
                      </a:r>
                      <a:r>
                        <a:rPr sz="900" spc="-5" dirty="0">
                          <a:latin typeface="URW Gothic"/>
                          <a:cs typeface="URW Gothic"/>
                        </a:rPr>
                        <a:t>range of ball skills including: throwing, catching, </a:t>
                      </a:r>
                      <a:r>
                        <a:rPr sz="900" dirty="0">
                          <a:latin typeface="URW Gothic"/>
                          <a:cs typeface="URW Gothic"/>
                        </a:rPr>
                        <a:t>kicking, </a:t>
                      </a:r>
                      <a:r>
                        <a:rPr sz="900" spc="-5" dirty="0">
                          <a:latin typeface="URW Gothic"/>
                          <a:cs typeface="URW Gothic"/>
                        </a:rPr>
                        <a:t>passing, batting and</a:t>
                      </a:r>
                      <a:r>
                        <a:rPr sz="900" spc="25" dirty="0">
                          <a:latin typeface="URW Gothic"/>
                          <a:cs typeface="URW Gothic"/>
                        </a:rPr>
                        <a:t> </a:t>
                      </a:r>
                      <a:r>
                        <a:rPr sz="900" spc="-5" dirty="0">
                          <a:latin typeface="URW Gothic"/>
                          <a:cs typeface="URW Gothic"/>
                        </a:rPr>
                        <a:t>aiming</a:t>
                      </a:r>
                      <a:endParaRPr sz="900">
                        <a:latin typeface="URW Gothic"/>
                        <a:cs typeface="URW Gothic"/>
                      </a:endParaRPr>
                    </a:p>
                    <a:p>
                      <a:pPr marL="525780" marR="334645" indent="-228600">
                        <a:lnSpc>
                          <a:spcPct val="102200"/>
                        </a:lnSpc>
                        <a:buFont typeface="Symbol"/>
                        <a:buChar char=""/>
                        <a:tabLst>
                          <a:tab pos="525145" algn="l"/>
                          <a:tab pos="525780" algn="l"/>
                        </a:tabLst>
                      </a:pPr>
                      <a:r>
                        <a:rPr sz="900" spc="-5" dirty="0">
                          <a:latin typeface="URW Gothic"/>
                          <a:cs typeface="URW Gothic"/>
                        </a:rPr>
                        <a:t>Use their core muscle </a:t>
                      </a:r>
                      <a:r>
                        <a:rPr sz="900" spc="-10" dirty="0">
                          <a:latin typeface="URW Gothic"/>
                          <a:cs typeface="URW Gothic"/>
                        </a:rPr>
                        <a:t>strength </a:t>
                      </a:r>
                      <a:r>
                        <a:rPr sz="900" spc="-5" dirty="0">
                          <a:latin typeface="URW Gothic"/>
                          <a:cs typeface="URW Gothic"/>
                        </a:rPr>
                        <a:t>to achieve </a:t>
                      </a:r>
                      <a:r>
                        <a:rPr sz="900" dirty="0">
                          <a:latin typeface="URW Gothic"/>
                          <a:cs typeface="URW Gothic"/>
                        </a:rPr>
                        <a:t>a </a:t>
                      </a:r>
                      <a:r>
                        <a:rPr sz="900" spc="-5" dirty="0">
                          <a:latin typeface="URW Gothic"/>
                          <a:cs typeface="URW Gothic"/>
                        </a:rPr>
                        <a:t>good posture </a:t>
                      </a:r>
                      <a:r>
                        <a:rPr sz="900" dirty="0">
                          <a:latin typeface="URW Gothic"/>
                          <a:cs typeface="URW Gothic"/>
                        </a:rPr>
                        <a:t>when </a:t>
                      </a:r>
                      <a:r>
                        <a:rPr sz="900" spc="-5" dirty="0">
                          <a:latin typeface="URW Gothic"/>
                          <a:cs typeface="URW Gothic"/>
                        </a:rPr>
                        <a:t>sitting at </a:t>
                      </a:r>
                      <a:r>
                        <a:rPr sz="900" dirty="0">
                          <a:latin typeface="URW Gothic"/>
                          <a:cs typeface="URW Gothic"/>
                        </a:rPr>
                        <a:t>a </a:t>
                      </a:r>
                      <a:r>
                        <a:rPr sz="900" spc="-5" dirty="0">
                          <a:latin typeface="URW Gothic"/>
                          <a:cs typeface="URW Gothic"/>
                        </a:rPr>
                        <a:t>table or on the  floor.</a:t>
                      </a:r>
                      <a:endParaRPr sz="900">
                        <a:latin typeface="URW Gothic"/>
                        <a:cs typeface="URW Gothic"/>
                      </a:endParaRPr>
                    </a:p>
                  </a:txBody>
                  <a:tcPr marL="0" marR="0" marT="3810" marB="0">
                    <a:lnL w="12700">
                      <a:solidFill>
                        <a:srgbClr val="6F2F9F"/>
                      </a:solidFill>
                      <a:prstDash val="solid"/>
                    </a:lnL>
                    <a:lnB w="12700">
                      <a:solidFill>
                        <a:srgbClr val="6F2F9F"/>
                      </a:solidFill>
                      <a:prstDash val="solid"/>
                    </a:lnB>
                  </a:tcPr>
                </a:tc>
                <a:tc hMerge="1">
                  <a:txBody>
                    <a:bodyPr/>
                    <a:lstStyle/>
                    <a:p>
                      <a:endParaRPr/>
                    </a:p>
                  </a:txBody>
                  <a:tcPr marL="0" marR="0" marT="0" marB="0"/>
                </a:tc>
                <a:tc>
                  <a:txBody>
                    <a:bodyPr/>
                    <a:lstStyle/>
                    <a:p>
                      <a:pPr>
                        <a:lnSpc>
                          <a:spcPct val="100000"/>
                        </a:lnSpc>
                        <a:spcBef>
                          <a:spcPts val="30"/>
                        </a:spcBef>
                      </a:pPr>
                      <a:endParaRPr sz="900">
                        <a:latin typeface="Times New Roman"/>
                        <a:cs typeface="Times New Roman"/>
                      </a:endParaRPr>
                    </a:p>
                    <a:p>
                      <a:pPr marL="68580" marR="221615">
                        <a:lnSpc>
                          <a:spcPct val="102400"/>
                        </a:lnSpc>
                      </a:pPr>
                      <a:r>
                        <a:rPr sz="900" spc="-5" dirty="0">
                          <a:latin typeface="URW Gothic"/>
                          <a:cs typeface="URW Gothic"/>
                        </a:rPr>
                        <a:t>Enjoy moving </a:t>
                      </a:r>
                      <a:r>
                        <a:rPr sz="900" spc="5" dirty="0">
                          <a:latin typeface="URW Gothic"/>
                          <a:cs typeface="URW Gothic"/>
                        </a:rPr>
                        <a:t>in </a:t>
                      </a:r>
                      <a:r>
                        <a:rPr sz="900" dirty="0">
                          <a:latin typeface="URW Gothic"/>
                          <a:cs typeface="URW Gothic"/>
                        </a:rPr>
                        <a:t>a </a:t>
                      </a:r>
                      <a:r>
                        <a:rPr sz="900" spc="-5" dirty="0">
                          <a:latin typeface="URW Gothic"/>
                          <a:cs typeface="URW Gothic"/>
                        </a:rPr>
                        <a:t>variety of ways </a:t>
                      </a:r>
                      <a:r>
                        <a:rPr sz="900" spc="-10" dirty="0">
                          <a:latin typeface="URW Gothic"/>
                          <a:cs typeface="URW Gothic"/>
                        </a:rPr>
                        <a:t>both </a:t>
                      </a:r>
                      <a:r>
                        <a:rPr sz="900" spc="5" dirty="0">
                          <a:latin typeface="URW Gothic"/>
                          <a:cs typeface="URW Gothic"/>
                        </a:rPr>
                        <a:t>in </a:t>
                      </a:r>
                      <a:r>
                        <a:rPr sz="900" dirty="0">
                          <a:latin typeface="URW Gothic"/>
                          <a:cs typeface="URW Gothic"/>
                        </a:rPr>
                        <a:t>PE </a:t>
                      </a:r>
                      <a:r>
                        <a:rPr sz="900" spc="-5" dirty="0">
                          <a:latin typeface="URW Gothic"/>
                          <a:cs typeface="URW Gothic"/>
                        </a:rPr>
                        <a:t>and outdoors, on </a:t>
                      </a:r>
                      <a:r>
                        <a:rPr sz="900" dirty="0">
                          <a:latin typeface="URW Gothic"/>
                          <a:cs typeface="URW Gothic"/>
                        </a:rPr>
                        <a:t>trim </a:t>
                      </a:r>
                      <a:r>
                        <a:rPr sz="900" spc="-5" dirty="0">
                          <a:latin typeface="URW Gothic"/>
                          <a:cs typeface="URW Gothic"/>
                        </a:rPr>
                        <a:t>trails,  tyre trails, wobbly bridges and made obstacle</a:t>
                      </a:r>
                      <a:r>
                        <a:rPr sz="900" dirty="0">
                          <a:latin typeface="URW Gothic"/>
                          <a:cs typeface="URW Gothic"/>
                        </a:rPr>
                        <a:t> </a:t>
                      </a:r>
                      <a:r>
                        <a:rPr sz="900" spc="-5" dirty="0">
                          <a:latin typeface="URW Gothic"/>
                          <a:cs typeface="URW Gothic"/>
                        </a:rPr>
                        <a:t>courses.</a:t>
                      </a:r>
                      <a:endParaRPr sz="900">
                        <a:latin typeface="URW Gothic"/>
                        <a:cs typeface="URW Gothic"/>
                      </a:endParaRPr>
                    </a:p>
                    <a:p>
                      <a:pPr marL="68580" marR="229235">
                        <a:lnSpc>
                          <a:spcPct val="102200"/>
                        </a:lnSpc>
                      </a:pPr>
                      <a:r>
                        <a:rPr sz="900" spc="-10" dirty="0">
                          <a:latin typeface="URW Gothic"/>
                          <a:cs typeface="URW Gothic"/>
                        </a:rPr>
                        <a:t>To </a:t>
                      </a:r>
                      <a:r>
                        <a:rPr sz="900" dirty="0">
                          <a:latin typeface="URW Gothic"/>
                          <a:cs typeface="URW Gothic"/>
                        </a:rPr>
                        <a:t>enjoy </a:t>
                      </a:r>
                      <a:r>
                        <a:rPr sz="900" spc="-5" dirty="0">
                          <a:latin typeface="URW Gothic"/>
                          <a:cs typeface="URW Gothic"/>
                        </a:rPr>
                        <a:t>playing </a:t>
                      </a:r>
                      <a:r>
                        <a:rPr sz="900" dirty="0">
                          <a:latin typeface="URW Gothic"/>
                          <a:cs typeface="URW Gothic"/>
                        </a:rPr>
                        <a:t>a </a:t>
                      </a:r>
                      <a:r>
                        <a:rPr sz="900" spc="-5" dirty="0">
                          <a:latin typeface="URW Gothic"/>
                          <a:cs typeface="URW Gothic"/>
                        </a:rPr>
                        <a:t>range </a:t>
                      </a:r>
                      <a:r>
                        <a:rPr sz="900" spc="-10" dirty="0">
                          <a:latin typeface="URW Gothic"/>
                          <a:cs typeface="URW Gothic"/>
                        </a:rPr>
                        <a:t>of </a:t>
                      </a:r>
                      <a:r>
                        <a:rPr sz="900" spc="-5" dirty="0">
                          <a:latin typeface="URW Gothic"/>
                          <a:cs typeface="URW Gothic"/>
                        </a:rPr>
                        <a:t>command games such as, traffic lights, the  bean </a:t>
                      </a:r>
                      <a:r>
                        <a:rPr sz="900" spc="-10" dirty="0">
                          <a:latin typeface="URW Gothic"/>
                          <a:cs typeface="URW Gothic"/>
                        </a:rPr>
                        <a:t>game, </a:t>
                      </a:r>
                      <a:r>
                        <a:rPr sz="900" dirty="0">
                          <a:latin typeface="URW Gothic"/>
                          <a:cs typeface="URW Gothic"/>
                        </a:rPr>
                        <a:t>Simon </a:t>
                      </a:r>
                      <a:r>
                        <a:rPr sz="900" spc="-5" dirty="0">
                          <a:latin typeface="URW Gothic"/>
                          <a:cs typeface="URW Gothic"/>
                        </a:rPr>
                        <a:t>says. </a:t>
                      </a:r>
                      <a:r>
                        <a:rPr sz="900" dirty="0">
                          <a:latin typeface="URW Gothic"/>
                          <a:cs typeface="URW Gothic"/>
                        </a:rPr>
                        <a:t>Ensuring </a:t>
                      </a:r>
                      <a:r>
                        <a:rPr sz="900" spc="-5" dirty="0">
                          <a:latin typeface="URW Gothic"/>
                          <a:cs typeface="URW Gothic"/>
                        </a:rPr>
                        <a:t>they use space available safely and  can make quick changes </a:t>
                      </a:r>
                      <a:r>
                        <a:rPr sz="900" spc="-10" dirty="0">
                          <a:latin typeface="URW Gothic"/>
                          <a:cs typeface="URW Gothic"/>
                        </a:rPr>
                        <a:t>of </a:t>
                      </a:r>
                      <a:r>
                        <a:rPr sz="900" spc="-5" dirty="0">
                          <a:latin typeface="URW Gothic"/>
                          <a:cs typeface="URW Gothic"/>
                        </a:rPr>
                        <a:t>speed and</a:t>
                      </a:r>
                      <a:r>
                        <a:rPr sz="900" spc="15" dirty="0">
                          <a:latin typeface="URW Gothic"/>
                          <a:cs typeface="URW Gothic"/>
                        </a:rPr>
                        <a:t> </a:t>
                      </a:r>
                      <a:r>
                        <a:rPr sz="900" spc="-5" dirty="0">
                          <a:latin typeface="URW Gothic"/>
                          <a:cs typeface="URW Gothic"/>
                        </a:rPr>
                        <a:t>direction.</a:t>
                      </a:r>
                      <a:endParaRPr sz="900">
                        <a:latin typeface="URW Gothic"/>
                        <a:cs typeface="URW Gothic"/>
                      </a:endParaRPr>
                    </a:p>
                    <a:p>
                      <a:pPr marL="68580" marR="1375410">
                        <a:lnSpc>
                          <a:spcPct val="102200"/>
                        </a:lnSpc>
                      </a:pPr>
                      <a:r>
                        <a:rPr sz="900" spc="-10" dirty="0">
                          <a:latin typeface="URW Gothic"/>
                          <a:cs typeface="URW Gothic"/>
                        </a:rPr>
                        <a:t>To </a:t>
                      </a:r>
                      <a:r>
                        <a:rPr sz="900" dirty="0">
                          <a:latin typeface="URW Gothic"/>
                          <a:cs typeface="URW Gothic"/>
                        </a:rPr>
                        <a:t>use </a:t>
                      </a:r>
                      <a:r>
                        <a:rPr sz="900" spc="-5" dirty="0">
                          <a:latin typeface="URW Gothic"/>
                          <a:cs typeface="URW Gothic"/>
                        </a:rPr>
                        <a:t>open ended materials during physical play.  </a:t>
                      </a:r>
                      <a:r>
                        <a:rPr sz="900" spc="-10" dirty="0">
                          <a:latin typeface="URW Gothic"/>
                          <a:cs typeface="URW Gothic"/>
                        </a:rPr>
                        <a:t>To </a:t>
                      </a:r>
                      <a:r>
                        <a:rPr sz="900" dirty="0">
                          <a:latin typeface="URW Gothic"/>
                          <a:cs typeface="URW Gothic"/>
                        </a:rPr>
                        <a:t>creep </a:t>
                      </a:r>
                      <a:r>
                        <a:rPr sz="900" spc="-5" dirty="0">
                          <a:latin typeface="URW Gothic"/>
                          <a:cs typeface="URW Gothic"/>
                        </a:rPr>
                        <a:t>&amp; crawl through </a:t>
                      </a:r>
                      <a:r>
                        <a:rPr sz="900" dirty="0">
                          <a:latin typeface="URW Gothic"/>
                          <a:cs typeface="URW Gothic"/>
                        </a:rPr>
                        <a:t>a </a:t>
                      </a:r>
                      <a:r>
                        <a:rPr sz="900" spc="-5" dirty="0">
                          <a:latin typeface="URW Gothic"/>
                          <a:cs typeface="URW Gothic"/>
                        </a:rPr>
                        <a:t>box or</a:t>
                      </a:r>
                      <a:r>
                        <a:rPr sz="900" dirty="0">
                          <a:latin typeface="URW Gothic"/>
                          <a:cs typeface="URW Gothic"/>
                        </a:rPr>
                        <a:t> </a:t>
                      </a:r>
                      <a:r>
                        <a:rPr sz="900" spc="-5" dirty="0">
                          <a:latin typeface="URW Gothic"/>
                          <a:cs typeface="URW Gothic"/>
                        </a:rPr>
                        <a:t>tunnel</a:t>
                      </a:r>
                      <a:endParaRPr sz="900">
                        <a:latin typeface="URW Gothic"/>
                        <a:cs typeface="URW Gothic"/>
                      </a:endParaRPr>
                    </a:p>
                    <a:p>
                      <a:pPr marL="68580" marR="113030">
                        <a:lnSpc>
                          <a:spcPct val="102200"/>
                        </a:lnSpc>
                      </a:pPr>
                      <a:r>
                        <a:rPr sz="900" spc="-10" dirty="0">
                          <a:latin typeface="URW Gothic"/>
                          <a:cs typeface="URW Gothic"/>
                        </a:rPr>
                        <a:t>To </a:t>
                      </a:r>
                      <a:r>
                        <a:rPr sz="900" dirty="0">
                          <a:latin typeface="URW Gothic"/>
                          <a:cs typeface="URW Gothic"/>
                        </a:rPr>
                        <a:t>use </a:t>
                      </a:r>
                      <a:r>
                        <a:rPr sz="900" spc="-5" dirty="0">
                          <a:latin typeface="URW Gothic"/>
                          <a:cs typeface="URW Gothic"/>
                        </a:rPr>
                        <a:t>wheeled toys </a:t>
                      </a:r>
                      <a:r>
                        <a:rPr sz="900" dirty="0">
                          <a:latin typeface="URW Gothic"/>
                          <a:cs typeface="URW Gothic"/>
                        </a:rPr>
                        <a:t>such </a:t>
                      </a:r>
                      <a:r>
                        <a:rPr sz="900" spc="-5" dirty="0">
                          <a:latin typeface="URW Gothic"/>
                          <a:cs typeface="URW Gothic"/>
                        </a:rPr>
                        <a:t>as scooters, balance bikes, </a:t>
                      </a:r>
                      <a:r>
                        <a:rPr sz="900" spc="-10" dirty="0">
                          <a:latin typeface="URW Gothic"/>
                          <a:cs typeface="URW Gothic"/>
                        </a:rPr>
                        <a:t>prams </a:t>
                      </a:r>
                      <a:r>
                        <a:rPr sz="900" spc="-5" dirty="0">
                          <a:latin typeface="URW Gothic"/>
                          <a:cs typeface="URW Gothic"/>
                        </a:rPr>
                        <a:t>and carts. </a:t>
                      </a:r>
                      <a:r>
                        <a:rPr sz="900" spc="-10" dirty="0">
                          <a:latin typeface="URW Gothic"/>
                          <a:cs typeface="URW Gothic"/>
                        </a:rPr>
                        <a:t>To  </a:t>
                      </a:r>
                      <a:r>
                        <a:rPr sz="900" spc="-5" dirty="0">
                          <a:latin typeface="URW Gothic"/>
                          <a:cs typeface="URW Gothic"/>
                        </a:rPr>
                        <a:t>have mastered </a:t>
                      </a:r>
                      <a:r>
                        <a:rPr sz="900" dirty="0">
                          <a:latin typeface="URW Gothic"/>
                          <a:cs typeface="URW Gothic"/>
                        </a:rPr>
                        <a:t>riding a</a:t>
                      </a:r>
                      <a:r>
                        <a:rPr sz="900" spc="-10" dirty="0">
                          <a:latin typeface="URW Gothic"/>
                          <a:cs typeface="URW Gothic"/>
                        </a:rPr>
                        <a:t> </a:t>
                      </a:r>
                      <a:r>
                        <a:rPr sz="900" spc="-5" dirty="0">
                          <a:latin typeface="URW Gothic"/>
                          <a:cs typeface="URW Gothic"/>
                        </a:rPr>
                        <a:t>trike.</a:t>
                      </a:r>
                      <a:endParaRPr sz="900">
                        <a:latin typeface="URW Gothic"/>
                        <a:cs typeface="URW Gothic"/>
                      </a:endParaRPr>
                    </a:p>
                    <a:p>
                      <a:pPr marL="68580">
                        <a:lnSpc>
                          <a:spcPct val="100000"/>
                        </a:lnSpc>
                        <a:spcBef>
                          <a:spcPts val="25"/>
                        </a:spcBef>
                      </a:pPr>
                      <a:r>
                        <a:rPr sz="900" spc="-10" dirty="0">
                          <a:latin typeface="URW Gothic"/>
                          <a:cs typeface="URW Gothic"/>
                        </a:rPr>
                        <a:t>To </a:t>
                      </a:r>
                      <a:r>
                        <a:rPr sz="900" dirty="0">
                          <a:latin typeface="URW Gothic"/>
                          <a:cs typeface="URW Gothic"/>
                        </a:rPr>
                        <a:t>roll a </a:t>
                      </a:r>
                      <a:r>
                        <a:rPr sz="900" spc="-5" dirty="0">
                          <a:latin typeface="URW Gothic"/>
                          <a:cs typeface="URW Gothic"/>
                        </a:rPr>
                        <a:t>ball between </a:t>
                      </a:r>
                      <a:r>
                        <a:rPr sz="900" dirty="0">
                          <a:latin typeface="URW Gothic"/>
                          <a:cs typeface="URW Gothic"/>
                        </a:rPr>
                        <a:t>2</a:t>
                      </a:r>
                      <a:r>
                        <a:rPr sz="900" spc="10" dirty="0">
                          <a:latin typeface="URW Gothic"/>
                          <a:cs typeface="URW Gothic"/>
                        </a:rPr>
                        <a:t> </a:t>
                      </a:r>
                      <a:r>
                        <a:rPr sz="900" spc="-5" dirty="0">
                          <a:latin typeface="URW Gothic"/>
                          <a:cs typeface="URW Gothic"/>
                        </a:rPr>
                        <a:t>cones.</a:t>
                      </a:r>
                      <a:endParaRPr sz="900">
                        <a:latin typeface="URW Gothic"/>
                        <a:cs typeface="URW Gothic"/>
                      </a:endParaRPr>
                    </a:p>
                    <a:p>
                      <a:pPr marL="68580" marR="567690">
                        <a:lnSpc>
                          <a:spcPct val="102200"/>
                        </a:lnSpc>
                      </a:pPr>
                      <a:r>
                        <a:rPr sz="900" spc="-5" dirty="0">
                          <a:latin typeface="URW Gothic"/>
                          <a:cs typeface="URW Gothic"/>
                        </a:rPr>
                        <a:t>Introduce different sized balls into their play </a:t>
                      </a:r>
                      <a:r>
                        <a:rPr sz="900" spc="-15" dirty="0">
                          <a:latin typeface="URW Gothic"/>
                          <a:cs typeface="URW Gothic"/>
                        </a:rPr>
                        <a:t>(to </a:t>
                      </a:r>
                      <a:r>
                        <a:rPr sz="900" spc="-5" dirty="0">
                          <a:latin typeface="URW Gothic"/>
                          <a:cs typeface="URW Gothic"/>
                        </a:rPr>
                        <a:t>include </a:t>
                      </a:r>
                      <a:r>
                        <a:rPr sz="900" dirty="0">
                          <a:latin typeface="URW Gothic"/>
                          <a:cs typeface="URW Gothic"/>
                        </a:rPr>
                        <a:t>things </a:t>
                      </a:r>
                      <a:r>
                        <a:rPr sz="900" spc="-5" dirty="0">
                          <a:latin typeface="URW Gothic"/>
                          <a:cs typeface="URW Gothic"/>
                        </a:rPr>
                        <a:t>like  balloons, scrunched </a:t>
                      </a:r>
                      <a:r>
                        <a:rPr sz="900" dirty="0">
                          <a:latin typeface="URW Gothic"/>
                          <a:cs typeface="URW Gothic"/>
                        </a:rPr>
                        <a:t>up </a:t>
                      </a:r>
                      <a:r>
                        <a:rPr sz="900" spc="-5" dirty="0">
                          <a:latin typeface="URW Gothic"/>
                          <a:cs typeface="URW Gothic"/>
                        </a:rPr>
                        <a:t>foil, beach</a:t>
                      </a:r>
                      <a:r>
                        <a:rPr sz="900" spc="-35" dirty="0">
                          <a:latin typeface="URW Gothic"/>
                          <a:cs typeface="URW Gothic"/>
                        </a:rPr>
                        <a:t> </a:t>
                      </a:r>
                      <a:r>
                        <a:rPr sz="900" spc="-5" dirty="0">
                          <a:latin typeface="URW Gothic"/>
                          <a:cs typeface="URW Gothic"/>
                        </a:rPr>
                        <a:t>balls)</a:t>
                      </a:r>
                      <a:endParaRPr sz="900">
                        <a:latin typeface="URW Gothic"/>
                        <a:cs typeface="URW Gothic"/>
                      </a:endParaRPr>
                    </a:p>
                    <a:p>
                      <a:pPr marL="68580">
                        <a:lnSpc>
                          <a:spcPct val="100000"/>
                        </a:lnSpc>
                        <a:spcBef>
                          <a:spcPts val="25"/>
                        </a:spcBef>
                      </a:pPr>
                      <a:r>
                        <a:rPr sz="900" dirty="0">
                          <a:latin typeface="URW Gothic"/>
                          <a:cs typeface="URW Gothic"/>
                        </a:rPr>
                        <a:t>Can aim </a:t>
                      </a:r>
                      <a:r>
                        <a:rPr sz="900" spc="-5" dirty="0">
                          <a:latin typeface="URW Gothic"/>
                          <a:cs typeface="URW Gothic"/>
                        </a:rPr>
                        <a:t>and throw </a:t>
                      </a:r>
                      <a:r>
                        <a:rPr sz="900" dirty="0">
                          <a:latin typeface="URW Gothic"/>
                          <a:cs typeface="URW Gothic"/>
                        </a:rPr>
                        <a:t>a </a:t>
                      </a:r>
                      <a:r>
                        <a:rPr sz="900" spc="-5" dirty="0">
                          <a:latin typeface="URW Gothic"/>
                          <a:cs typeface="URW Gothic"/>
                        </a:rPr>
                        <a:t>ball </a:t>
                      </a:r>
                      <a:r>
                        <a:rPr sz="900" dirty="0">
                          <a:latin typeface="URW Gothic"/>
                          <a:cs typeface="URW Gothic"/>
                        </a:rPr>
                        <a:t>and kick </a:t>
                      </a:r>
                      <a:r>
                        <a:rPr sz="900" spc="5" dirty="0">
                          <a:latin typeface="URW Gothic"/>
                          <a:cs typeface="URW Gothic"/>
                        </a:rPr>
                        <a:t>it </a:t>
                      </a:r>
                      <a:r>
                        <a:rPr sz="900" spc="-5" dirty="0">
                          <a:latin typeface="URW Gothic"/>
                          <a:cs typeface="URW Gothic"/>
                        </a:rPr>
                        <a:t>with</a:t>
                      </a:r>
                      <a:r>
                        <a:rPr sz="900" spc="-65" dirty="0">
                          <a:latin typeface="URW Gothic"/>
                          <a:cs typeface="URW Gothic"/>
                        </a:rPr>
                        <a:t> </a:t>
                      </a:r>
                      <a:r>
                        <a:rPr sz="900" spc="-5" dirty="0">
                          <a:latin typeface="URW Gothic"/>
                          <a:cs typeface="URW Gothic"/>
                        </a:rPr>
                        <a:t>force.</a:t>
                      </a:r>
                      <a:endParaRPr sz="900">
                        <a:latin typeface="URW Gothic"/>
                        <a:cs typeface="URW Gothic"/>
                      </a:endParaRPr>
                    </a:p>
                  </a:txBody>
                  <a:tcPr marL="0" marR="0" marT="3810" marB="0">
                    <a:lnR w="12700">
                      <a:solidFill>
                        <a:srgbClr val="6F2F9F"/>
                      </a:solidFill>
                      <a:prstDash val="solid"/>
                    </a:lnR>
                    <a:lnB w="12700">
                      <a:solidFill>
                        <a:srgbClr val="6F2F9F"/>
                      </a:solidFill>
                      <a:prstDash val="solid"/>
                    </a:lnB>
                    <a:solidFill>
                      <a:srgbClr val="E7E6E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346963"/>
            <a:ext cx="3190875"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spc="-5" dirty="0">
                <a:solidFill>
                  <a:srgbClr val="6F2F9F"/>
                </a:solidFill>
                <a:latin typeface="Gothic Uralic"/>
                <a:cs typeface="Gothic Uralic"/>
              </a:rPr>
              <a:t>Physical Development </a:t>
            </a:r>
            <a:r>
              <a:rPr sz="1200" b="1" dirty="0">
                <a:solidFill>
                  <a:srgbClr val="6F2F9F"/>
                </a:solidFill>
                <a:latin typeface="Gothic Uralic"/>
                <a:cs typeface="Gothic Uralic"/>
              </a:rPr>
              <a:t>| Fine Motor</a:t>
            </a:r>
            <a:r>
              <a:rPr sz="1200" b="1" spc="-30" dirty="0">
                <a:solidFill>
                  <a:srgbClr val="6F2F9F"/>
                </a:solidFill>
                <a:latin typeface="Gothic Uralic"/>
                <a:cs typeface="Gothic Uralic"/>
              </a:rPr>
              <a:t> </a:t>
            </a:r>
            <a:r>
              <a:rPr sz="1200" b="1" spc="-5" dirty="0">
                <a:solidFill>
                  <a:srgbClr val="6F2F9F"/>
                </a:solidFill>
                <a:latin typeface="Gothic Uralic"/>
                <a:cs typeface="Gothic Uralic"/>
              </a:rPr>
              <a:t>Skills</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316216262"/>
              </p:ext>
            </p:extLst>
          </p:nvPr>
        </p:nvGraphicFramePr>
        <p:xfrm>
          <a:off x="359663" y="952754"/>
          <a:ext cx="10077449" cy="5665668"/>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929630">
                  <a:extLst>
                    <a:ext uri="{9D8B030D-6E8A-4147-A177-3AD203B41FA5}">
                      <a16:colId xmlns:a16="http://schemas.microsoft.com/office/drawing/2014/main" val="20001"/>
                    </a:ext>
                  </a:extLst>
                </a:gridCol>
                <a:gridCol w="1890395">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2024">
                <a:tc gridSpan="3">
                  <a:txBody>
                    <a:bodyPr/>
                    <a:lstStyle/>
                    <a:p>
                      <a:pPr marL="68580">
                        <a:lnSpc>
                          <a:spcPts val="1340"/>
                        </a:lnSpc>
                        <a:spcBef>
                          <a:spcPts val="70"/>
                        </a:spcBef>
                      </a:pPr>
                      <a:r>
                        <a:rPr sz="1200" b="1" dirty="0">
                          <a:latin typeface="Gothic Uralic"/>
                          <a:cs typeface="Gothic Uralic"/>
                        </a:rPr>
                        <a:t>Early Learning </a:t>
                      </a:r>
                      <a:r>
                        <a:rPr sz="1200" b="1" spc="-5" dirty="0">
                          <a:latin typeface="Gothic Uralic"/>
                          <a:cs typeface="Gothic Uralic"/>
                        </a:rPr>
                        <a:t>Goal: Physical Development</a:t>
                      </a:r>
                      <a:r>
                        <a:rPr sz="1200" spc="-5" dirty="0">
                          <a:latin typeface="URW Gothic"/>
                          <a:cs typeface="URW Gothic"/>
                        </a:rPr>
                        <a:t>| Fine </a:t>
                      </a:r>
                      <a:r>
                        <a:rPr sz="1200" spc="-10" dirty="0">
                          <a:latin typeface="URW Gothic"/>
                          <a:cs typeface="URW Gothic"/>
                        </a:rPr>
                        <a:t>Motor</a:t>
                      </a:r>
                      <a:r>
                        <a:rPr sz="1200" spc="10" dirty="0">
                          <a:latin typeface="URW Gothic"/>
                          <a:cs typeface="URW Gothic"/>
                        </a:rPr>
                        <a:t> </a:t>
                      </a:r>
                      <a:r>
                        <a:rPr sz="1200" dirty="0">
                          <a:latin typeface="URW Gothic"/>
                          <a:cs typeface="URW Gothic"/>
                        </a:rPr>
                        <a:t>Skills</a:t>
                      </a:r>
                      <a:endParaRPr sz="1200">
                        <a:latin typeface="URW Gothic"/>
                        <a:cs typeface="URW Gothic"/>
                      </a:endParaRPr>
                    </a:p>
                  </a:txBody>
                  <a:tcPr marL="0" marR="0" marT="8890" marB="0">
                    <a:lnL w="12700">
                      <a:solidFill>
                        <a:srgbClr val="6F2F9F"/>
                      </a:solidFill>
                      <a:prstDash val="solid"/>
                    </a:lnL>
                    <a:lnT w="12700">
                      <a:solidFill>
                        <a:srgbClr val="6F2F9F"/>
                      </a:solidFill>
                      <a:prstDash val="solid"/>
                    </a:lnT>
                    <a:solidFill>
                      <a:srgbClr val="CC66FF"/>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6F2F9F"/>
                      </a:solidFill>
                      <a:prstDash val="solid"/>
                    </a:lnR>
                    <a:lnT w="12700">
                      <a:solidFill>
                        <a:srgbClr val="6F2F9F"/>
                      </a:solidFill>
                      <a:prstDash val="solid"/>
                    </a:lnT>
                  </a:tcPr>
                </a:tc>
                <a:extLst>
                  <a:ext uri="{0D108BD9-81ED-4DB2-BD59-A6C34878D82A}">
                    <a16:rowId xmlns:a16="http://schemas.microsoft.com/office/drawing/2014/main" val="10000"/>
                  </a:ext>
                </a:extLst>
              </a:tr>
              <a:tr h="701039">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Be able </a:t>
                      </a:r>
                      <a:r>
                        <a:rPr sz="900" spc="-10" dirty="0">
                          <a:latin typeface="URW Gothic"/>
                          <a:cs typeface="URW Gothic"/>
                        </a:rPr>
                        <a:t>to </a:t>
                      </a:r>
                      <a:r>
                        <a:rPr sz="900" dirty="0">
                          <a:latin typeface="URW Gothic"/>
                          <a:cs typeface="URW Gothic"/>
                        </a:rPr>
                        <a:t>hold a </a:t>
                      </a:r>
                      <a:r>
                        <a:rPr sz="900" spc="-5" dirty="0">
                          <a:latin typeface="URW Gothic"/>
                          <a:cs typeface="URW Gothic"/>
                        </a:rPr>
                        <a:t>pencil effectively </a:t>
                      </a:r>
                      <a:r>
                        <a:rPr sz="900" spc="5" dirty="0">
                          <a:latin typeface="URW Gothic"/>
                          <a:cs typeface="URW Gothic"/>
                        </a:rPr>
                        <a:t>in </a:t>
                      </a:r>
                      <a:r>
                        <a:rPr sz="900" spc="-5" dirty="0">
                          <a:latin typeface="URW Gothic"/>
                          <a:cs typeface="URW Gothic"/>
                        </a:rPr>
                        <a:t>preparation for fluent writing </a:t>
                      </a:r>
                      <a:r>
                        <a:rPr sz="900" dirty="0">
                          <a:latin typeface="URW Gothic"/>
                          <a:cs typeface="URW Gothic"/>
                        </a:rPr>
                        <a:t>– </a:t>
                      </a:r>
                      <a:r>
                        <a:rPr sz="900" spc="-5" dirty="0">
                          <a:latin typeface="URW Gothic"/>
                          <a:cs typeface="URW Gothic"/>
                        </a:rPr>
                        <a:t>using the tripod </a:t>
                      </a:r>
                      <a:r>
                        <a:rPr sz="900" dirty="0">
                          <a:latin typeface="URW Gothic"/>
                          <a:cs typeface="URW Gothic"/>
                        </a:rPr>
                        <a:t>grip </a:t>
                      </a:r>
                      <a:r>
                        <a:rPr sz="900" spc="5" dirty="0">
                          <a:latin typeface="URW Gothic"/>
                          <a:cs typeface="URW Gothic"/>
                        </a:rPr>
                        <a:t>in </a:t>
                      </a:r>
                      <a:r>
                        <a:rPr sz="900" spc="-10" dirty="0">
                          <a:latin typeface="URW Gothic"/>
                          <a:cs typeface="URW Gothic"/>
                        </a:rPr>
                        <a:t>almost </a:t>
                      </a:r>
                      <a:r>
                        <a:rPr sz="900" spc="-5" dirty="0">
                          <a:latin typeface="URW Gothic"/>
                          <a:cs typeface="URW Gothic"/>
                        </a:rPr>
                        <a:t>all</a:t>
                      </a:r>
                      <a:r>
                        <a:rPr sz="900" spc="30" dirty="0">
                          <a:latin typeface="URW Gothic"/>
                          <a:cs typeface="URW Gothic"/>
                        </a:rPr>
                        <a:t> </a:t>
                      </a:r>
                      <a:r>
                        <a:rPr sz="900" spc="-5" dirty="0">
                          <a:latin typeface="URW Gothic"/>
                          <a:cs typeface="URW Gothic"/>
                        </a:rPr>
                        <a:t>cases.</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use </a:t>
                      </a:r>
                      <a:r>
                        <a:rPr sz="900" dirty="0">
                          <a:latin typeface="URW Gothic"/>
                          <a:cs typeface="URW Gothic"/>
                        </a:rPr>
                        <a:t>a </a:t>
                      </a:r>
                      <a:r>
                        <a:rPr sz="900" spc="-5" dirty="0">
                          <a:latin typeface="URW Gothic"/>
                          <a:cs typeface="URW Gothic"/>
                        </a:rPr>
                        <a:t>range </a:t>
                      </a:r>
                      <a:r>
                        <a:rPr sz="900" spc="-10" dirty="0">
                          <a:latin typeface="URW Gothic"/>
                          <a:cs typeface="URW Gothic"/>
                        </a:rPr>
                        <a:t>of small </a:t>
                      </a:r>
                      <a:r>
                        <a:rPr sz="900" dirty="0">
                          <a:latin typeface="URW Gothic"/>
                          <a:cs typeface="URW Gothic"/>
                        </a:rPr>
                        <a:t>tools, </a:t>
                      </a:r>
                      <a:r>
                        <a:rPr sz="900" spc="-5" dirty="0">
                          <a:latin typeface="URW Gothic"/>
                          <a:cs typeface="URW Gothic"/>
                        </a:rPr>
                        <a:t>including scissors, paint brushes and</a:t>
                      </a:r>
                      <a:r>
                        <a:rPr sz="900" spc="5" dirty="0">
                          <a:latin typeface="URW Gothic"/>
                          <a:cs typeface="URW Gothic"/>
                        </a:rPr>
                        <a:t> </a:t>
                      </a:r>
                      <a:r>
                        <a:rPr sz="900" spc="-5" dirty="0">
                          <a:latin typeface="URW Gothic"/>
                          <a:cs typeface="URW Gothic"/>
                        </a:rPr>
                        <a:t>cutlery.</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Begin </a:t>
                      </a:r>
                      <a:r>
                        <a:rPr sz="900" spc="-10" dirty="0">
                          <a:latin typeface="URW Gothic"/>
                          <a:cs typeface="URW Gothic"/>
                        </a:rPr>
                        <a:t>to </a:t>
                      </a:r>
                      <a:r>
                        <a:rPr sz="900" spc="-5" dirty="0">
                          <a:latin typeface="URW Gothic"/>
                          <a:cs typeface="URW Gothic"/>
                        </a:rPr>
                        <a:t>show accuracy </a:t>
                      </a:r>
                      <a:r>
                        <a:rPr sz="900" spc="-10" dirty="0">
                          <a:latin typeface="URW Gothic"/>
                          <a:cs typeface="URW Gothic"/>
                        </a:rPr>
                        <a:t>and </a:t>
                      </a:r>
                      <a:r>
                        <a:rPr sz="900" dirty="0">
                          <a:latin typeface="URW Gothic"/>
                          <a:cs typeface="URW Gothic"/>
                        </a:rPr>
                        <a:t>care when</a:t>
                      </a:r>
                      <a:r>
                        <a:rPr sz="900" spc="10" dirty="0">
                          <a:latin typeface="URW Gothic"/>
                          <a:cs typeface="URW Gothic"/>
                        </a:rPr>
                        <a:t> </a:t>
                      </a:r>
                      <a:r>
                        <a:rPr sz="900" spc="-5" dirty="0">
                          <a:latin typeface="URW Gothic"/>
                          <a:cs typeface="URW Gothic"/>
                        </a:rPr>
                        <a:t>drawing</a:t>
                      </a:r>
                      <a:endParaRPr sz="900">
                        <a:latin typeface="URW Gothic"/>
                        <a:cs typeface="URW Gothic"/>
                      </a:endParaRPr>
                    </a:p>
                  </a:txBody>
                  <a:tcPr marL="0" marR="0" marT="0" marB="0">
                    <a:lnL w="12700">
                      <a:solidFill>
                        <a:srgbClr val="6F2F9F"/>
                      </a:solidFill>
                      <a:prstDash val="solid"/>
                    </a:lnL>
                    <a:lnR w="12700">
                      <a:solidFill>
                        <a:srgbClr val="6F2F9F"/>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7">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lnL w="12700">
                      <a:solidFill>
                        <a:srgbClr val="6F2F9F"/>
                      </a:solidFill>
                      <a:prstDash val="solid"/>
                    </a:lnL>
                    <a:solidFill>
                      <a:srgbClr val="CC00FF"/>
                    </a:solidFill>
                  </a:tcPr>
                </a:tc>
                <a:tc hMerge="1">
                  <a:txBody>
                    <a:bodyPr/>
                    <a:lstStyle/>
                    <a:p>
                      <a:endParaRPr/>
                    </a:p>
                  </a:txBody>
                  <a:tcPr marL="0" marR="0" marT="0" marB="0"/>
                </a:tc>
                <a:tc gridSpan="2">
                  <a:txBody>
                    <a:bodyPr/>
                    <a:lstStyle/>
                    <a:p>
                      <a:pPr marL="67945">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physical development </a:t>
                      </a:r>
                      <a:r>
                        <a:rPr sz="900" b="1" dirty="0">
                          <a:latin typeface="Gothic Uralic"/>
                          <a:cs typeface="Gothic Uralic"/>
                        </a:rPr>
                        <a:t>–</a:t>
                      </a:r>
                      <a:r>
                        <a:rPr lang="en-GB" sz="900" b="1" dirty="0">
                          <a:latin typeface="Gothic Uralic"/>
                          <a:cs typeface="Gothic Uralic"/>
                        </a:rPr>
                        <a:t> Reception</a:t>
                      </a:r>
                      <a:endParaRPr sz="900" dirty="0">
                        <a:latin typeface="Verdana"/>
                        <a:cs typeface="Verdana"/>
                      </a:endParaRPr>
                    </a:p>
                  </a:txBody>
                  <a:tcPr marL="0" marR="0" marT="0" marB="0">
                    <a:lnR w="12700">
                      <a:solidFill>
                        <a:srgbClr val="6F2F9F"/>
                      </a:solidFill>
                      <a:prstDash val="solid"/>
                    </a:lnR>
                    <a:solidFill>
                      <a:srgbClr val="CC00FF"/>
                    </a:solidFill>
                  </a:tcPr>
                </a:tc>
                <a:tc hMerge="1">
                  <a:txBody>
                    <a:bodyPr/>
                    <a:lstStyle/>
                    <a:p>
                      <a:endParaRPr/>
                    </a:p>
                  </a:txBody>
                  <a:tcPr marL="0" marR="0" marT="0" marB="0"/>
                </a:tc>
                <a:extLst>
                  <a:ext uri="{0D108BD9-81ED-4DB2-BD59-A6C34878D82A}">
                    <a16:rowId xmlns:a16="http://schemas.microsoft.com/office/drawing/2014/main" val="10002"/>
                  </a:ext>
                </a:extLst>
              </a:tr>
              <a:tr h="140334">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lnL w="12700">
                      <a:solidFill>
                        <a:srgbClr val="6F2F9F"/>
                      </a:solidFill>
                      <a:prstDash val="solid"/>
                    </a:lnL>
                    <a:solidFill>
                      <a:srgbClr val="CC00FF"/>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a:txBody>
                  <a:tcPr marL="0" marR="0" marT="0" marB="0">
                    <a:lnR w="12700">
                      <a:solidFill>
                        <a:srgbClr val="6F2F9F"/>
                      </a:solidFill>
                      <a:prstDash val="solid"/>
                    </a:lnR>
                    <a:solidFill>
                      <a:srgbClr val="CC99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402334">
                <a:tc gridSpan="2">
                  <a:txBody>
                    <a:bodyPr/>
                    <a:lstStyle/>
                    <a:p>
                      <a:pPr marL="525780" indent="-228600">
                        <a:lnSpc>
                          <a:spcPts val="1080"/>
                        </a:lnSpc>
                        <a:buChar char="-"/>
                        <a:tabLst>
                          <a:tab pos="525145" algn="l"/>
                          <a:tab pos="525780" algn="l"/>
                        </a:tabLst>
                      </a:pPr>
                      <a:r>
                        <a:rPr sz="900" spc="-5" dirty="0">
                          <a:latin typeface="URW Gothic"/>
                          <a:cs typeface="URW Gothic"/>
                        </a:rPr>
                        <a:t>Hold </a:t>
                      </a:r>
                      <a:r>
                        <a:rPr sz="900" dirty="0">
                          <a:latin typeface="URW Gothic"/>
                          <a:cs typeface="URW Gothic"/>
                        </a:rPr>
                        <a:t>a pencil </a:t>
                      </a:r>
                      <a:r>
                        <a:rPr sz="900" spc="-5" dirty="0">
                          <a:latin typeface="URW Gothic"/>
                          <a:cs typeface="URW Gothic"/>
                        </a:rPr>
                        <a:t>effectively </a:t>
                      </a:r>
                      <a:r>
                        <a:rPr sz="900" spc="-10" dirty="0">
                          <a:latin typeface="URW Gothic"/>
                          <a:cs typeface="URW Gothic"/>
                        </a:rPr>
                        <a:t>and </a:t>
                      </a:r>
                      <a:r>
                        <a:rPr sz="900" spc="-5" dirty="0">
                          <a:latin typeface="URW Gothic"/>
                          <a:cs typeface="URW Gothic"/>
                        </a:rPr>
                        <a:t>with good </a:t>
                      </a:r>
                      <a:r>
                        <a:rPr sz="900" dirty="0">
                          <a:latin typeface="URW Gothic"/>
                          <a:cs typeface="URW Gothic"/>
                        </a:rPr>
                        <a:t>control- </a:t>
                      </a:r>
                      <a:r>
                        <a:rPr sz="900" spc="-5" dirty="0">
                          <a:latin typeface="URW Gothic"/>
                          <a:cs typeface="URW Gothic"/>
                        </a:rPr>
                        <a:t>using the tripod </a:t>
                      </a:r>
                      <a:r>
                        <a:rPr sz="900" dirty="0">
                          <a:latin typeface="URW Gothic"/>
                          <a:cs typeface="URW Gothic"/>
                        </a:rPr>
                        <a:t>grip </a:t>
                      </a:r>
                      <a:r>
                        <a:rPr sz="900" spc="-5" dirty="0">
                          <a:latin typeface="URW Gothic"/>
                          <a:cs typeface="URW Gothic"/>
                        </a:rPr>
                        <a:t>in </a:t>
                      </a:r>
                      <a:r>
                        <a:rPr sz="900" spc="-10" dirty="0">
                          <a:latin typeface="URW Gothic"/>
                          <a:cs typeface="URW Gothic"/>
                        </a:rPr>
                        <a:t>almost </a:t>
                      </a:r>
                      <a:r>
                        <a:rPr sz="900" spc="-5" dirty="0">
                          <a:latin typeface="URW Gothic"/>
                          <a:cs typeface="URW Gothic"/>
                        </a:rPr>
                        <a:t>all</a:t>
                      </a:r>
                      <a:r>
                        <a:rPr sz="900" spc="10" dirty="0">
                          <a:latin typeface="URW Gothic"/>
                          <a:cs typeface="URW Gothic"/>
                        </a:rPr>
                        <a:t> </a:t>
                      </a:r>
                      <a:r>
                        <a:rPr sz="900" spc="-5" dirty="0">
                          <a:latin typeface="URW Gothic"/>
                          <a:cs typeface="URW Gothic"/>
                        </a:rPr>
                        <a:t>cases.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Hold </a:t>
                      </a:r>
                      <a:r>
                        <a:rPr sz="900" dirty="0">
                          <a:latin typeface="URW Gothic"/>
                          <a:cs typeface="URW Gothic"/>
                        </a:rPr>
                        <a:t>a pencil </a:t>
                      </a:r>
                      <a:r>
                        <a:rPr sz="900" spc="-5" dirty="0">
                          <a:latin typeface="URW Gothic"/>
                          <a:cs typeface="URW Gothic"/>
                        </a:rPr>
                        <a:t>close to the</a:t>
                      </a:r>
                      <a:r>
                        <a:rPr sz="900" spc="-20" dirty="0">
                          <a:latin typeface="URW Gothic"/>
                          <a:cs typeface="URW Gothic"/>
                        </a:rPr>
                        <a:t> </a:t>
                      </a:r>
                      <a:r>
                        <a:rPr sz="900" spc="-5" dirty="0">
                          <a:latin typeface="URW Gothic"/>
                          <a:cs typeface="URW Gothic"/>
                        </a:rPr>
                        <a:t>point.</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5" dirty="0">
                          <a:latin typeface="URW Gothic"/>
                          <a:cs typeface="URW Gothic"/>
                        </a:rPr>
                        <a:t>Have </a:t>
                      </a:r>
                      <a:r>
                        <a:rPr sz="900" dirty="0">
                          <a:latin typeface="URW Gothic"/>
                          <a:cs typeface="URW Gothic"/>
                        </a:rPr>
                        <a:t>a </a:t>
                      </a:r>
                      <a:r>
                        <a:rPr sz="900" spc="-5" dirty="0">
                          <a:latin typeface="URW Gothic"/>
                          <a:cs typeface="URW Gothic"/>
                        </a:rPr>
                        <a:t>preference </a:t>
                      </a:r>
                      <a:r>
                        <a:rPr sz="900" dirty="0">
                          <a:latin typeface="URW Gothic"/>
                          <a:cs typeface="URW Gothic"/>
                        </a:rPr>
                        <a:t>for a </a:t>
                      </a:r>
                      <a:r>
                        <a:rPr sz="900" spc="-5" dirty="0">
                          <a:latin typeface="URW Gothic"/>
                          <a:cs typeface="URW Gothic"/>
                        </a:rPr>
                        <a:t>dominant hand,</a:t>
                      </a:r>
                      <a:r>
                        <a:rPr sz="900" spc="-25" dirty="0">
                          <a:latin typeface="URW Gothic"/>
                          <a:cs typeface="URW Gothic"/>
                        </a:rPr>
                        <a:t> </a:t>
                      </a:r>
                      <a:r>
                        <a:rPr sz="900" spc="-5" dirty="0">
                          <a:latin typeface="URW Gothic"/>
                          <a:cs typeface="URW Gothic"/>
                        </a:rPr>
                        <a:t>consistently.</a:t>
                      </a:r>
                      <a:endParaRPr sz="900" dirty="0">
                        <a:latin typeface="URW Gothic"/>
                        <a:cs typeface="URW Gothic"/>
                      </a:endParaRPr>
                    </a:p>
                    <a:p>
                      <a:pPr marL="525780" indent="-228600">
                        <a:lnSpc>
                          <a:spcPct val="100000"/>
                        </a:lnSpc>
                        <a:spcBef>
                          <a:spcPts val="30"/>
                        </a:spcBef>
                        <a:buChar char="-"/>
                        <a:tabLst>
                          <a:tab pos="525145" algn="l"/>
                          <a:tab pos="525780" algn="l"/>
                        </a:tabLst>
                      </a:pPr>
                      <a:r>
                        <a:rPr sz="900" spc="-5" dirty="0">
                          <a:latin typeface="URW Gothic"/>
                          <a:cs typeface="URW Gothic"/>
                        </a:rPr>
                        <a:t>Form recognisable letters, most of </a:t>
                      </a:r>
                      <a:r>
                        <a:rPr sz="900" dirty="0">
                          <a:latin typeface="URW Gothic"/>
                          <a:cs typeface="URW Gothic"/>
                        </a:rPr>
                        <a:t>which </a:t>
                      </a:r>
                      <a:r>
                        <a:rPr sz="900" spc="-5" dirty="0">
                          <a:latin typeface="URW Gothic"/>
                          <a:cs typeface="URW Gothic"/>
                        </a:rPr>
                        <a:t>are correctly</a:t>
                      </a:r>
                      <a:r>
                        <a:rPr sz="900" spc="-25" dirty="0">
                          <a:latin typeface="URW Gothic"/>
                          <a:cs typeface="URW Gothic"/>
                        </a:rPr>
                        <a:t> </a:t>
                      </a:r>
                      <a:r>
                        <a:rPr sz="900" spc="-5" dirty="0">
                          <a:latin typeface="URW Gothic"/>
                          <a:cs typeface="URW Gothic"/>
                        </a:rPr>
                        <a:t>formed.</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Use scissors correctly to </a:t>
                      </a:r>
                      <a:r>
                        <a:rPr sz="900" dirty="0">
                          <a:latin typeface="URW Gothic"/>
                          <a:cs typeface="URW Gothic"/>
                        </a:rPr>
                        <a:t>cut </a:t>
                      </a:r>
                      <a:r>
                        <a:rPr sz="900" spc="-5" dirty="0">
                          <a:latin typeface="URW Gothic"/>
                          <a:cs typeface="URW Gothic"/>
                        </a:rPr>
                        <a:t>around </a:t>
                      </a:r>
                      <a:r>
                        <a:rPr sz="900" dirty="0">
                          <a:latin typeface="URW Gothic"/>
                          <a:cs typeface="URW Gothic"/>
                        </a:rPr>
                        <a:t>a </a:t>
                      </a:r>
                      <a:r>
                        <a:rPr sz="900" spc="-5" dirty="0">
                          <a:latin typeface="URW Gothic"/>
                          <a:cs typeface="URW Gothic"/>
                        </a:rPr>
                        <a:t>picture along the</a:t>
                      </a:r>
                      <a:r>
                        <a:rPr sz="900" spc="-10" dirty="0">
                          <a:latin typeface="URW Gothic"/>
                          <a:cs typeface="URW Gothic"/>
                        </a:rPr>
                        <a:t> </a:t>
                      </a:r>
                      <a:r>
                        <a:rPr sz="900" spc="-5" dirty="0">
                          <a:latin typeface="URW Gothic"/>
                          <a:cs typeface="URW Gothic"/>
                        </a:rPr>
                        <a:t>lines.</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5" dirty="0">
                          <a:latin typeface="URW Gothic"/>
                          <a:cs typeface="URW Gothic"/>
                        </a:rPr>
                        <a:t>Use paint brushes with control to </a:t>
                      </a:r>
                      <a:r>
                        <a:rPr sz="900" dirty="0">
                          <a:latin typeface="URW Gothic"/>
                          <a:cs typeface="URW Gothic"/>
                        </a:rPr>
                        <a:t>paint </a:t>
                      </a:r>
                      <a:r>
                        <a:rPr sz="900" spc="-5" dirty="0">
                          <a:latin typeface="URW Gothic"/>
                          <a:cs typeface="URW Gothic"/>
                        </a:rPr>
                        <a:t>recognisable</a:t>
                      </a:r>
                      <a:r>
                        <a:rPr sz="900" spc="25" dirty="0">
                          <a:latin typeface="URW Gothic"/>
                          <a:cs typeface="URW Gothic"/>
                        </a:rPr>
                        <a:t> </a:t>
                      </a:r>
                      <a:r>
                        <a:rPr sz="900" spc="-10" dirty="0">
                          <a:latin typeface="URW Gothic"/>
                          <a:cs typeface="URW Gothic"/>
                        </a:rPr>
                        <a:t>pictures.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Uses cutlery effectively including cutting their food with </a:t>
                      </a:r>
                      <a:r>
                        <a:rPr sz="900" dirty="0">
                          <a:latin typeface="URW Gothic"/>
                          <a:cs typeface="URW Gothic"/>
                        </a:rPr>
                        <a:t>a knife </a:t>
                      </a:r>
                      <a:r>
                        <a:rPr sz="900" spc="-5" dirty="0">
                          <a:latin typeface="URW Gothic"/>
                          <a:cs typeface="URW Gothic"/>
                        </a:rPr>
                        <a:t>and</a:t>
                      </a:r>
                      <a:r>
                        <a:rPr sz="900" spc="-35" dirty="0">
                          <a:latin typeface="URW Gothic"/>
                          <a:cs typeface="URW Gothic"/>
                        </a:rPr>
                        <a:t> </a:t>
                      </a:r>
                      <a:r>
                        <a:rPr sz="900" spc="-5" dirty="0">
                          <a:latin typeface="URW Gothic"/>
                          <a:cs typeface="URW Gothic"/>
                        </a:rPr>
                        <a:t>fork.</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Show </a:t>
                      </a:r>
                      <a:r>
                        <a:rPr sz="900" spc="-10" dirty="0">
                          <a:latin typeface="URW Gothic"/>
                          <a:cs typeface="URW Gothic"/>
                        </a:rPr>
                        <a:t>more </a:t>
                      </a:r>
                      <a:r>
                        <a:rPr sz="900" spc="-5" dirty="0">
                          <a:latin typeface="URW Gothic"/>
                          <a:cs typeface="URW Gothic"/>
                        </a:rPr>
                        <a:t>accuracy and care </a:t>
                      </a:r>
                      <a:r>
                        <a:rPr sz="900" dirty="0">
                          <a:latin typeface="URW Gothic"/>
                          <a:cs typeface="URW Gothic"/>
                        </a:rPr>
                        <a:t>when</a:t>
                      </a:r>
                      <a:r>
                        <a:rPr sz="900" spc="20" dirty="0">
                          <a:latin typeface="URW Gothic"/>
                          <a:cs typeface="URW Gothic"/>
                        </a:rPr>
                        <a:t> </a:t>
                      </a:r>
                      <a:r>
                        <a:rPr sz="900" spc="-5" dirty="0">
                          <a:latin typeface="URW Gothic"/>
                          <a:cs typeface="URW Gothic"/>
                        </a:rPr>
                        <a:t>drawing.</a:t>
                      </a:r>
                      <a:endParaRPr sz="900" dirty="0">
                        <a:latin typeface="URW Gothic"/>
                        <a:cs typeface="URW Gothic"/>
                      </a:endParaRPr>
                    </a:p>
                    <a:p>
                      <a:pPr marL="525780" marR="86360" indent="-228600">
                        <a:lnSpc>
                          <a:spcPct val="102200"/>
                        </a:lnSpc>
                        <a:buChar char="-"/>
                        <a:tabLst>
                          <a:tab pos="525145" algn="l"/>
                          <a:tab pos="525780" algn="l"/>
                        </a:tabLst>
                      </a:pPr>
                      <a:r>
                        <a:rPr sz="900" spc="-5" dirty="0">
                          <a:latin typeface="URW Gothic"/>
                          <a:cs typeface="URW Gothic"/>
                        </a:rPr>
                        <a:t>Draw recognisable pictures with more details </a:t>
                      </a:r>
                      <a:r>
                        <a:rPr sz="900" spc="-10" dirty="0">
                          <a:latin typeface="URW Gothic"/>
                          <a:cs typeface="URW Gothic"/>
                        </a:rPr>
                        <a:t>e.g. </a:t>
                      </a:r>
                      <a:r>
                        <a:rPr sz="900" dirty="0">
                          <a:latin typeface="URW Gothic"/>
                          <a:cs typeface="URW Gothic"/>
                        </a:rPr>
                        <a:t>a </a:t>
                      </a:r>
                      <a:r>
                        <a:rPr sz="900" spc="-5" dirty="0">
                          <a:latin typeface="URW Gothic"/>
                          <a:cs typeface="URW Gothic"/>
                        </a:rPr>
                        <a:t>person should have </a:t>
                      </a:r>
                      <a:r>
                        <a:rPr sz="900" dirty="0">
                          <a:latin typeface="URW Gothic"/>
                          <a:cs typeface="URW Gothic"/>
                        </a:rPr>
                        <a:t>a </a:t>
                      </a:r>
                      <a:r>
                        <a:rPr sz="900" spc="-5" dirty="0">
                          <a:latin typeface="URW Gothic"/>
                          <a:cs typeface="URW Gothic"/>
                        </a:rPr>
                        <a:t>head, body, arms </a:t>
                      </a:r>
                      <a:r>
                        <a:rPr sz="900" dirty="0">
                          <a:latin typeface="URW Gothic"/>
                          <a:cs typeface="URW Gothic"/>
                        </a:rPr>
                        <a:t>and </a:t>
                      </a:r>
                      <a:r>
                        <a:rPr sz="900" spc="-5" dirty="0">
                          <a:latin typeface="URW Gothic"/>
                          <a:cs typeface="URW Gothic"/>
                        </a:rPr>
                        <a:t>legs  from the body, eyes, nose, mouth, </a:t>
                      </a:r>
                      <a:r>
                        <a:rPr sz="900" dirty="0">
                          <a:latin typeface="URW Gothic"/>
                          <a:cs typeface="URW Gothic"/>
                        </a:rPr>
                        <a:t>hair</a:t>
                      </a:r>
                      <a:r>
                        <a:rPr sz="900" spc="-25" dirty="0">
                          <a:latin typeface="URW Gothic"/>
                          <a:cs typeface="URW Gothic"/>
                        </a:rPr>
                        <a:t> </a:t>
                      </a:r>
                      <a:r>
                        <a:rPr sz="900" spc="-5" dirty="0">
                          <a:latin typeface="URW Gothic"/>
                          <a:cs typeface="URW Gothic"/>
                        </a:rPr>
                        <a:t>etc.</a:t>
                      </a:r>
                      <a:endParaRPr sz="900" dirty="0">
                        <a:latin typeface="URW Gothic"/>
                        <a:cs typeface="URW Gothic"/>
                      </a:endParaRPr>
                    </a:p>
                  </a:txBody>
                  <a:tcPr marL="0" marR="0" marT="0" marB="0">
                    <a:lnL w="12700">
                      <a:solidFill>
                        <a:srgbClr val="6F2F9F"/>
                      </a:solidFill>
                      <a:prstDash val="solid"/>
                    </a:lnL>
                  </a:tcPr>
                </a:tc>
                <a:tc hMerge="1">
                  <a:txBody>
                    <a:bodyPr/>
                    <a:lstStyle/>
                    <a:p>
                      <a:endParaRPr/>
                    </a:p>
                  </a:txBody>
                  <a:tcPr marL="0" marR="0" marT="0" marB="0"/>
                </a:tc>
                <a:tc gridSpan="2">
                  <a:txBody>
                    <a:bodyPr/>
                    <a:lstStyle/>
                    <a:p>
                      <a:pPr marL="525145" marR="137160" indent="-228600">
                        <a:lnSpc>
                          <a:spcPts val="1100"/>
                        </a:lnSpc>
                        <a:spcBef>
                          <a:spcPts val="15"/>
                        </a:spcBef>
                        <a:buChar char="-"/>
                        <a:tabLst>
                          <a:tab pos="525145" algn="l"/>
                          <a:tab pos="52578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able </a:t>
                      </a:r>
                      <a:r>
                        <a:rPr sz="900" spc="-10" dirty="0">
                          <a:latin typeface="URW Gothic"/>
                          <a:cs typeface="URW Gothic"/>
                        </a:rPr>
                        <a:t>to </a:t>
                      </a:r>
                      <a:r>
                        <a:rPr sz="900" spc="-5" dirty="0">
                          <a:latin typeface="URW Gothic"/>
                          <a:cs typeface="URW Gothic"/>
                        </a:rPr>
                        <a:t>show the skills of colouring </a:t>
                      </a:r>
                      <a:r>
                        <a:rPr sz="900" dirty="0">
                          <a:latin typeface="URW Gothic"/>
                          <a:cs typeface="URW Gothic"/>
                        </a:rPr>
                        <a:t>a </a:t>
                      </a:r>
                      <a:r>
                        <a:rPr sz="900" spc="-5" dirty="0">
                          <a:latin typeface="URW Gothic"/>
                          <a:cs typeface="URW Gothic"/>
                        </a:rPr>
                        <a:t>range of  images and</a:t>
                      </a:r>
                      <a:r>
                        <a:rPr sz="900" spc="-10" dirty="0">
                          <a:latin typeface="URW Gothic"/>
                          <a:cs typeface="URW Gothic"/>
                        </a:rPr>
                        <a:t> </a:t>
                      </a:r>
                      <a:r>
                        <a:rPr sz="900" spc="-5" dirty="0">
                          <a:latin typeface="URW Gothic"/>
                          <a:cs typeface="URW Gothic"/>
                        </a:rPr>
                        <a:t>pictures.</a:t>
                      </a:r>
                      <a:endParaRPr sz="900">
                        <a:latin typeface="URW Gothic"/>
                        <a:cs typeface="URW Gothic"/>
                      </a:endParaRPr>
                    </a:p>
                    <a:p>
                      <a:pPr marL="525780" indent="-229235">
                        <a:lnSpc>
                          <a:spcPts val="1070"/>
                        </a:lnSpc>
                        <a:buChar char="-"/>
                        <a:tabLst>
                          <a:tab pos="525145" algn="l"/>
                          <a:tab pos="52578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beginning to </a:t>
                      </a:r>
                      <a:r>
                        <a:rPr sz="900" dirty="0">
                          <a:latin typeface="URW Gothic"/>
                          <a:cs typeface="URW Gothic"/>
                        </a:rPr>
                        <a:t>write </a:t>
                      </a:r>
                      <a:r>
                        <a:rPr sz="900" spc="-10" dirty="0">
                          <a:latin typeface="URW Gothic"/>
                          <a:cs typeface="URW Gothic"/>
                        </a:rPr>
                        <a:t>on </a:t>
                      </a:r>
                      <a:r>
                        <a:rPr sz="900" dirty="0">
                          <a:latin typeface="URW Gothic"/>
                          <a:cs typeface="URW Gothic"/>
                        </a:rPr>
                        <a:t>a</a:t>
                      </a:r>
                      <a:r>
                        <a:rPr sz="900" spc="20" dirty="0">
                          <a:latin typeface="URW Gothic"/>
                          <a:cs typeface="URW Gothic"/>
                        </a:rPr>
                        <a:t> </a:t>
                      </a:r>
                      <a:r>
                        <a:rPr sz="900" spc="-5" dirty="0">
                          <a:latin typeface="URW Gothic"/>
                          <a:cs typeface="URW Gothic"/>
                        </a:rPr>
                        <a:t>line.</a:t>
                      </a:r>
                      <a:endParaRPr sz="900">
                        <a:latin typeface="URW Gothic"/>
                        <a:cs typeface="URW Gothic"/>
                      </a:endParaRPr>
                    </a:p>
                    <a:p>
                      <a:pPr marL="525145" marR="462280" indent="-228600">
                        <a:lnSpc>
                          <a:spcPct val="102200"/>
                        </a:lnSpc>
                        <a:spcBef>
                          <a:spcPts val="5"/>
                        </a:spcBef>
                        <a:buChar char="-"/>
                        <a:tabLst>
                          <a:tab pos="525145" algn="l"/>
                          <a:tab pos="525780" algn="l"/>
                        </a:tabLst>
                      </a:pPr>
                      <a:r>
                        <a:rPr sz="900" spc="-5" dirty="0">
                          <a:latin typeface="URW Gothic"/>
                          <a:cs typeface="URW Gothic"/>
                        </a:rPr>
                        <a:t>Children will be given the experience of sewing and  woodwork</a:t>
                      </a:r>
                      <a:endParaRPr sz="900">
                        <a:latin typeface="URW Gothic"/>
                        <a:cs typeface="URW Gothic"/>
                      </a:endParaRPr>
                    </a:p>
                    <a:p>
                      <a:pPr marL="525145" marR="113664" indent="-228600">
                        <a:lnSpc>
                          <a:spcPct val="102200"/>
                        </a:lnSpc>
                        <a:buChar char="-"/>
                        <a:tabLst>
                          <a:tab pos="525145" algn="l"/>
                          <a:tab pos="525780" algn="l"/>
                        </a:tabLst>
                      </a:pPr>
                      <a:r>
                        <a:rPr sz="900" spc="-5" dirty="0">
                          <a:latin typeface="URW Gothic"/>
                          <a:cs typeface="URW Gothic"/>
                        </a:rPr>
                        <a:t>Use tweezers to pick </a:t>
                      </a:r>
                      <a:r>
                        <a:rPr sz="900" dirty="0">
                          <a:latin typeface="URW Gothic"/>
                          <a:cs typeface="URW Gothic"/>
                        </a:rPr>
                        <a:t>up </a:t>
                      </a:r>
                      <a:r>
                        <a:rPr sz="900" spc="-5" dirty="0">
                          <a:latin typeface="URW Gothic"/>
                          <a:cs typeface="URW Gothic"/>
                        </a:rPr>
                        <a:t>small objects such as </a:t>
                      </a:r>
                      <a:r>
                        <a:rPr sz="900" spc="-10" dirty="0">
                          <a:latin typeface="URW Gothic"/>
                          <a:cs typeface="URW Gothic"/>
                        </a:rPr>
                        <a:t>pompoms </a:t>
                      </a:r>
                      <a:r>
                        <a:rPr sz="900" spc="-5" dirty="0">
                          <a:latin typeface="URW Gothic"/>
                          <a:cs typeface="URW Gothic"/>
                        </a:rPr>
                        <a:t>or  marbles.</a:t>
                      </a:r>
                      <a:endParaRPr sz="900">
                        <a:latin typeface="URW Gothic"/>
                        <a:cs typeface="URW Gothic"/>
                      </a:endParaRPr>
                    </a:p>
                    <a:p>
                      <a:pPr marL="525780" indent="-229235">
                        <a:lnSpc>
                          <a:spcPct val="100000"/>
                        </a:lnSpc>
                        <a:spcBef>
                          <a:spcPts val="25"/>
                        </a:spcBef>
                        <a:buChar char="-"/>
                        <a:tabLst>
                          <a:tab pos="525145" algn="l"/>
                          <a:tab pos="525780" algn="l"/>
                        </a:tabLst>
                      </a:pPr>
                      <a:r>
                        <a:rPr sz="900" spc="-5" dirty="0">
                          <a:latin typeface="URW Gothic"/>
                          <a:cs typeface="URW Gothic"/>
                        </a:rPr>
                        <a:t>Thread small beads on to </a:t>
                      </a:r>
                      <a:r>
                        <a:rPr sz="900" dirty="0">
                          <a:latin typeface="URW Gothic"/>
                          <a:cs typeface="URW Gothic"/>
                        </a:rPr>
                        <a:t>a </a:t>
                      </a:r>
                      <a:r>
                        <a:rPr sz="900" spc="-5" dirty="0">
                          <a:latin typeface="URW Gothic"/>
                          <a:cs typeface="URW Gothic"/>
                        </a:rPr>
                        <a:t>piece of sting/</a:t>
                      </a:r>
                      <a:r>
                        <a:rPr sz="900" spc="5" dirty="0">
                          <a:latin typeface="URW Gothic"/>
                          <a:cs typeface="URW Gothic"/>
                        </a:rPr>
                        <a:t> </a:t>
                      </a:r>
                      <a:r>
                        <a:rPr sz="900" spc="-5" dirty="0">
                          <a:latin typeface="URW Gothic"/>
                          <a:cs typeface="URW Gothic"/>
                        </a:rPr>
                        <a:t>wool.</a:t>
                      </a:r>
                      <a:endParaRPr sz="900">
                        <a:latin typeface="URW Gothic"/>
                        <a:cs typeface="URW Gothic"/>
                      </a:endParaRPr>
                    </a:p>
                  </a:txBody>
                  <a:tcPr marL="0" marR="0" marT="1905" marB="0">
                    <a:lnR w="12700">
                      <a:solidFill>
                        <a:srgbClr val="6F2F9F"/>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157">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lnL w="12700">
                      <a:solidFill>
                        <a:srgbClr val="6F2F9F"/>
                      </a:solidFill>
                      <a:prstDash val="solid"/>
                    </a:lnL>
                    <a:solidFill>
                      <a:srgbClr val="CC00FF"/>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6F2F9F"/>
                      </a:solidFill>
                      <a:prstDash val="solid"/>
                    </a:lnR>
                    <a:solidFill>
                      <a:srgbClr val="CC99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60652">
                <a:tc gridSpan="2">
                  <a:txBody>
                    <a:bodyPr/>
                    <a:lstStyle/>
                    <a:p>
                      <a:pPr marL="525780" indent="-228600">
                        <a:lnSpc>
                          <a:spcPct val="100000"/>
                        </a:lnSpc>
                        <a:buChar char="-"/>
                        <a:tabLst>
                          <a:tab pos="525145" algn="l"/>
                          <a:tab pos="525780" algn="l"/>
                        </a:tabLst>
                      </a:pPr>
                      <a:r>
                        <a:rPr sz="900" spc="-5" dirty="0">
                          <a:latin typeface="URW Gothic"/>
                          <a:cs typeface="URW Gothic"/>
                        </a:rPr>
                        <a:t>Begin to </a:t>
                      </a:r>
                      <a:r>
                        <a:rPr sz="900" dirty="0">
                          <a:latin typeface="URW Gothic"/>
                          <a:cs typeface="URW Gothic"/>
                        </a:rPr>
                        <a:t>use a </a:t>
                      </a:r>
                      <a:r>
                        <a:rPr sz="900" spc="-5" dirty="0">
                          <a:latin typeface="URW Gothic"/>
                          <a:cs typeface="URW Gothic"/>
                        </a:rPr>
                        <a:t>range of tools with more accuracy </a:t>
                      </a:r>
                      <a:r>
                        <a:rPr sz="900" spc="-10" dirty="0">
                          <a:latin typeface="URW Gothic"/>
                          <a:cs typeface="URW Gothic"/>
                        </a:rPr>
                        <a:t>e.g. </a:t>
                      </a:r>
                      <a:r>
                        <a:rPr sz="900" dirty="0">
                          <a:latin typeface="URW Gothic"/>
                          <a:cs typeface="URW Gothic"/>
                        </a:rPr>
                        <a:t>pencils, </a:t>
                      </a:r>
                      <a:r>
                        <a:rPr sz="900" spc="-5" dirty="0">
                          <a:latin typeface="URW Gothic"/>
                          <a:cs typeface="URW Gothic"/>
                        </a:rPr>
                        <a:t>paintbrushes, scissors,</a:t>
                      </a:r>
                      <a:r>
                        <a:rPr sz="900" spc="5" dirty="0">
                          <a:latin typeface="URW Gothic"/>
                          <a:cs typeface="URW Gothic"/>
                        </a:rPr>
                        <a:t> </a:t>
                      </a:r>
                      <a:r>
                        <a:rPr sz="900" spc="-5" dirty="0">
                          <a:latin typeface="URW Gothic"/>
                          <a:cs typeface="URW Gothic"/>
                        </a:rPr>
                        <a:t>tweezers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Beginning to </a:t>
                      </a:r>
                      <a:r>
                        <a:rPr sz="900" dirty="0">
                          <a:latin typeface="URW Gothic"/>
                          <a:cs typeface="URW Gothic"/>
                        </a:rPr>
                        <a:t>use a </a:t>
                      </a:r>
                      <a:r>
                        <a:rPr sz="900" spc="-5" dirty="0">
                          <a:latin typeface="URW Gothic"/>
                          <a:cs typeface="URW Gothic"/>
                        </a:rPr>
                        <a:t>dominant</a:t>
                      </a:r>
                      <a:r>
                        <a:rPr sz="900" spc="-35" dirty="0">
                          <a:latin typeface="URW Gothic"/>
                          <a:cs typeface="URW Gothic"/>
                        </a:rPr>
                        <a:t> </a:t>
                      </a:r>
                      <a:r>
                        <a:rPr sz="900" spc="-5" dirty="0">
                          <a:latin typeface="URW Gothic"/>
                          <a:cs typeface="URW Gothic"/>
                        </a:rPr>
                        <a:t>hand.</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5" dirty="0">
                          <a:latin typeface="URW Gothic"/>
                          <a:cs typeface="URW Gothic"/>
                        </a:rPr>
                        <a:t>Begin to draw recognisable</a:t>
                      </a:r>
                      <a:r>
                        <a:rPr sz="900" spc="-20" dirty="0">
                          <a:latin typeface="URW Gothic"/>
                          <a:cs typeface="URW Gothic"/>
                        </a:rPr>
                        <a:t> </a:t>
                      </a:r>
                      <a:r>
                        <a:rPr sz="900" spc="-5" dirty="0">
                          <a:latin typeface="URW Gothic"/>
                          <a:cs typeface="URW Gothic"/>
                        </a:rPr>
                        <a:t>pictures.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Begin to </a:t>
                      </a:r>
                      <a:r>
                        <a:rPr sz="900" dirty="0">
                          <a:latin typeface="URW Gothic"/>
                          <a:cs typeface="URW Gothic"/>
                        </a:rPr>
                        <a:t>use a </a:t>
                      </a:r>
                      <a:r>
                        <a:rPr sz="900" spc="-5" dirty="0">
                          <a:latin typeface="URW Gothic"/>
                          <a:cs typeface="URW Gothic"/>
                        </a:rPr>
                        <a:t>knife to cut their</a:t>
                      </a:r>
                      <a:r>
                        <a:rPr sz="900" spc="-25" dirty="0">
                          <a:latin typeface="URW Gothic"/>
                          <a:cs typeface="URW Gothic"/>
                        </a:rPr>
                        <a:t> </a:t>
                      </a:r>
                      <a:r>
                        <a:rPr sz="900" spc="-5" dirty="0">
                          <a:latin typeface="URW Gothic"/>
                          <a:cs typeface="URW Gothic"/>
                        </a:rPr>
                        <a:t>food.</a:t>
                      </a:r>
                      <a:endParaRPr sz="900" dirty="0">
                        <a:latin typeface="URW Gothic"/>
                        <a:cs typeface="URW Gothic"/>
                      </a:endParaRPr>
                    </a:p>
                    <a:p>
                      <a:pPr marL="525780" indent="-228600">
                        <a:lnSpc>
                          <a:spcPct val="100000"/>
                        </a:lnSpc>
                        <a:spcBef>
                          <a:spcPts val="15"/>
                        </a:spcBef>
                        <a:buChar char="-"/>
                        <a:tabLst>
                          <a:tab pos="525145" algn="l"/>
                          <a:tab pos="525780" algn="l"/>
                        </a:tabLst>
                      </a:pPr>
                      <a:r>
                        <a:rPr sz="900" spc="-5" dirty="0">
                          <a:latin typeface="URW Gothic"/>
                          <a:cs typeface="URW Gothic"/>
                        </a:rPr>
                        <a:t>Confidently and safely use </a:t>
                      </a:r>
                      <a:r>
                        <a:rPr sz="900" spc="-10" dirty="0">
                          <a:latin typeface="URW Gothic"/>
                          <a:cs typeface="URW Gothic"/>
                        </a:rPr>
                        <a:t>large </a:t>
                      </a:r>
                      <a:r>
                        <a:rPr sz="900" spc="-5" dirty="0">
                          <a:latin typeface="URW Gothic"/>
                          <a:cs typeface="URW Gothic"/>
                        </a:rPr>
                        <a:t>and small apparatus</a:t>
                      </a:r>
                      <a:r>
                        <a:rPr sz="900" spc="35" dirty="0">
                          <a:latin typeface="URW Gothic"/>
                          <a:cs typeface="URW Gothic"/>
                        </a:rPr>
                        <a:t> </a:t>
                      </a:r>
                      <a:r>
                        <a:rPr sz="900" spc="-5" dirty="0">
                          <a:latin typeface="URW Gothic"/>
                          <a:cs typeface="URW Gothic"/>
                        </a:rPr>
                        <a:t>outside.</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10" dirty="0">
                          <a:latin typeface="URW Gothic"/>
                          <a:cs typeface="URW Gothic"/>
                        </a:rPr>
                        <a:t>Write </a:t>
                      </a:r>
                      <a:r>
                        <a:rPr sz="900" dirty="0">
                          <a:latin typeface="URW Gothic"/>
                          <a:cs typeface="URW Gothic"/>
                        </a:rPr>
                        <a:t>their </a:t>
                      </a:r>
                      <a:r>
                        <a:rPr sz="900" spc="-5" dirty="0">
                          <a:latin typeface="URW Gothic"/>
                          <a:cs typeface="URW Gothic"/>
                        </a:rPr>
                        <a:t>names forming </a:t>
                      </a:r>
                      <a:r>
                        <a:rPr sz="900" spc="-10" dirty="0">
                          <a:latin typeface="URW Gothic"/>
                          <a:cs typeface="URW Gothic"/>
                        </a:rPr>
                        <a:t>the </a:t>
                      </a:r>
                      <a:r>
                        <a:rPr sz="900" spc="-5" dirty="0">
                          <a:latin typeface="URW Gothic"/>
                          <a:cs typeface="URW Gothic"/>
                        </a:rPr>
                        <a:t>letters</a:t>
                      </a:r>
                      <a:r>
                        <a:rPr sz="900" spc="5" dirty="0">
                          <a:latin typeface="URW Gothic"/>
                          <a:cs typeface="URW Gothic"/>
                        </a:rPr>
                        <a:t> </a:t>
                      </a:r>
                      <a:r>
                        <a:rPr sz="900" spc="-5" dirty="0">
                          <a:latin typeface="URW Gothic"/>
                          <a:cs typeface="URW Gothic"/>
                        </a:rPr>
                        <a:t>correctly.</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Form recognisable</a:t>
                      </a:r>
                      <a:r>
                        <a:rPr sz="900" spc="-20" dirty="0">
                          <a:latin typeface="URW Gothic"/>
                          <a:cs typeface="URW Gothic"/>
                        </a:rPr>
                        <a:t> </a:t>
                      </a:r>
                      <a:r>
                        <a:rPr sz="900" spc="-5" dirty="0">
                          <a:latin typeface="URW Gothic"/>
                          <a:cs typeface="URW Gothic"/>
                        </a:rPr>
                        <a:t>letters.</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5" dirty="0">
                          <a:latin typeface="URW Gothic"/>
                          <a:cs typeface="URW Gothic"/>
                        </a:rPr>
                        <a:t>Dress themselves including fastening zips </a:t>
                      </a:r>
                      <a:r>
                        <a:rPr lang="en-GB" sz="900" spc="-5" dirty="0">
                          <a:latin typeface="URW Gothic"/>
                          <a:cs typeface="URW Gothic"/>
                        </a:rPr>
                        <a:t> and beginning to fasten buttons</a:t>
                      </a:r>
                      <a:r>
                        <a:rPr sz="900" spc="-5" dirty="0">
                          <a:latin typeface="URW Gothic"/>
                          <a:cs typeface="URW Gothic"/>
                        </a:rPr>
                        <a:t>.</a:t>
                      </a:r>
                      <a:endParaRPr sz="900" dirty="0">
                        <a:latin typeface="URW Gothic"/>
                        <a:cs typeface="URW Gothic"/>
                      </a:endParaRPr>
                    </a:p>
                    <a:p>
                      <a:pPr marL="525780" indent="-228600">
                        <a:lnSpc>
                          <a:spcPts val="1005"/>
                        </a:lnSpc>
                        <a:spcBef>
                          <a:spcPts val="25"/>
                        </a:spcBef>
                        <a:buChar char="-"/>
                        <a:tabLst>
                          <a:tab pos="525145" algn="l"/>
                          <a:tab pos="525780" algn="l"/>
                        </a:tabLst>
                      </a:pPr>
                      <a:r>
                        <a:rPr sz="900" spc="-5" dirty="0">
                          <a:latin typeface="URW Gothic"/>
                          <a:cs typeface="URW Gothic"/>
                        </a:rPr>
                        <a:t>Go to the </a:t>
                      </a:r>
                      <a:r>
                        <a:rPr sz="900" dirty="0">
                          <a:latin typeface="URW Gothic"/>
                          <a:cs typeface="URW Gothic"/>
                        </a:rPr>
                        <a:t>toilet </a:t>
                      </a:r>
                      <a:r>
                        <a:rPr sz="900" spc="-5" dirty="0">
                          <a:latin typeface="URW Gothic"/>
                          <a:cs typeface="URW Gothic"/>
                        </a:rPr>
                        <a:t>independently and wash their</a:t>
                      </a:r>
                      <a:r>
                        <a:rPr sz="900" spc="5" dirty="0">
                          <a:latin typeface="URW Gothic"/>
                          <a:cs typeface="URW Gothic"/>
                        </a:rPr>
                        <a:t> </a:t>
                      </a:r>
                      <a:r>
                        <a:rPr sz="900" spc="-5" dirty="0">
                          <a:latin typeface="URW Gothic"/>
                          <a:cs typeface="URW Gothic"/>
                        </a:rPr>
                        <a:t>hands</a:t>
                      </a:r>
                      <a:endParaRPr sz="900" dirty="0">
                        <a:latin typeface="URW Gothic"/>
                        <a:cs typeface="URW Gothic"/>
                      </a:endParaRPr>
                    </a:p>
                  </a:txBody>
                  <a:tcPr marL="0" marR="0" marT="0" marB="0">
                    <a:lnL w="12700">
                      <a:solidFill>
                        <a:srgbClr val="6F2F9F"/>
                      </a:solidFill>
                      <a:prstDash val="solid"/>
                    </a:lnL>
                  </a:tcPr>
                </a:tc>
                <a:tc hMerge="1">
                  <a:txBody>
                    <a:bodyPr/>
                    <a:lstStyle/>
                    <a:p>
                      <a:endParaRPr/>
                    </a:p>
                  </a:txBody>
                  <a:tcPr marL="0" marR="0" marT="0" marB="0"/>
                </a:tc>
                <a:tc gridSpan="2">
                  <a:txBody>
                    <a:bodyPr/>
                    <a:lstStyle/>
                    <a:p>
                      <a:pPr marL="525780" indent="-229235">
                        <a:lnSpc>
                          <a:spcPct val="100000"/>
                        </a:lnSpc>
                        <a:buChar char="-"/>
                        <a:tabLst>
                          <a:tab pos="525145" algn="l"/>
                          <a:tab pos="525780" algn="l"/>
                        </a:tabLst>
                      </a:pPr>
                      <a:r>
                        <a:rPr sz="900" spc="-5" dirty="0">
                          <a:latin typeface="URW Gothic"/>
                          <a:cs typeface="URW Gothic"/>
                        </a:rPr>
                        <a:t>Thread small beads on to </a:t>
                      </a:r>
                      <a:r>
                        <a:rPr sz="900" dirty="0">
                          <a:latin typeface="URW Gothic"/>
                          <a:cs typeface="URW Gothic"/>
                        </a:rPr>
                        <a:t>a </a:t>
                      </a:r>
                      <a:r>
                        <a:rPr sz="900" spc="-5" dirty="0">
                          <a:latin typeface="URW Gothic"/>
                          <a:cs typeface="URW Gothic"/>
                        </a:rPr>
                        <a:t>pipe</a:t>
                      </a:r>
                      <a:r>
                        <a:rPr sz="900" spc="-10" dirty="0">
                          <a:latin typeface="URW Gothic"/>
                          <a:cs typeface="URW Gothic"/>
                        </a:rPr>
                        <a:t> </a:t>
                      </a:r>
                      <a:r>
                        <a:rPr sz="900" spc="-5" dirty="0">
                          <a:latin typeface="URW Gothic"/>
                          <a:cs typeface="URW Gothic"/>
                        </a:rPr>
                        <a:t>cleaner.</a:t>
                      </a:r>
                      <a:endParaRPr sz="900">
                        <a:latin typeface="URW Gothic"/>
                        <a:cs typeface="URW Gothic"/>
                      </a:endParaRPr>
                    </a:p>
                    <a:p>
                      <a:pPr marL="525145" marR="115570" indent="-228600">
                        <a:lnSpc>
                          <a:spcPct val="102200"/>
                        </a:lnSpc>
                        <a:buChar char="-"/>
                        <a:tabLst>
                          <a:tab pos="525145" algn="l"/>
                          <a:tab pos="525780" algn="l"/>
                        </a:tabLst>
                      </a:pPr>
                      <a:r>
                        <a:rPr sz="900" spc="-5" dirty="0">
                          <a:latin typeface="URW Gothic"/>
                          <a:cs typeface="URW Gothic"/>
                        </a:rPr>
                        <a:t>Thread laces and ribbons through pre-made </a:t>
                      </a:r>
                      <a:r>
                        <a:rPr sz="900" dirty="0">
                          <a:latin typeface="URW Gothic"/>
                          <a:cs typeface="URW Gothic"/>
                        </a:rPr>
                        <a:t>holes </a:t>
                      </a:r>
                      <a:r>
                        <a:rPr sz="900" spc="-5" dirty="0">
                          <a:latin typeface="URW Gothic"/>
                          <a:cs typeface="URW Gothic"/>
                        </a:rPr>
                        <a:t>such as  threading cards, </a:t>
                      </a:r>
                      <a:r>
                        <a:rPr sz="900" dirty="0">
                          <a:latin typeface="URW Gothic"/>
                          <a:cs typeface="URW Gothic"/>
                        </a:rPr>
                        <a:t>weaving </a:t>
                      </a:r>
                      <a:r>
                        <a:rPr sz="900" spc="-5" dirty="0">
                          <a:latin typeface="URW Gothic"/>
                          <a:cs typeface="URW Gothic"/>
                        </a:rPr>
                        <a:t>frames</a:t>
                      </a:r>
                      <a:r>
                        <a:rPr sz="900" spc="-35" dirty="0">
                          <a:latin typeface="URW Gothic"/>
                          <a:cs typeface="URW Gothic"/>
                        </a:rPr>
                        <a:t> </a:t>
                      </a:r>
                      <a:r>
                        <a:rPr sz="900" spc="-5" dirty="0">
                          <a:latin typeface="URW Gothic"/>
                          <a:cs typeface="URW Gothic"/>
                        </a:rPr>
                        <a:t>etc.</a:t>
                      </a:r>
                      <a:endParaRPr sz="900">
                        <a:latin typeface="URW Gothic"/>
                        <a:cs typeface="URW Gothic"/>
                      </a:endParaRPr>
                    </a:p>
                    <a:p>
                      <a:pPr marL="525780" indent="-229235">
                        <a:lnSpc>
                          <a:spcPct val="100000"/>
                        </a:lnSpc>
                        <a:spcBef>
                          <a:spcPts val="25"/>
                        </a:spcBef>
                        <a:buChar char="-"/>
                        <a:tabLst>
                          <a:tab pos="525145" algn="l"/>
                          <a:tab pos="52578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given </a:t>
                      </a:r>
                      <a:r>
                        <a:rPr sz="900" spc="-10" dirty="0">
                          <a:latin typeface="URW Gothic"/>
                          <a:cs typeface="URW Gothic"/>
                        </a:rPr>
                        <a:t>the </a:t>
                      </a:r>
                      <a:r>
                        <a:rPr sz="900" spc="-5" dirty="0">
                          <a:latin typeface="URW Gothic"/>
                          <a:cs typeface="URW Gothic"/>
                        </a:rPr>
                        <a:t>opportunity to work with</a:t>
                      </a:r>
                      <a:r>
                        <a:rPr sz="900" spc="45" dirty="0">
                          <a:latin typeface="URW Gothic"/>
                          <a:cs typeface="URW Gothic"/>
                        </a:rPr>
                        <a:t> </a:t>
                      </a:r>
                      <a:r>
                        <a:rPr sz="900" spc="-5" dirty="0">
                          <a:latin typeface="URW Gothic"/>
                          <a:cs typeface="URW Gothic"/>
                        </a:rPr>
                        <a:t>clay.</a:t>
                      </a:r>
                      <a:endParaRPr sz="900">
                        <a:latin typeface="URW Gothic"/>
                        <a:cs typeface="URW Gothic"/>
                      </a:endParaRPr>
                    </a:p>
                    <a:p>
                      <a:pPr marL="525780" indent="-229235">
                        <a:lnSpc>
                          <a:spcPct val="100000"/>
                        </a:lnSpc>
                        <a:spcBef>
                          <a:spcPts val="10"/>
                        </a:spcBef>
                        <a:buChar char="-"/>
                        <a:tabLst>
                          <a:tab pos="525145" algn="l"/>
                          <a:tab pos="525780" algn="l"/>
                        </a:tabLst>
                      </a:pPr>
                      <a:r>
                        <a:rPr sz="900" spc="-5" dirty="0">
                          <a:latin typeface="URW Gothic"/>
                          <a:cs typeface="URW Gothic"/>
                        </a:rPr>
                        <a:t>Children can </a:t>
                      </a:r>
                      <a:r>
                        <a:rPr sz="900" dirty="0">
                          <a:latin typeface="URW Gothic"/>
                          <a:cs typeface="URW Gothic"/>
                        </a:rPr>
                        <a:t>use </a:t>
                      </a:r>
                      <a:r>
                        <a:rPr sz="900" spc="-5" dirty="0">
                          <a:latin typeface="URW Gothic"/>
                          <a:cs typeface="URW Gothic"/>
                        </a:rPr>
                        <a:t>spray bottles with one</a:t>
                      </a:r>
                      <a:r>
                        <a:rPr sz="900" spc="-20" dirty="0">
                          <a:latin typeface="URW Gothic"/>
                          <a:cs typeface="URW Gothic"/>
                        </a:rPr>
                        <a:t> </a:t>
                      </a:r>
                      <a:r>
                        <a:rPr sz="900" spc="-5" dirty="0">
                          <a:latin typeface="URW Gothic"/>
                          <a:cs typeface="URW Gothic"/>
                        </a:rPr>
                        <a:t>hand.</a:t>
                      </a:r>
                      <a:endParaRPr sz="900">
                        <a:latin typeface="URW Gothic"/>
                        <a:cs typeface="URW Gothic"/>
                      </a:endParaRPr>
                    </a:p>
                  </a:txBody>
                  <a:tcPr marL="0" marR="0" marT="0" marB="0">
                    <a:lnR w="12700">
                      <a:solidFill>
                        <a:srgbClr val="6F2F9F"/>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84">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lnL w="12700">
                      <a:solidFill>
                        <a:srgbClr val="6F2F9F"/>
                      </a:solidFill>
                      <a:prstDash val="solid"/>
                    </a:lnL>
                    <a:solidFill>
                      <a:srgbClr val="CC00FF"/>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6F2F9F"/>
                      </a:solidFill>
                      <a:prstDash val="solid"/>
                    </a:lnR>
                    <a:solidFill>
                      <a:srgbClr val="CC99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548637">
                <a:tc gridSpan="2">
                  <a:txBody>
                    <a:bodyPr/>
                    <a:lstStyle/>
                    <a:p>
                      <a:pPr marL="525780" indent="-228600">
                        <a:lnSpc>
                          <a:spcPct val="100000"/>
                        </a:lnSpc>
                        <a:buChar char="-"/>
                        <a:tabLst>
                          <a:tab pos="525145" algn="l"/>
                          <a:tab pos="525780" algn="l"/>
                        </a:tabLst>
                      </a:pPr>
                      <a:r>
                        <a:rPr sz="900" spc="-5" dirty="0">
                          <a:latin typeface="URW Gothic"/>
                          <a:cs typeface="URW Gothic"/>
                        </a:rPr>
                        <a:t>Draw lines and circles using anti-clockwise</a:t>
                      </a:r>
                      <a:r>
                        <a:rPr sz="900" spc="-10" dirty="0">
                          <a:latin typeface="URW Gothic"/>
                          <a:cs typeface="URW Gothic"/>
                        </a:rPr>
                        <a:t> </a:t>
                      </a:r>
                      <a:r>
                        <a:rPr sz="900" spc="-5" dirty="0">
                          <a:latin typeface="URW Gothic"/>
                          <a:cs typeface="URW Gothic"/>
                        </a:rPr>
                        <a:t>movements.</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10" dirty="0">
                          <a:latin typeface="URW Gothic"/>
                          <a:cs typeface="URW Gothic"/>
                        </a:rPr>
                        <a:t>Write </a:t>
                      </a:r>
                      <a:r>
                        <a:rPr sz="900" dirty="0">
                          <a:latin typeface="URW Gothic"/>
                          <a:cs typeface="URW Gothic"/>
                        </a:rPr>
                        <a:t>their</a:t>
                      </a:r>
                      <a:r>
                        <a:rPr sz="900" spc="5" dirty="0">
                          <a:latin typeface="URW Gothic"/>
                          <a:cs typeface="URW Gothic"/>
                        </a:rPr>
                        <a:t> </a:t>
                      </a:r>
                      <a:r>
                        <a:rPr sz="900" spc="-10" dirty="0">
                          <a:latin typeface="URW Gothic"/>
                          <a:cs typeface="URW Gothic"/>
                        </a:rPr>
                        <a:t>name.</a:t>
                      </a:r>
                      <a:endParaRPr sz="900" dirty="0">
                        <a:latin typeface="URW Gothic"/>
                        <a:cs typeface="URW Gothic"/>
                      </a:endParaRPr>
                    </a:p>
                    <a:p>
                      <a:pPr marL="525780" indent="-228600">
                        <a:lnSpc>
                          <a:spcPct val="100000"/>
                        </a:lnSpc>
                        <a:spcBef>
                          <a:spcPts val="25"/>
                        </a:spcBef>
                        <a:buChar char="-"/>
                        <a:tabLst>
                          <a:tab pos="525145" algn="l"/>
                          <a:tab pos="525780" algn="l"/>
                        </a:tabLst>
                      </a:pPr>
                      <a:r>
                        <a:rPr sz="900" dirty="0">
                          <a:latin typeface="URW Gothic"/>
                          <a:cs typeface="URW Gothic"/>
                        </a:rPr>
                        <a:t>Make </a:t>
                      </a:r>
                      <a:r>
                        <a:rPr sz="900" spc="-5" dirty="0">
                          <a:latin typeface="URW Gothic"/>
                          <a:cs typeface="URW Gothic"/>
                        </a:rPr>
                        <a:t>snips with scissors.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Use </a:t>
                      </a:r>
                      <a:r>
                        <a:rPr sz="900" dirty="0">
                          <a:latin typeface="URW Gothic"/>
                          <a:cs typeface="URW Gothic"/>
                        </a:rPr>
                        <a:t>a </a:t>
                      </a:r>
                      <a:r>
                        <a:rPr sz="900" spc="-5" dirty="0">
                          <a:latin typeface="URW Gothic"/>
                          <a:cs typeface="URW Gothic"/>
                        </a:rPr>
                        <a:t>fork and spoon to eat with and begin to </a:t>
                      </a:r>
                      <a:r>
                        <a:rPr sz="900" dirty="0">
                          <a:latin typeface="URW Gothic"/>
                          <a:cs typeface="URW Gothic"/>
                        </a:rPr>
                        <a:t>use a</a:t>
                      </a:r>
                      <a:r>
                        <a:rPr sz="900" spc="-5" dirty="0">
                          <a:latin typeface="URW Gothic"/>
                          <a:cs typeface="URW Gothic"/>
                        </a:rPr>
                        <a:t> knife.</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Put on their own </a:t>
                      </a:r>
                      <a:r>
                        <a:rPr sz="900" dirty="0">
                          <a:latin typeface="URW Gothic"/>
                          <a:cs typeface="URW Gothic"/>
                        </a:rPr>
                        <a:t>coat </a:t>
                      </a:r>
                      <a:r>
                        <a:rPr sz="900" spc="-5" dirty="0">
                          <a:latin typeface="URW Gothic"/>
                          <a:cs typeface="URW Gothic"/>
                        </a:rPr>
                        <a:t>and fasten </a:t>
                      </a:r>
                      <a:r>
                        <a:rPr sz="900" dirty="0">
                          <a:latin typeface="URW Gothic"/>
                          <a:cs typeface="URW Gothic"/>
                        </a:rPr>
                        <a:t>their</a:t>
                      </a:r>
                      <a:r>
                        <a:rPr sz="900" spc="-10" dirty="0">
                          <a:latin typeface="URW Gothic"/>
                          <a:cs typeface="URW Gothic"/>
                        </a:rPr>
                        <a:t> </a:t>
                      </a:r>
                      <a:r>
                        <a:rPr sz="900" spc="-5" dirty="0">
                          <a:latin typeface="URW Gothic"/>
                          <a:cs typeface="URW Gothic"/>
                        </a:rPr>
                        <a:t>zip.</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Dress with help.</a:t>
                      </a:r>
                      <a:endParaRPr sz="900" dirty="0">
                        <a:latin typeface="URW Gothic"/>
                        <a:cs typeface="URW Gothic"/>
                      </a:endParaRPr>
                    </a:p>
                    <a:p>
                      <a:pPr marL="525780" marR="497205" indent="-228600">
                        <a:lnSpc>
                          <a:spcPct val="102200"/>
                        </a:lnSpc>
                        <a:buChar char="-"/>
                        <a:tabLst>
                          <a:tab pos="525145" algn="l"/>
                          <a:tab pos="525780" algn="l"/>
                        </a:tabLst>
                      </a:pPr>
                      <a:r>
                        <a:rPr sz="900" spc="-5" dirty="0">
                          <a:latin typeface="URW Gothic"/>
                          <a:cs typeface="URW Gothic"/>
                        </a:rPr>
                        <a:t>Become </a:t>
                      </a:r>
                      <a:r>
                        <a:rPr sz="900" spc="-10" dirty="0">
                          <a:latin typeface="URW Gothic"/>
                          <a:cs typeface="URW Gothic"/>
                        </a:rPr>
                        <a:t>more </a:t>
                      </a:r>
                      <a:r>
                        <a:rPr sz="900" spc="-5" dirty="0">
                          <a:latin typeface="URW Gothic"/>
                          <a:cs typeface="URW Gothic"/>
                        </a:rPr>
                        <a:t>independent </a:t>
                      </a:r>
                      <a:r>
                        <a:rPr sz="900" spc="5" dirty="0">
                          <a:latin typeface="URW Gothic"/>
                          <a:cs typeface="URW Gothic"/>
                        </a:rPr>
                        <a:t>in </a:t>
                      </a:r>
                      <a:r>
                        <a:rPr sz="900" spc="-5" dirty="0">
                          <a:latin typeface="URW Gothic"/>
                          <a:cs typeface="URW Gothic"/>
                        </a:rPr>
                        <a:t>managing </a:t>
                      </a:r>
                      <a:r>
                        <a:rPr sz="900" dirty="0">
                          <a:latin typeface="URW Gothic"/>
                          <a:cs typeface="URW Gothic"/>
                        </a:rPr>
                        <a:t>their </a:t>
                      </a:r>
                      <a:r>
                        <a:rPr sz="900" spc="-5" dirty="0">
                          <a:latin typeface="URW Gothic"/>
                          <a:cs typeface="URW Gothic"/>
                        </a:rPr>
                        <a:t>own </a:t>
                      </a:r>
                      <a:r>
                        <a:rPr sz="900" dirty="0">
                          <a:latin typeface="URW Gothic"/>
                          <a:cs typeface="URW Gothic"/>
                        </a:rPr>
                        <a:t>hygiene </a:t>
                      </a:r>
                      <a:r>
                        <a:rPr sz="900" spc="-5" dirty="0">
                          <a:latin typeface="URW Gothic"/>
                          <a:cs typeface="URW Gothic"/>
                        </a:rPr>
                        <a:t>needs such as </a:t>
                      </a:r>
                      <a:r>
                        <a:rPr sz="900" dirty="0">
                          <a:latin typeface="URW Gothic"/>
                          <a:cs typeface="URW Gothic"/>
                        </a:rPr>
                        <a:t>going </a:t>
                      </a:r>
                      <a:r>
                        <a:rPr sz="900" spc="-5" dirty="0">
                          <a:latin typeface="URW Gothic"/>
                          <a:cs typeface="URW Gothic"/>
                        </a:rPr>
                        <a:t>to the toilet,  washing hands</a:t>
                      </a:r>
                      <a:r>
                        <a:rPr sz="900" spc="-15" dirty="0">
                          <a:latin typeface="URW Gothic"/>
                          <a:cs typeface="URW Gothic"/>
                        </a:rPr>
                        <a:t> </a:t>
                      </a:r>
                      <a:r>
                        <a:rPr sz="900" spc="-5" dirty="0">
                          <a:latin typeface="URW Gothic"/>
                          <a:cs typeface="URW Gothic"/>
                        </a:rPr>
                        <a:t>etc.</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Remain dry and clean throughout the</a:t>
                      </a:r>
                      <a:r>
                        <a:rPr sz="900" spc="-10" dirty="0">
                          <a:latin typeface="URW Gothic"/>
                          <a:cs typeface="URW Gothic"/>
                        </a:rPr>
                        <a:t> </a:t>
                      </a:r>
                      <a:r>
                        <a:rPr sz="900" spc="-5" dirty="0">
                          <a:latin typeface="URW Gothic"/>
                          <a:cs typeface="URW Gothic"/>
                        </a:rPr>
                        <a:t>day.</a:t>
                      </a:r>
                      <a:endParaRPr sz="900" dirty="0">
                        <a:latin typeface="URW Gothic"/>
                        <a:cs typeface="URW Gothic"/>
                      </a:endParaRPr>
                    </a:p>
                  </a:txBody>
                  <a:tcPr marL="0" marR="0" marT="0" marB="0">
                    <a:lnL w="12700">
                      <a:solidFill>
                        <a:srgbClr val="6F2F9F"/>
                      </a:solidFill>
                      <a:prstDash val="solid"/>
                    </a:lnL>
                    <a:lnB w="12700">
                      <a:solidFill>
                        <a:srgbClr val="6F2F9F"/>
                      </a:solidFill>
                      <a:prstDash val="solid"/>
                    </a:lnB>
                  </a:tcPr>
                </a:tc>
                <a:tc hMerge="1">
                  <a:txBody>
                    <a:bodyPr/>
                    <a:lstStyle/>
                    <a:p>
                      <a:endParaRPr/>
                    </a:p>
                  </a:txBody>
                  <a:tcPr marL="0" marR="0" marT="0" marB="0"/>
                </a:tc>
                <a:tc gridSpan="2">
                  <a:txBody>
                    <a:bodyPr/>
                    <a:lstStyle/>
                    <a:p>
                      <a:pPr marL="525780" indent="-229235">
                        <a:lnSpc>
                          <a:spcPct val="100000"/>
                        </a:lnSpc>
                        <a:buChar char="-"/>
                        <a:tabLst>
                          <a:tab pos="525145" algn="l"/>
                          <a:tab pos="525780" algn="l"/>
                        </a:tabLst>
                      </a:pPr>
                      <a:r>
                        <a:rPr sz="900" spc="-5" dirty="0">
                          <a:latin typeface="URW Gothic"/>
                          <a:cs typeface="URW Gothic"/>
                        </a:rPr>
                        <a:t>Thread beads/ cotton reels on to </a:t>
                      </a:r>
                      <a:r>
                        <a:rPr sz="900" dirty="0">
                          <a:latin typeface="URW Gothic"/>
                          <a:cs typeface="URW Gothic"/>
                        </a:rPr>
                        <a:t>a</a:t>
                      </a:r>
                      <a:r>
                        <a:rPr sz="900" spc="10" dirty="0">
                          <a:latin typeface="URW Gothic"/>
                          <a:cs typeface="URW Gothic"/>
                        </a:rPr>
                        <a:t> </a:t>
                      </a:r>
                      <a:r>
                        <a:rPr sz="900" spc="-5" dirty="0">
                          <a:latin typeface="URW Gothic"/>
                          <a:cs typeface="URW Gothic"/>
                        </a:rPr>
                        <a:t>lace.</a:t>
                      </a:r>
                      <a:endParaRPr sz="900" dirty="0">
                        <a:latin typeface="URW Gothic"/>
                        <a:cs typeface="URW Gothic"/>
                      </a:endParaRPr>
                    </a:p>
                    <a:p>
                      <a:pPr marL="525780" indent="-229235">
                        <a:lnSpc>
                          <a:spcPct val="100000"/>
                        </a:lnSpc>
                        <a:spcBef>
                          <a:spcPts val="20"/>
                        </a:spcBef>
                        <a:buChar char="-"/>
                        <a:tabLst>
                          <a:tab pos="525145" algn="l"/>
                          <a:tab pos="525780" algn="l"/>
                        </a:tabLst>
                      </a:pPr>
                      <a:r>
                        <a:rPr sz="900" spc="-5" dirty="0">
                          <a:latin typeface="URW Gothic"/>
                          <a:cs typeface="URW Gothic"/>
                        </a:rPr>
                        <a:t>Thread pasta on to </a:t>
                      </a:r>
                      <a:r>
                        <a:rPr sz="900" dirty="0">
                          <a:latin typeface="URW Gothic"/>
                          <a:cs typeface="URW Gothic"/>
                        </a:rPr>
                        <a:t>a </a:t>
                      </a:r>
                      <a:r>
                        <a:rPr sz="900" spc="-5" dirty="0">
                          <a:latin typeface="URW Gothic"/>
                          <a:cs typeface="URW Gothic"/>
                        </a:rPr>
                        <a:t>piece of string or</a:t>
                      </a:r>
                      <a:r>
                        <a:rPr sz="900" spc="5" dirty="0">
                          <a:latin typeface="URW Gothic"/>
                          <a:cs typeface="URW Gothic"/>
                        </a:rPr>
                        <a:t> </a:t>
                      </a:r>
                      <a:r>
                        <a:rPr sz="900" spc="-5" dirty="0">
                          <a:latin typeface="URW Gothic"/>
                          <a:cs typeface="URW Gothic"/>
                        </a:rPr>
                        <a:t>wool.</a:t>
                      </a:r>
                      <a:endParaRPr sz="900" dirty="0">
                        <a:latin typeface="URW Gothic"/>
                        <a:cs typeface="URW Gothic"/>
                      </a:endParaRPr>
                    </a:p>
                    <a:p>
                      <a:pPr marL="525780" indent="-229235">
                        <a:lnSpc>
                          <a:spcPct val="100000"/>
                        </a:lnSpc>
                        <a:spcBef>
                          <a:spcPts val="25"/>
                        </a:spcBef>
                        <a:buChar char="-"/>
                        <a:tabLst>
                          <a:tab pos="525145" algn="l"/>
                          <a:tab pos="525780" algn="l"/>
                        </a:tabLst>
                      </a:pPr>
                      <a:r>
                        <a:rPr sz="900" spc="-5" dirty="0">
                          <a:latin typeface="URW Gothic"/>
                          <a:cs typeface="URW Gothic"/>
                        </a:rPr>
                        <a:t>Children dance with </a:t>
                      </a:r>
                      <a:r>
                        <a:rPr sz="900" spc="-10" dirty="0">
                          <a:latin typeface="URW Gothic"/>
                          <a:cs typeface="URW Gothic"/>
                        </a:rPr>
                        <a:t>scarves.</a:t>
                      </a:r>
                      <a:endParaRPr sz="900" dirty="0">
                        <a:latin typeface="URW Gothic"/>
                        <a:cs typeface="URW Gothic"/>
                      </a:endParaRPr>
                    </a:p>
                    <a:p>
                      <a:pPr marL="525145" marR="345440" indent="-228600">
                        <a:lnSpc>
                          <a:spcPct val="102200"/>
                        </a:lnSpc>
                        <a:buChar char="-"/>
                        <a:tabLst>
                          <a:tab pos="525145" algn="l"/>
                          <a:tab pos="525780" algn="l"/>
                        </a:tabLst>
                      </a:pPr>
                      <a:r>
                        <a:rPr sz="900" spc="-5" dirty="0">
                          <a:latin typeface="URW Gothic"/>
                          <a:cs typeface="URW Gothic"/>
                        </a:rPr>
                        <a:t>Children can </a:t>
                      </a:r>
                      <a:r>
                        <a:rPr sz="900" dirty="0">
                          <a:latin typeface="URW Gothic"/>
                          <a:cs typeface="URW Gothic"/>
                        </a:rPr>
                        <a:t>tip </a:t>
                      </a:r>
                      <a:r>
                        <a:rPr sz="900" spc="-5" dirty="0">
                          <a:latin typeface="URW Gothic"/>
                          <a:cs typeface="URW Gothic"/>
                        </a:rPr>
                        <a:t>and pour in to containers with </a:t>
                      </a:r>
                      <a:r>
                        <a:rPr sz="900" dirty="0">
                          <a:latin typeface="URW Gothic"/>
                          <a:cs typeface="URW Gothic"/>
                        </a:rPr>
                        <a:t>a </a:t>
                      </a:r>
                      <a:r>
                        <a:rPr sz="900" spc="-10" dirty="0">
                          <a:latin typeface="URW Gothic"/>
                          <a:cs typeface="URW Gothic"/>
                        </a:rPr>
                        <a:t>small  </a:t>
                      </a:r>
                      <a:r>
                        <a:rPr sz="900" dirty="0">
                          <a:latin typeface="URW Gothic"/>
                          <a:cs typeface="URW Gothic"/>
                        </a:rPr>
                        <a:t>opening </a:t>
                      </a:r>
                      <a:r>
                        <a:rPr sz="900" spc="-10" dirty="0">
                          <a:latin typeface="URW Gothic"/>
                          <a:cs typeface="URW Gothic"/>
                        </a:rPr>
                        <a:t>e.g. </a:t>
                      </a:r>
                      <a:r>
                        <a:rPr sz="900" spc="-5" dirty="0">
                          <a:latin typeface="URW Gothic"/>
                          <a:cs typeface="URW Gothic"/>
                        </a:rPr>
                        <a:t>measuring cylinders, plastic bottles</a:t>
                      </a:r>
                      <a:r>
                        <a:rPr sz="900" spc="-25" dirty="0">
                          <a:latin typeface="URW Gothic"/>
                          <a:cs typeface="URW Gothic"/>
                        </a:rPr>
                        <a:t> </a:t>
                      </a:r>
                      <a:r>
                        <a:rPr sz="900" spc="-5" dirty="0">
                          <a:latin typeface="URW Gothic"/>
                          <a:cs typeface="URW Gothic"/>
                        </a:rPr>
                        <a:t>etc.</a:t>
                      </a:r>
                      <a:endParaRPr sz="900" dirty="0">
                        <a:latin typeface="URW Gothic"/>
                        <a:cs typeface="URW Gothic"/>
                      </a:endParaRPr>
                    </a:p>
                    <a:p>
                      <a:pPr marL="525780" indent="-229235">
                        <a:lnSpc>
                          <a:spcPct val="100000"/>
                        </a:lnSpc>
                        <a:spcBef>
                          <a:spcPts val="25"/>
                        </a:spcBef>
                        <a:buChar char="-"/>
                        <a:tabLst>
                          <a:tab pos="525145" algn="l"/>
                          <a:tab pos="525780" algn="l"/>
                        </a:tabLst>
                      </a:pPr>
                      <a:r>
                        <a:rPr sz="900" spc="-5" dirty="0">
                          <a:latin typeface="URW Gothic"/>
                          <a:cs typeface="URW Gothic"/>
                        </a:rPr>
                        <a:t>Children can manipulate play dough.</a:t>
                      </a:r>
                      <a:endParaRPr sz="900" dirty="0">
                        <a:latin typeface="URW Gothic"/>
                        <a:cs typeface="URW Gothic"/>
                      </a:endParaRPr>
                    </a:p>
                    <a:p>
                      <a:pPr marL="525780" indent="-229235">
                        <a:lnSpc>
                          <a:spcPct val="100000"/>
                        </a:lnSpc>
                        <a:spcBef>
                          <a:spcPts val="25"/>
                        </a:spcBef>
                        <a:buChar char="-"/>
                        <a:tabLst>
                          <a:tab pos="525145" algn="l"/>
                          <a:tab pos="525780" algn="l"/>
                        </a:tabLst>
                      </a:pPr>
                      <a:r>
                        <a:rPr sz="900" spc="-5" dirty="0">
                          <a:latin typeface="URW Gothic"/>
                          <a:cs typeface="URW Gothic"/>
                        </a:rPr>
                        <a:t>Children can </a:t>
                      </a:r>
                      <a:r>
                        <a:rPr sz="900" dirty="0">
                          <a:latin typeface="URW Gothic"/>
                          <a:cs typeface="URW Gothic"/>
                        </a:rPr>
                        <a:t>use </a:t>
                      </a:r>
                      <a:r>
                        <a:rPr sz="900" spc="-5" dirty="0">
                          <a:latin typeface="URW Gothic"/>
                          <a:cs typeface="URW Gothic"/>
                        </a:rPr>
                        <a:t>spray bottles </a:t>
                      </a:r>
                      <a:r>
                        <a:rPr sz="900" dirty="0">
                          <a:latin typeface="URW Gothic"/>
                          <a:cs typeface="URW Gothic"/>
                        </a:rPr>
                        <a:t>using 2</a:t>
                      </a:r>
                      <a:r>
                        <a:rPr sz="900" spc="-35" dirty="0">
                          <a:latin typeface="URW Gothic"/>
                          <a:cs typeface="URW Gothic"/>
                        </a:rPr>
                        <a:t> </a:t>
                      </a:r>
                      <a:r>
                        <a:rPr sz="900" spc="-5" dirty="0">
                          <a:latin typeface="URW Gothic"/>
                          <a:cs typeface="URW Gothic"/>
                        </a:rPr>
                        <a:t>hands.</a:t>
                      </a:r>
                      <a:endParaRPr sz="900" dirty="0">
                        <a:latin typeface="URW Gothic"/>
                        <a:cs typeface="URW Gothic"/>
                      </a:endParaRPr>
                    </a:p>
                  </a:txBody>
                  <a:tcPr marL="0" marR="0" marT="0" marB="0">
                    <a:lnR w="12700">
                      <a:solidFill>
                        <a:srgbClr val="6F2F9F"/>
                      </a:solidFill>
                      <a:prstDash val="solid"/>
                    </a:lnR>
                    <a:lnB w="12700">
                      <a:solidFill>
                        <a:srgbClr val="6F2F9F"/>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16</a:t>
            </a:fld>
            <a:endParaRPr dirty="0"/>
          </a:p>
        </p:txBody>
      </p:sp>
      <p:pic>
        <p:nvPicPr>
          <p:cNvPr id="8" name="Picture 7" descr="C:\Users\RLWCGRIFFITHS\AppData\Local\Microsoft\Windows\INetCache\Content.MSO\D0413950.tmp">
            <a:extLst>
              <a:ext uri="{FF2B5EF4-FFF2-40B4-BE49-F238E27FC236}">
                <a16:creationId xmlns:a16="http://schemas.microsoft.com/office/drawing/2014/main" id="{7415751F-C769-60D7-487F-A065707EDE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8100" y="1038225"/>
            <a:ext cx="817817" cy="652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 y="0"/>
            <a:ext cx="10693133"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5764" y="885480"/>
            <a:ext cx="4180469" cy="1603496"/>
          </a:xfrm>
          <a:prstGeom prst="rect">
            <a:avLst/>
          </a:prstGeom>
        </p:spPr>
        <p:txBody>
          <a:bodyPr vert="horz" lIns="91440" tIns="45720" rIns="91440" bIns="45720" rtlCol="0" anchor="ctr">
            <a:normAutofit/>
          </a:bodyPr>
          <a:lstStyle/>
          <a:p>
            <a:pPr marL="12700" algn="l" rtl="0">
              <a:lnSpc>
                <a:spcPct val="90000"/>
              </a:lnSpc>
              <a:spcBef>
                <a:spcPct val="0"/>
              </a:spcBef>
            </a:pPr>
            <a:r>
              <a:rPr lang="en-US" sz="3200" kern="1200" spc="-5">
                <a:solidFill>
                  <a:schemeClr val="tx2"/>
                </a:solidFill>
                <a:latin typeface="+mj-lt"/>
                <a:ea typeface="+mj-ea"/>
                <a:cs typeface="+mj-cs"/>
              </a:rPr>
              <a:t>Literacy</a:t>
            </a:r>
          </a:p>
          <a:p>
            <a:pPr marL="12700" algn="l" rtl="0">
              <a:lnSpc>
                <a:spcPct val="90000"/>
              </a:lnSpc>
              <a:spcBef>
                <a:spcPct val="0"/>
              </a:spcBef>
            </a:pPr>
            <a:r>
              <a:rPr lang="en-US" sz="3200" kern="1200" spc="-5">
                <a:solidFill>
                  <a:schemeClr val="tx2"/>
                </a:solidFill>
                <a:latin typeface="+mj-lt"/>
                <a:ea typeface="+mj-ea"/>
                <a:cs typeface="+mj-cs"/>
              </a:rPr>
              <a:t>Early Years Expectations: </a:t>
            </a:r>
            <a:r>
              <a:rPr lang="en-US" sz="3200" i="1" kern="1200" spc="-245">
                <a:solidFill>
                  <a:schemeClr val="tx2"/>
                </a:solidFill>
                <a:latin typeface="+mj-lt"/>
                <a:ea typeface="+mj-ea"/>
                <a:cs typeface="+mj-cs"/>
              </a:rPr>
              <a:t>Reception</a:t>
            </a:r>
            <a:endParaRPr lang="en-US" sz="3200" kern="1200">
              <a:solidFill>
                <a:schemeClr val="tx2"/>
              </a:solidFill>
              <a:latin typeface="+mj-lt"/>
              <a:ea typeface="+mj-ea"/>
              <a:cs typeface="+mj-cs"/>
            </a:endParaRPr>
          </a:p>
        </p:txBody>
      </p:sp>
      <p:sp>
        <p:nvSpPr>
          <p:cNvPr id="2" name="object 2"/>
          <p:cNvSpPr txBox="1"/>
          <p:nvPr/>
        </p:nvSpPr>
        <p:spPr>
          <a:xfrm>
            <a:off x="705764" y="2670578"/>
            <a:ext cx="4180134" cy="3698139"/>
          </a:xfrm>
          <a:prstGeom prst="rect">
            <a:avLst/>
          </a:prstGeom>
        </p:spPr>
        <p:txBody>
          <a:bodyPr vert="horz" lIns="91440" tIns="45720" rIns="91440" bIns="45720" rtlCol="0" anchor="t">
            <a:normAutofit lnSpcReduction="10000"/>
          </a:bodyPr>
          <a:lstStyle/>
          <a:p>
            <a:pPr>
              <a:lnSpc>
                <a:spcPct val="90000"/>
              </a:lnSpc>
              <a:spcBef>
                <a:spcPts val="100"/>
              </a:spcBef>
            </a:pPr>
            <a:r>
              <a:rPr lang="en-US" b="1" dirty="0">
                <a:solidFill>
                  <a:schemeClr val="tx2"/>
                </a:solidFill>
                <a:latin typeface="Comic Sans MS" panose="030F0702030302020204" pitchFamily="66" charset="0"/>
              </a:rPr>
              <a:t>Educational</a:t>
            </a:r>
            <a:r>
              <a:rPr lang="en-US" b="1" spc="-5" dirty="0">
                <a:solidFill>
                  <a:schemeClr val="tx2"/>
                </a:solidFill>
                <a:latin typeface="Comic Sans MS" panose="030F0702030302020204" pitchFamily="66" charset="0"/>
              </a:rPr>
              <a:t> </a:t>
            </a:r>
            <a:r>
              <a:rPr lang="en-US" b="1" spc="-5" dirty="0" err="1">
                <a:solidFill>
                  <a:schemeClr val="tx2"/>
                </a:solidFill>
                <a:latin typeface="Comic Sans MS" panose="030F0702030302020204" pitchFamily="66" charset="0"/>
              </a:rPr>
              <a:t>Programme</a:t>
            </a:r>
            <a:r>
              <a:rPr lang="en-US" b="1" spc="-5" dirty="0">
                <a:solidFill>
                  <a:schemeClr val="tx2"/>
                </a:solidFill>
                <a:latin typeface="Comic Sans MS" panose="030F0702030302020204" pitchFamily="66" charset="0"/>
              </a:rPr>
              <a:t>:</a:t>
            </a:r>
            <a:endParaRPr lang="en-US" dirty="0">
              <a:solidFill>
                <a:schemeClr val="tx2"/>
              </a:solidFill>
              <a:latin typeface="Comic Sans MS" panose="030F0702030302020204" pitchFamily="66" charset="0"/>
            </a:endParaRPr>
          </a:p>
          <a:p>
            <a:pPr marR="5080" algn="just">
              <a:lnSpc>
                <a:spcPct val="90000"/>
              </a:lnSpc>
              <a:spcBef>
                <a:spcPts val="5"/>
              </a:spcBef>
            </a:pPr>
            <a:r>
              <a:rPr lang="en-US" sz="1500" spc="10" dirty="0">
                <a:solidFill>
                  <a:schemeClr val="tx2"/>
                </a:solidFill>
                <a:latin typeface="Comic Sans MS" panose="030F0702030302020204" pitchFamily="66" charset="0"/>
              </a:rPr>
              <a:t>It </a:t>
            </a:r>
            <a:r>
              <a:rPr lang="en-US" sz="1500" dirty="0">
                <a:solidFill>
                  <a:schemeClr val="tx2"/>
                </a:solidFill>
                <a:latin typeface="Comic Sans MS" panose="030F0702030302020204" pitchFamily="66" charset="0"/>
              </a:rPr>
              <a:t>is </a:t>
            </a:r>
            <a:r>
              <a:rPr lang="en-US" sz="1500" spc="-5" dirty="0">
                <a:solidFill>
                  <a:schemeClr val="tx2"/>
                </a:solidFill>
                <a:latin typeface="Comic Sans MS" panose="030F0702030302020204" pitchFamily="66" charset="0"/>
              </a:rPr>
              <a:t>crucial for children </a:t>
            </a:r>
            <a:r>
              <a:rPr lang="en-US" sz="1500" spc="-15" dirty="0">
                <a:solidFill>
                  <a:schemeClr val="tx2"/>
                </a:solidFill>
                <a:latin typeface="Comic Sans MS" panose="030F0702030302020204" pitchFamily="66" charset="0"/>
              </a:rPr>
              <a:t>to </a:t>
            </a:r>
            <a:r>
              <a:rPr lang="en-US" sz="1500" dirty="0">
                <a:solidFill>
                  <a:schemeClr val="tx2"/>
                </a:solidFill>
                <a:latin typeface="Comic Sans MS" panose="030F0702030302020204" pitchFamily="66" charset="0"/>
              </a:rPr>
              <a:t>develop a </a:t>
            </a:r>
            <a:r>
              <a:rPr lang="en-US" sz="1500" spc="-5" dirty="0">
                <a:solidFill>
                  <a:schemeClr val="tx2"/>
                </a:solidFill>
                <a:latin typeface="Comic Sans MS" panose="030F0702030302020204" pitchFamily="66" charset="0"/>
              </a:rPr>
              <a:t>life-long </a:t>
            </a:r>
            <a:r>
              <a:rPr lang="en-US" sz="1500" dirty="0">
                <a:solidFill>
                  <a:schemeClr val="tx2"/>
                </a:solidFill>
                <a:latin typeface="Comic Sans MS" panose="030F0702030302020204" pitchFamily="66" charset="0"/>
              </a:rPr>
              <a:t>love </a:t>
            </a:r>
            <a:r>
              <a:rPr lang="en-US" sz="1500" spc="-10" dirty="0">
                <a:solidFill>
                  <a:schemeClr val="tx2"/>
                </a:solidFill>
                <a:latin typeface="Comic Sans MS" panose="030F0702030302020204" pitchFamily="66" charset="0"/>
              </a:rPr>
              <a:t>of </a:t>
            </a:r>
            <a:r>
              <a:rPr lang="en-US" sz="1500" spc="-5" dirty="0">
                <a:solidFill>
                  <a:schemeClr val="tx2"/>
                </a:solidFill>
                <a:latin typeface="Comic Sans MS" panose="030F0702030302020204" pitchFamily="66" charset="0"/>
              </a:rPr>
              <a:t>reading. </a:t>
            </a:r>
            <a:r>
              <a:rPr lang="en-US" sz="1500" dirty="0">
                <a:solidFill>
                  <a:schemeClr val="tx2"/>
                </a:solidFill>
                <a:latin typeface="Comic Sans MS" panose="030F0702030302020204" pitchFamily="66" charset="0"/>
              </a:rPr>
              <a:t>Reading  </a:t>
            </a:r>
            <a:r>
              <a:rPr lang="en-US" sz="1500" spc="-5" dirty="0">
                <a:solidFill>
                  <a:schemeClr val="tx2"/>
                </a:solidFill>
                <a:latin typeface="Comic Sans MS" panose="030F0702030302020204" pitchFamily="66" charset="0"/>
              </a:rPr>
              <a:t>consists </a:t>
            </a:r>
            <a:r>
              <a:rPr lang="en-US" sz="1500" spc="-10" dirty="0">
                <a:solidFill>
                  <a:schemeClr val="tx2"/>
                </a:solidFill>
                <a:latin typeface="Comic Sans MS" panose="030F0702030302020204" pitchFamily="66" charset="0"/>
              </a:rPr>
              <a:t>of two </a:t>
            </a:r>
            <a:r>
              <a:rPr lang="en-US" sz="1500" spc="-5" dirty="0">
                <a:solidFill>
                  <a:schemeClr val="tx2"/>
                </a:solidFill>
                <a:latin typeface="Comic Sans MS" panose="030F0702030302020204" pitchFamily="66" charset="0"/>
              </a:rPr>
              <a:t>dimensions: </a:t>
            </a:r>
            <a:r>
              <a:rPr lang="en-US" sz="1500" dirty="0">
                <a:solidFill>
                  <a:schemeClr val="tx2"/>
                </a:solidFill>
                <a:latin typeface="Comic Sans MS" panose="030F0702030302020204" pitchFamily="66" charset="0"/>
              </a:rPr>
              <a:t>language </a:t>
            </a:r>
            <a:r>
              <a:rPr lang="en-US" sz="1500" spc="-5" dirty="0">
                <a:solidFill>
                  <a:schemeClr val="tx2"/>
                </a:solidFill>
                <a:latin typeface="Comic Sans MS" panose="030F0702030302020204" pitchFamily="66" charset="0"/>
              </a:rPr>
              <a:t>comprehension and word reading.  Language comprehension (necessary for </a:t>
            </a:r>
            <a:r>
              <a:rPr lang="en-US" sz="1500" spc="-10" dirty="0">
                <a:solidFill>
                  <a:schemeClr val="tx2"/>
                </a:solidFill>
                <a:latin typeface="Comic Sans MS" panose="030F0702030302020204" pitchFamily="66" charset="0"/>
              </a:rPr>
              <a:t>both </a:t>
            </a:r>
            <a:r>
              <a:rPr lang="en-US" sz="1500" spc="-5" dirty="0">
                <a:solidFill>
                  <a:schemeClr val="tx2"/>
                </a:solidFill>
                <a:latin typeface="Comic Sans MS" panose="030F0702030302020204" pitchFamily="66" charset="0"/>
              </a:rPr>
              <a:t>reading and writing) starts  from birth. </a:t>
            </a:r>
            <a:r>
              <a:rPr lang="en-US" sz="1500" spc="15" dirty="0">
                <a:solidFill>
                  <a:schemeClr val="tx2"/>
                </a:solidFill>
                <a:latin typeface="Comic Sans MS" panose="030F0702030302020204" pitchFamily="66" charset="0"/>
              </a:rPr>
              <a:t>It </a:t>
            </a:r>
            <a:r>
              <a:rPr lang="en-US" sz="1500" spc="5" dirty="0">
                <a:solidFill>
                  <a:schemeClr val="tx2"/>
                </a:solidFill>
                <a:latin typeface="Comic Sans MS" panose="030F0702030302020204" pitchFamily="66" charset="0"/>
              </a:rPr>
              <a:t>only </a:t>
            </a:r>
            <a:r>
              <a:rPr lang="en-US" sz="1500" spc="-5" dirty="0">
                <a:solidFill>
                  <a:schemeClr val="tx2"/>
                </a:solidFill>
                <a:latin typeface="Comic Sans MS" panose="030F0702030302020204" pitchFamily="66" charset="0"/>
              </a:rPr>
              <a:t>develops </a:t>
            </a:r>
            <a:r>
              <a:rPr lang="en-US" sz="1500" dirty="0">
                <a:solidFill>
                  <a:schemeClr val="tx2"/>
                </a:solidFill>
                <a:latin typeface="Comic Sans MS" panose="030F0702030302020204" pitchFamily="66" charset="0"/>
              </a:rPr>
              <a:t>when </a:t>
            </a:r>
            <a:r>
              <a:rPr lang="en-US" sz="1500" spc="-5" dirty="0">
                <a:solidFill>
                  <a:schemeClr val="tx2"/>
                </a:solidFill>
                <a:latin typeface="Comic Sans MS" panose="030F0702030302020204" pitchFamily="66" charset="0"/>
              </a:rPr>
              <a:t>adults talk </a:t>
            </a:r>
            <a:r>
              <a:rPr lang="en-US" sz="1500" dirty="0">
                <a:solidFill>
                  <a:schemeClr val="tx2"/>
                </a:solidFill>
                <a:latin typeface="Comic Sans MS" panose="030F0702030302020204" pitchFamily="66" charset="0"/>
              </a:rPr>
              <a:t>with children </a:t>
            </a:r>
            <a:r>
              <a:rPr lang="en-US" sz="1500" spc="-5" dirty="0">
                <a:solidFill>
                  <a:schemeClr val="tx2"/>
                </a:solidFill>
                <a:latin typeface="Comic Sans MS" panose="030F0702030302020204" pitchFamily="66" charset="0"/>
              </a:rPr>
              <a:t>about </a:t>
            </a:r>
            <a:r>
              <a:rPr lang="en-US" sz="1500" spc="-10" dirty="0">
                <a:solidFill>
                  <a:schemeClr val="tx2"/>
                </a:solidFill>
                <a:latin typeface="Comic Sans MS" panose="030F0702030302020204" pitchFamily="66" charset="0"/>
              </a:rPr>
              <a:t>the </a:t>
            </a:r>
            <a:r>
              <a:rPr lang="en-US" sz="1500" spc="-5" dirty="0">
                <a:solidFill>
                  <a:schemeClr val="tx2"/>
                </a:solidFill>
                <a:latin typeface="Comic Sans MS" panose="030F0702030302020204" pitchFamily="66" charset="0"/>
              </a:rPr>
              <a:t>world  around </a:t>
            </a:r>
            <a:r>
              <a:rPr lang="en-US" sz="1500" spc="-10" dirty="0">
                <a:solidFill>
                  <a:schemeClr val="tx2"/>
                </a:solidFill>
                <a:latin typeface="Comic Sans MS" panose="030F0702030302020204" pitchFamily="66" charset="0"/>
              </a:rPr>
              <a:t>them </a:t>
            </a:r>
            <a:r>
              <a:rPr lang="en-US" sz="1500" spc="-5" dirty="0">
                <a:solidFill>
                  <a:schemeClr val="tx2"/>
                </a:solidFill>
                <a:latin typeface="Comic Sans MS" panose="030F0702030302020204" pitchFamily="66" charset="0"/>
              </a:rPr>
              <a:t>and the books (stories and non-fiction) they </a:t>
            </a:r>
            <a:r>
              <a:rPr lang="en-US" sz="1500" dirty="0">
                <a:solidFill>
                  <a:schemeClr val="tx2"/>
                </a:solidFill>
                <a:latin typeface="Comic Sans MS" panose="030F0702030302020204" pitchFamily="66" charset="0"/>
              </a:rPr>
              <a:t>read </a:t>
            </a:r>
            <a:r>
              <a:rPr lang="en-US" sz="1500" spc="-10" dirty="0">
                <a:solidFill>
                  <a:schemeClr val="tx2"/>
                </a:solidFill>
                <a:latin typeface="Comic Sans MS" panose="030F0702030302020204" pitchFamily="66" charset="0"/>
              </a:rPr>
              <a:t>with  </a:t>
            </a:r>
            <a:r>
              <a:rPr lang="en-US" sz="1500" spc="-5" dirty="0">
                <a:solidFill>
                  <a:schemeClr val="tx2"/>
                </a:solidFill>
                <a:latin typeface="Comic Sans MS" panose="030F0702030302020204" pitchFamily="66" charset="0"/>
              </a:rPr>
              <a:t>them, and enjoy </a:t>
            </a:r>
            <a:r>
              <a:rPr lang="en-US" sz="1500" dirty="0">
                <a:solidFill>
                  <a:schemeClr val="tx2"/>
                </a:solidFill>
                <a:latin typeface="Comic Sans MS" panose="030F0702030302020204" pitchFamily="66" charset="0"/>
              </a:rPr>
              <a:t>rhymes, </a:t>
            </a:r>
            <a:r>
              <a:rPr lang="en-US" sz="1500" spc="-5" dirty="0">
                <a:solidFill>
                  <a:schemeClr val="tx2"/>
                </a:solidFill>
                <a:latin typeface="Comic Sans MS" panose="030F0702030302020204" pitchFamily="66" charset="0"/>
              </a:rPr>
              <a:t>poems and songs together. </a:t>
            </a:r>
            <a:r>
              <a:rPr lang="en-US" sz="1500" dirty="0">
                <a:solidFill>
                  <a:schemeClr val="tx2"/>
                </a:solidFill>
                <a:latin typeface="Comic Sans MS" panose="030F0702030302020204" pitchFamily="66" charset="0"/>
              </a:rPr>
              <a:t>Skilled </a:t>
            </a:r>
            <a:r>
              <a:rPr lang="en-US" sz="1500" spc="-5" dirty="0">
                <a:solidFill>
                  <a:schemeClr val="tx2"/>
                </a:solidFill>
                <a:latin typeface="Comic Sans MS" panose="030F0702030302020204" pitchFamily="66" charset="0"/>
              </a:rPr>
              <a:t>word  reading, taught </a:t>
            </a:r>
            <a:r>
              <a:rPr lang="en-US" sz="1500" dirty="0">
                <a:solidFill>
                  <a:schemeClr val="tx2"/>
                </a:solidFill>
                <a:latin typeface="Comic Sans MS" panose="030F0702030302020204" pitchFamily="66" charset="0"/>
              </a:rPr>
              <a:t>later, involves </a:t>
            </a:r>
            <a:r>
              <a:rPr lang="en-US" sz="1500" spc="-10" dirty="0">
                <a:solidFill>
                  <a:schemeClr val="tx2"/>
                </a:solidFill>
                <a:latin typeface="Comic Sans MS" panose="030F0702030302020204" pitchFamily="66" charset="0"/>
              </a:rPr>
              <a:t>both the </a:t>
            </a:r>
            <a:r>
              <a:rPr lang="en-US" sz="1500" dirty="0">
                <a:solidFill>
                  <a:schemeClr val="tx2"/>
                </a:solidFill>
                <a:latin typeface="Comic Sans MS" panose="030F0702030302020204" pitchFamily="66" charset="0"/>
              </a:rPr>
              <a:t>speedy </a:t>
            </a:r>
            <a:r>
              <a:rPr lang="en-US" sz="1500" spc="-5" dirty="0">
                <a:solidFill>
                  <a:schemeClr val="tx2"/>
                </a:solidFill>
                <a:latin typeface="Comic Sans MS" panose="030F0702030302020204" pitchFamily="66" charset="0"/>
              </a:rPr>
              <a:t>working </a:t>
            </a:r>
            <a:r>
              <a:rPr lang="en-US" sz="1500" dirty="0">
                <a:solidFill>
                  <a:schemeClr val="tx2"/>
                </a:solidFill>
                <a:latin typeface="Comic Sans MS" panose="030F0702030302020204" pitchFamily="66" charset="0"/>
              </a:rPr>
              <a:t>out </a:t>
            </a:r>
            <a:r>
              <a:rPr lang="en-US" sz="1500" spc="-5" dirty="0">
                <a:solidFill>
                  <a:schemeClr val="tx2"/>
                </a:solidFill>
                <a:latin typeface="Comic Sans MS" panose="030F0702030302020204" pitchFamily="66" charset="0"/>
              </a:rPr>
              <a:t>of </a:t>
            </a:r>
            <a:r>
              <a:rPr lang="en-US" sz="1500" spc="-10" dirty="0">
                <a:solidFill>
                  <a:schemeClr val="tx2"/>
                </a:solidFill>
                <a:latin typeface="Comic Sans MS" panose="030F0702030302020204" pitchFamily="66" charset="0"/>
              </a:rPr>
              <a:t>the  </a:t>
            </a:r>
            <a:r>
              <a:rPr lang="en-US" sz="1500" spc="-5" dirty="0">
                <a:solidFill>
                  <a:schemeClr val="tx2"/>
                </a:solidFill>
                <a:latin typeface="Comic Sans MS" panose="030F0702030302020204" pitchFamily="66" charset="0"/>
              </a:rPr>
              <a:t>pronunciation </a:t>
            </a:r>
            <a:r>
              <a:rPr lang="en-US" sz="1500" dirty="0">
                <a:solidFill>
                  <a:schemeClr val="tx2"/>
                </a:solidFill>
                <a:latin typeface="Comic Sans MS" panose="030F0702030302020204" pitchFamily="66" charset="0"/>
              </a:rPr>
              <a:t>of </a:t>
            </a:r>
            <a:r>
              <a:rPr lang="en-US" sz="1500" spc="-5" dirty="0">
                <a:solidFill>
                  <a:schemeClr val="tx2"/>
                </a:solidFill>
                <a:latin typeface="Comic Sans MS" panose="030F0702030302020204" pitchFamily="66" charset="0"/>
              </a:rPr>
              <a:t>unfamiliar printed </a:t>
            </a:r>
            <a:r>
              <a:rPr lang="en-US" sz="1500" dirty="0">
                <a:solidFill>
                  <a:schemeClr val="tx2"/>
                </a:solidFill>
                <a:latin typeface="Comic Sans MS" panose="030F0702030302020204" pitchFamily="66" charset="0"/>
              </a:rPr>
              <a:t>words </a:t>
            </a:r>
            <a:r>
              <a:rPr lang="en-US" sz="1500" spc="-5" dirty="0">
                <a:solidFill>
                  <a:schemeClr val="tx2"/>
                </a:solidFill>
                <a:latin typeface="Comic Sans MS" panose="030F0702030302020204" pitchFamily="66" charset="0"/>
              </a:rPr>
              <a:t>(decoding) and </a:t>
            </a:r>
            <a:r>
              <a:rPr lang="en-US" sz="1500" spc="-10" dirty="0">
                <a:solidFill>
                  <a:schemeClr val="tx2"/>
                </a:solidFill>
                <a:latin typeface="Comic Sans MS" panose="030F0702030302020204" pitchFamily="66" charset="0"/>
              </a:rPr>
              <a:t>the </a:t>
            </a:r>
            <a:r>
              <a:rPr lang="en-US" sz="1500" spc="-5" dirty="0">
                <a:solidFill>
                  <a:schemeClr val="tx2"/>
                </a:solidFill>
                <a:latin typeface="Comic Sans MS" panose="030F0702030302020204" pitchFamily="66" charset="0"/>
              </a:rPr>
              <a:t>speedy  recognition </a:t>
            </a:r>
            <a:r>
              <a:rPr lang="en-US" sz="1500" dirty="0">
                <a:solidFill>
                  <a:schemeClr val="tx2"/>
                </a:solidFill>
                <a:latin typeface="Comic Sans MS" panose="030F0702030302020204" pitchFamily="66" charset="0"/>
              </a:rPr>
              <a:t>of </a:t>
            </a:r>
            <a:r>
              <a:rPr lang="en-US" sz="1500" spc="-5" dirty="0">
                <a:solidFill>
                  <a:schemeClr val="tx2"/>
                </a:solidFill>
                <a:latin typeface="Comic Sans MS" panose="030F0702030302020204" pitchFamily="66" charset="0"/>
              </a:rPr>
              <a:t>familiar printed words. Writing involves transcription  (spelling and handwriting) and composition (articulating </a:t>
            </a:r>
            <a:r>
              <a:rPr lang="en-US" sz="1500" dirty="0">
                <a:solidFill>
                  <a:schemeClr val="tx2"/>
                </a:solidFill>
                <a:latin typeface="Comic Sans MS" panose="030F0702030302020204" pitchFamily="66" charset="0"/>
              </a:rPr>
              <a:t>ideas </a:t>
            </a:r>
            <a:r>
              <a:rPr lang="en-US" sz="1500" spc="-5" dirty="0">
                <a:solidFill>
                  <a:schemeClr val="tx2"/>
                </a:solidFill>
                <a:latin typeface="Comic Sans MS" panose="030F0702030302020204" pitchFamily="66" charset="0"/>
              </a:rPr>
              <a:t>and  structuring them </a:t>
            </a:r>
            <a:r>
              <a:rPr lang="en-US" sz="1500" dirty="0">
                <a:solidFill>
                  <a:schemeClr val="tx2"/>
                </a:solidFill>
                <a:latin typeface="Comic Sans MS" panose="030F0702030302020204" pitchFamily="66" charset="0"/>
              </a:rPr>
              <a:t>in </a:t>
            </a:r>
            <a:r>
              <a:rPr lang="en-US" sz="1500" spc="-5" dirty="0">
                <a:solidFill>
                  <a:schemeClr val="tx2"/>
                </a:solidFill>
                <a:latin typeface="Comic Sans MS" panose="030F0702030302020204" pitchFamily="66" charset="0"/>
              </a:rPr>
              <a:t>speech, before</a:t>
            </a:r>
            <a:r>
              <a:rPr lang="en-US" sz="1500" spc="20" dirty="0">
                <a:solidFill>
                  <a:schemeClr val="tx2"/>
                </a:solidFill>
                <a:latin typeface="Comic Sans MS" panose="030F0702030302020204" pitchFamily="66" charset="0"/>
              </a:rPr>
              <a:t> </a:t>
            </a:r>
            <a:r>
              <a:rPr lang="en-US" sz="1500" spc="-5" dirty="0">
                <a:solidFill>
                  <a:schemeClr val="tx2"/>
                </a:solidFill>
                <a:latin typeface="Comic Sans MS" panose="030F0702030302020204" pitchFamily="66" charset="0"/>
              </a:rPr>
              <a:t>writing).</a:t>
            </a:r>
            <a:endParaRPr lang="en-US" sz="1500" dirty="0">
              <a:solidFill>
                <a:schemeClr val="tx2"/>
              </a:solidFill>
              <a:latin typeface="Comic Sans MS" panose="030F0702030302020204" pitchFamily="66" charset="0"/>
            </a:endParaRPr>
          </a:p>
        </p:txBody>
      </p:sp>
      <p:grpSp>
        <p:nvGrpSpPr>
          <p:cNvPr id="19" name="Group 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3081" y="-18431"/>
            <a:ext cx="5590319" cy="7581281"/>
            <a:chOff x="5818240" y="-1"/>
            <a:chExt cx="6373761" cy="6874714"/>
          </a:xfrm>
        </p:grpSpPr>
        <p:sp>
          <p:nvSpPr>
            <p:cNvPr id="12" name="Freeform: Shape 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hild sitting on the grass using a tablet&#10;&#10;Description automatically generated with low confidence">
            <a:extLst>
              <a:ext uri="{FF2B5EF4-FFF2-40B4-BE49-F238E27FC236}">
                <a16:creationId xmlns:a16="http://schemas.microsoft.com/office/drawing/2014/main" id="{E25797C3-8CA6-4569-EB17-54F03B6D0C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34959" y="1875586"/>
            <a:ext cx="3201029" cy="4268039"/>
          </a:xfrm>
          <a:prstGeom prst="rect">
            <a:avLst/>
          </a:prstGeom>
        </p:spPr>
      </p:pic>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chemeClr val="tx1">
                    <a:tint val="75000"/>
                  </a:schemeClr>
                </a:solidFill>
                <a:latin typeface="+mn-lt"/>
                <a:cs typeface="+mn-cs"/>
              </a:rPr>
              <a:pPr algn="r">
                <a:spcBef>
                  <a:spcPts val="105"/>
                </a:spcBef>
              </a:pPr>
              <a:t>17</a:t>
            </a:fld>
            <a:endParaRPr lang="en-US">
              <a:solidFill>
                <a:schemeClr val="tx1">
                  <a:tint val="75000"/>
                </a:schemeClr>
              </a:solidFill>
              <a:latin typeface="+mn-lt"/>
              <a:cs typeface="+mn-cs"/>
            </a:endParaRPr>
          </a:p>
        </p:txBody>
      </p:sp>
      <p:pic>
        <p:nvPicPr>
          <p:cNvPr id="8" name="Picture 7" descr="C:\Users\RLWCGRIFFITHS\AppData\Local\Microsoft\Windows\INetCache\Content.MSO\D0413950.tmp">
            <a:extLst>
              <a:ext uri="{FF2B5EF4-FFF2-40B4-BE49-F238E27FC236}">
                <a16:creationId xmlns:a16="http://schemas.microsoft.com/office/drawing/2014/main" id="{991E6499-FE2D-F476-6647-A209EA4ED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6148" y="304307"/>
            <a:ext cx="1684265" cy="1343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83234"/>
            <a:ext cx="10064750" cy="200025"/>
            <a:chOff x="371856" y="983234"/>
            <a:chExt cx="10064750" cy="200025"/>
          </a:xfrm>
        </p:grpSpPr>
        <p:sp>
          <p:nvSpPr>
            <p:cNvPr id="3" name="object 3"/>
            <p:cNvSpPr/>
            <p:nvPr/>
          </p:nvSpPr>
          <p:spPr>
            <a:xfrm>
              <a:off x="373380" y="995426"/>
              <a:ext cx="8089265" cy="187960"/>
            </a:xfrm>
            <a:custGeom>
              <a:avLst/>
              <a:gdLst/>
              <a:ahLst/>
              <a:cxnLst/>
              <a:rect l="l" t="t" r="r" b="b"/>
              <a:pathLst>
                <a:path w="8089265" h="187959">
                  <a:moveTo>
                    <a:pt x="8089138" y="0"/>
                  </a:moveTo>
                  <a:lnTo>
                    <a:pt x="0" y="0"/>
                  </a:lnTo>
                  <a:lnTo>
                    <a:pt x="0" y="187452"/>
                  </a:lnTo>
                  <a:lnTo>
                    <a:pt x="8089138" y="187452"/>
                  </a:lnTo>
                  <a:lnTo>
                    <a:pt x="8089138" y="0"/>
                  </a:lnTo>
                  <a:close/>
                </a:path>
              </a:pathLst>
            </a:custGeom>
            <a:solidFill>
              <a:srgbClr val="FFE499"/>
            </a:solidFill>
          </p:spPr>
          <p:txBody>
            <a:bodyPr wrap="square" lIns="0" tIns="0" rIns="0" bIns="0" rtlCol="0"/>
            <a:lstStyle/>
            <a:p>
              <a:endParaRPr/>
            </a:p>
          </p:txBody>
        </p:sp>
        <p:sp>
          <p:nvSpPr>
            <p:cNvPr id="4" name="object 4"/>
            <p:cNvSpPr/>
            <p:nvPr/>
          </p:nvSpPr>
          <p:spPr>
            <a:xfrm>
              <a:off x="371856" y="983233"/>
              <a:ext cx="10064750" cy="12700"/>
            </a:xfrm>
            <a:custGeom>
              <a:avLst/>
              <a:gdLst/>
              <a:ahLst/>
              <a:cxnLst/>
              <a:rect l="l" t="t" r="r" b="b"/>
              <a:pathLst>
                <a:path w="10064750" h="12700">
                  <a:moveTo>
                    <a:pt x="8090649" y="0"/>
                  </a:moveTo>
                  <a:lnTo>
                    <a:pt x="0" y="0"/>
                  </a:lnTo>
                  <a:lnTo>
                    <a:pt x="0" y="12192"/>
                  </a:lnTo>
                  <a:lnTo>
                    <a:pt x="8090649" y="12192"/>
                  </a:lnTo>
                  <a:lnTo>
                    <a:pt x="8090649" y="0"/>
                  </a:lnTo>
                  <a:close/>
                </a:path>
                <a:path w="10064750" h="12700">
                  <a:moveTo>
                    <a:pt x="10064242" y="0"/>
                  </a:moveTo>
                  <a:lnTo>
                    <a:pt x="8102854" y="0"/>
                  </a:lnTo>
                  <a:lnTo>
                    <a:pt x="8090662" y="0"/>
                  </a:lnTo>
                  <a:lnTo>
                    <a:pt x="8090662" y="12192"/>
                  </a:lnTo>
                  <a:lnTo>
                    <a:pt x="8102854" y="12192"/>
                  </a:lnTo>
                  <a:lnTo>
                    <a:pt x="10064242" y="12192"/>
                  </a:lnTo>
                  <a:lnTo>
                    <a:pt x="10064242" y="0"/>
                  </a:lnTo>
                  <a:close/>
                </a:path>
              </a:pathLst>
            </a:custGeom>
            <a:solidFill>
              <a:srgbClr val="FFC000"/>
            </a:solidFill>
          </p:spPr>
          <p:txBody>
            <a:bodyPr wrap="square" lIns="0" tIns="0" rIns="0" bIns="0" rtlCol="0"/>
            <a:lstStyle/>
            <a:p>
              <a:endParaRPr/>
            </a:p>
          </p:txBody>
        </p:sp>
      </p:grpSp>
      <p:sp>
        <p:nvSpPr>
          <p:cNvPr id="5" name="object 5"/>
          <p:cNvSpPr txBox="1"/>
          <p:nvPr/>
        </p:nvSpPr>
        <p:spPr>
          <a:xfrm>
            <a:off x="421640" y="346963"/>
            <a:ext cx="8102600" cy="1398011"/>
          </a:xfrm>
          <a:prstGeom prst="rect">
            <a:avLst/>
          </a:prstGeom>
        </p:spPr>
        <p:txBody>
          <a:bodyPr vert="horz" wrap="square" lIns="0" tIns="12700" rIns="0" bIns="0" rtlCol="0">
            <a:spAutoFit/>
          </a:bodyPr>
          <a:lstStyle/>
          <a:p>
            <a:pPr marL="478790">
              <a:lnSpc>
                <a:spcPct val="100000"/>
              </a:lnSpc>
              <a:spcBef>
                <a:spcPts val="100"/>
              </a:spcBef>
            </a:pPr>
            <a:r>
              <a:rPr sz="1400" b="1" spc="-5" dirty="0">
                <a:latin typeface="Gothic Uralic"/>
                <a:cs typeface="Gothic Uralic"/>
              </a:rPr>
              <a:t>Early Years Expectation</a:t>
            </a:r>
            <a:r>
              <a:rPr lang="en-GB" sz="1400" b="1" spc="-5" dirty="0">
                <a:latin typeface="Gothic Uralic"/>
                <a:cs typeface="Gothic Uralic"/>
              </a:rPr>
              <a:t>: Reception</a:t>
            </a:r>
            <a:endParaRPr sz="1400" dirty="0">
              <a:latin typeface="Verdana"/>
              <a:cs typeface="Verdana"/>
            </a:endParaRPr>
          </a:p>
          <a:p>
            <a:pPr marL="478790">
              <a:lnSpc>
                <a:spcPct val="100000"/>
              </a:lnSpc>
              <a:spcBef>
                <a:spcPts val="60"/>
              </a:spcBef>
            </a:pPr>
            <a:r>
              <a:rPr sz="1200" b="1" dirty="0">
                <a:solidFill>
                  <a:srgbClr val="FFC000"/>
                </a:solidFill>
                <a:latin typeface="Gothic Uralic"/>
                <a:cs typeface="Gothic Uralic"/>
              </a:rPr>
              <a:t>Literacy |</a:t>
            </a:r>
            <a:r>
              <a:rPr sz="1200" b="1" spc="-5" dirty="0">
                <a:solidFill>
                  <a:srgbClr val="FFC000"/>
                </a:solidFill>
                <a:latin typeface="Gothic Uralic"/>
                <a:cs typeface="Gothic Uralic"/>
              </a:rPr>
              <a:t> </a:t>
            </a:r>
            <a:r>
              <a:rPr sz="1200" b="1" dirty="0">
                <a:solidFill>
                  <a:srgbClr val="FFC000"/>
                </a:solidFill>
                <a:latin typeface="Gothic Uralic"/>
                <a:cs typeface="Gothic Uralic"/>
              </a:rPr>
              <a:t>Comprehension</a:t>
            </a:r>
            <a:endParaRPr sz="1200" dirty="0">
              <a:latin typeface="Gothic Uralic"/>
              <a:cs typeface="Gothic Uralic"/>
            </a:endParaRPr>
          </a:p>
          <a:p>
            <a:pPr>
              <a:lnSpc>
                <a:spcPct val="100000"/>
              </a:lnSpc>
              <a:spcBef>
                <a:spcPts val="20"/>
              </a:spcBef>
            </a:pPr>
            <a:endParaRPr sz="1500" dirty="0">
              <a:latin typeface="Gothic Uralic"/>
              <a:cs typeface="Gothic Uralic"/>
            </a:endParaRPr>
          </a:p>
          <a:p>
            <a:pPr marL="12700">
              <a:lnSpc>
                <a:spcPct val="100000"/>
              </a:lnSpc>
            </a:pPr>
            <a:r>
              <a:rPr sz="1200" b="1" dirty="0">
                <a:latin typeface="Gothic Uralic"/>
                <a:cs typeface="Gothic Uralic"/>
              </a:rPr>
              <a:t>Early Learning </a:t>
            </a:r>
            <a:r>
              <a:rPr sz="1200" b="1" spc="-5" dirty="0">
                <a:latin typeface="Gothic Uralic"/>
                <a:cs typeface="Gothic Uralic"/>
              </a:rPr>
              <a:t>Goal: </a:t>
            </a:r>
            <a:r>
              <a:rPr sz="1200" b="1" dirty="0">
                <a:latin typeface="Gothic Uralic"/>
                <a:cs typeface="Gothic Uralic"/>
              </a:rPr>
              <a:t>Literacy </a:t>
            </a:r>
            <a:r>
              <a:rPr sz="1200" spc="-5" dirty="0">
                <a:latin typeface="URW Gothic"/>
                <a:cs typeface="URW Gothic"/>
              </a:rPr>
              <a:t>| Comprehension</a:t>
            </a:r>
            <a:endParaRPr sz="1200" dirty="0">
              <a:latin typeface="URW Gothic"/>
              <a:cs typeface="URW Gothic"/>
            </a:endParaRPr>
          </a:p>
          <a:p>
            <a:pPr marL="12700">
              <a:lnSpc>
                <a:spcPct val="100000"/>
              </a:lnSpc>
              <a:spcBef>
                <a:spcPts val="15"/>
              </a:spcBef>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marR="398780" indent="-228600">
              <a:lnSpc>
                <a:spcPct val="102200"/>
              </a:lnSpc>
              <a:buFont typeface="Symbol"/>
              <a:buChar char=""/>
              <a:tabLst>
                <a:tab pos="469265" algn="l"/>
                <a:tab pos="469900" algn="l"/>
              </a:tabLst>
            </a:pPr>
            <a:r>
              <a:rPr sz="900" spc="-5" dirty="0">
                <a:latin typeface="URW Gothic"/>
                <a:cs typeface="URW Gothic"/>
              </a:rPr>
              <a:t>Demonstrate understanding of </a:t>
            </a:r>
            <a:r>
              <a:rPr sz="900" dirty="0">
                <a:latin typeface="URW Gothic"/>
                <a:cs typeface="URW Gothic"/>
              </a:rPr>
              <a:t>what </a:t>
            </a:r>
            <a:r>
              <a:rPr sz="900" spc="-5" dirty="0">
                <a:latin typeface="URW Gothic"/>
                <a:cs typeface="URW Gothic"/>
              </a:rPr>
              <a:t>has been read to </a:t>
            </a:r>
            <a:r>
              <a:rPr sz="900" spc="-10" dirty="0">
                <a:latin typeface="URW Gothic"/>
                <a:cs typeface="URW Gothic"/>
              </a:rPr>
              <a:t>me </a:t>
            </a:r>
            <a:r>
              <a:rPr sz="900" spc="-5" dirty="0">
                <a:latin typeface="URW Gothic"/>
                <a:cs typeface="URW Gothic"/>
              </a:rPr>
              <a:t>by retelling stories and narratives </a:t>
            </a:r>
            <a:r>
              <a:rPr sz="900" dirty="0">
                <a:latin typeface="URW Gothic"/>
                <a:cs typeface="URW Gothic"/>
              </a:rPr>
              <a:t>using </a:t>
            </a:r>
            <a:r>
              <a:rPr sz="900" spc="-10" dirty="0">
                <a:latin typeface="URW Gothic"/>
                <a:cs typeface="URW Gothic"/>
              </a:rPr>
              <a:t>my </a:t>
            </a:r>
            <a:r>
              <a:rPr sz="900" spc="-5" dirty="0">
                <a:latin typeface="URW Gothic"/>
                <a:cs typeface="URW Gothic"/>
              </a:rPr>
              <a:t>own and recently </a:t>
            </a:r>
            <a:r>
              <a:rPr sz="900" dirty="0">
                <a:latin typeface="URW Gothic"/>
                <a:cs typeface="URW Gothic"/>
              </a:rPr>
              <a:t>introduced  </a:t>
            </a:r>
            <a:r>
              <a:rPr sz="900" spc="-5" dirty="0">
                <a:latin typeface="URW Gothic"/>
                <a:cs typeface="URW Gothic"/>
              </a:rPr>
              <a:t>vocabulary;</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Anticipate, where appropriate, events </a:t>
            </a:r>
            <a:r>
              <a:rPr sz="900" spc="5" dirty="0">
                <a:latin typeface="URW Gothic"/>
                <a:cs typeface="URW Gothic"/>
              </a:rPr>
              <a:t>in</a:t>
            </a:r>
            <a:r>
              <a:rPr sz="900" spc="-10" dirty="0">
                <a:latin typeface="URW Gothic"/>
                <a:cs typeface="URW Gothic"/>
              </a:rPr>
              <a:t> </a:t>
            </a:r>
            <a:r>
              <a:rPr sz="900" dirty="0">
                <a:latin typeface="URW Gothic"/>
                <a:cs typeface="URW Gothic"/>
              </a:rPr>
              <a:t>stories;</a:t>
            </a:r>
          </a:p>
          <a:p>
            <a:pPr marL="469900" indent="-228600">
              <a:lnSpc>
                <a:spcPct val="100000"/>
              </a:lnSpc>
              <a:spcBef>
                <a:spcPts val="20"/>
              </a:spcBef>
              <a:buFont typeface="Symbol"/>
              <a:buChar char=""/>
              <a:tabLst>
                <a:tab pos="469265" algn="l"/>
                <a:tab pos="469900" algn="l"/>
              </a:tabLst>
            </a:pPr>
            <a:r>
              <a:rPr sz="900" spc="-5" dirty="0">
                <a:latin typeface="URW Gothic"/>
                <a:cs typeface="URW Gothic"/>
              </a:rPr>
              <a:t>Use and understand recently introduced vocabulary during discussions about stories, </a:t>
            </a:r>
            <a:r>
              <a:rPr sz="900" dirty="0">
                <a:latin typeface="URW Gothic"/>
                <a:cs typeface="URW Gothic"/>
              </a:rPr>
              <a:t>non-fiction, </a:t>
            </a:r>
            <a:r>
              <a:rPr sz="900" spc="-5" dirty="0">
                <a:latin typeface="URW Gothic"/>
                <a:cs typeface="URW Gothic"/>
              </a:rPr>
              <a:t>rhymes and poems and </a:t>
            </a:r>
            <a:r>
              <a:rPr sz="900" dirty="0">
                <a:latin typeface="URW Gothic"/>
                <a:cs typeface="URW Gothic"/>
              </a:rPr>
              <a:t>during</a:t>
            </a:r>
            <a:r>
              <a:rPr sz="900" spc="114" dirty="0">
                <a:latin typeface="URW Gothic"/>
                <a:cs typeface="URW Gothic"/>
              </a:rPr>
              <a:t> </a:t>
            </a:r>
            <a:r>
              <a:rPr sz="900" dirty="0">
                <a:latin typeface="URW Gothic"/>
                <a:cs typeface="URW Gothic"/>
              </a:rPr>
              <a:t>role-play.</a:t>
            </a:r>
          </a:p>
        </p:txBody>
      </p:sp>
      <p:sp>
        <p:nvSpPr>
          <p:cNvPr id="6" name="object 6"/>
          <p:cNvSpPr/>
          <p:nvPr/>
        </p:nvSpPr>
        <p:spPr>
          <a:xfrm>
            <a:off x="373379" y="1883918"/>
            <a:ext cx="5838190" cy="140335"/>
          </a:xfrm>
          <a:custGeom>
            <a:avLst/>
            <a:gdLst/>
            <a:ahLst/>
            <a:cxnLst/>
            <a:rect l="l" t="t" r="r" b="b"/>
            <a:pathLst>
              <a:path w="5838190" h="140335">
                <a:moveTo>
                  <a:pt x="5837809" y="0"/>
                </a:moveTo>
                <a:lnTo>
                  <a:pt x="0" y="0"/>
                </a:lnTo>
                <a:lnTo>
                  <a:pt x="0" y="140208"/>
                </a:lnTo>
                <a:lnTo>
                  <a:pt x="5837809" y="140208"/>
                </a:lnTo>
                <a:lnTo>
                  <a:pt x="5837809" y="0"/>
                </a:lnTo>
                <a:close/>
              </a:path>
            </a:pathLst>
          </a:custGeom>
          <a:solidFill>
            <a:srgbClr val="FFC000"/>
          </a:solidFill>
        </p:spPr>
        <p:txBody>
          <a:bodyPr wrap="square" lIns="0" tIns="0" rIns="0" bIns="0" rtlCol="0"/>
          <a:lstStyle/>
          <a:p>
            <a:endParaRPr/>
          </a:p>
        </p:txBody>
      </p:sp>
      <p:sp>
        <p:nvSpPr>
          <p:cNvPr id="7" name="object 7"/>
          <p:cNvSpPr txBox="1"/>
          <p:nvPr/>
        </p:nvSpPr>
        <p:spPr>
          <a:xfrm>
            <a:off x="421640" y="1871217"/>
            <a:ext cx="244094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Progression towards the Early </a:t>
            </a:r>
            <a:r>
              <a:rPr sz="900" b="1" dirty="0">
                <a:latin typeface="Gothic Uralic"/>
                <a:cs typeface="Gothic Uralic"/>
              </a:rPr>
              <a:t>Learning</a:t>
            </a:r>
            <a:r>
              <a:rPr sz="900" b="1" spc="15" dirty="0">
                <a:latin typeface="Gothic Uralic"/>
                <a:cs typeface="Gothic Uralic"/>
              </a:rPr>
              <a:t> </a:t>
            </a:r>
            <a:r>
              <a:rPr sz="900" b="1" spc="-5" dirty="0">
                <a:latin typeface="Gothic Uralic"/>
                <a:cs typeface="Gothic Uralic"/>
              </a:rPr>
              <a:t>Goal</a:t>
            </a:r>
            <a:endParaRPr sz="900">
              <a:latin typeface="Gothic Uralic"/>
              <a:cs typeface="Gothic Uralic"/>
            </a:endParaRPr>
          </a:p>
        </p:txBody>
      </p:sp>
      <p:sp>
        <p:nvSpPr>
          <p:cNvPr id="8" name="object 8"/>
          <p:cNvSpPr/>
          <p:nvPr/>
        </p:nvSpPr>
        <p:spPr>
          <a:xfrm>
            <a:off x="6211189" y="1883918"/>
            <a:ext cx="4225290" cy="140335"/>
          </a:xfrm>
          <a:custGeom>
            <a:avLst/>
            <a:gdLst/>
            <a:ahLst/>
            <a:cxnLst/>
            <a:rect l="l" t="t" r="r" b="b"/>
            <a:pathLst>
              <a:path w="4225290" h="140335">
                <a:moveTo>
                  <a:pt x="4224782" y="0"/>
                </a:moveTo>
                <a:lnTo>
                  <a:pt x="0" y="0"/>
                </a:lnTo>
                <a:lnTo>
                  <a:pt x="0" y="140208"/>
                </a:lnTo>
                <a:lnTo>
                  <a:pt x="4224782" y="140208"/>
                </a:lnTo>
                <a:lnTo>
                  <a:pt x="4224782" y="0"/>
                </a:lnTo>
                <a:close/>
              </a:path>
            </a:pathLst>
          </a:custGeom>
          <a:solidFill>
            <a:srgbClr val="FFC000"/>
          </a:solidFill>
        </p:spPr>
        <p:txBody>
          <a:bodyPr wrap="square" lIns="0" tIns="0" rIns="0" bIns="0" rtlCol="0"/>
          <a:lstStyle/>
          <a:p>
            <a:endParaRPr/>
          </a:p>
        </p:txBody>
      </p:sp>
      <p:sp>
        <p:nvSpPr>
          <p:cNvPr id="9" name="object 9"/>
          <p:cNvSpPr txBox="1"/>
          <p:nvPr/>
        </p:nvSpPr>
        <p:spPr>
          <a:xfrm>
            <a:off x="6267069" y="1869694"/>
            <a:ext cx="3223895" cy="151323"/>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literacy curriculum </a:t>
            </a:r>
            <a:r>
              <a:rPr sz="900" b="1" dirty="0">
                <a:latin typeface="Gothic Uralic"/>
                <a:cs typeface="Gothic Uralic"/>
              </a:rPr>
              <a:t>–</a:t>
            </a:r>
            <a:r>
              <a:rPr lang="en-GB" sz="900" b="1" dirty="0">
                <a:latin typeface="Gothic Uralic"/>
                <a:cs typeface="Gothic Uralic"/>
              </a:rPr>
              <a:t>Reception</a:t>
            </a:r>
            <a:endParaRPr sz="900" dirty="0">
              <a:latin typeface="Verdana"/>
              <a:cs typeface="Verdana"/>
            </a:endParaRPr>
          </a:p>
        </p:txBody>
      </p:sp>
      <p:grpSp>
        <p:nvGrpSpPr>
          <p:cNvPr id="10" name="object 10"/>
          <p:cNvGrpSpPr/>
          <p:nvPr/>
        </p:nvGrpSpPr>
        <p:grpSpPr>
          <a:xfrm>
            <a:off x="373379" y="2024126"/>
            <a:ext cx="10062845" cy="140335"/>
            <a:chOff x="373379" y="2024126"/>
            <a:chExt cx="10062845" cy="140335"/>
          </a:xfrm>
        </p:grpSpPr>
        <p:sp>
          <p:nvSpPr>
            <p:cNvPr id="11" name="object 11"/>
            <p:cNvSpPr/>
            <p:nvPr/>
          </p:nvSpPr>
          <p:spPr>
            <a:xfrm>
              <a:off x="373379" y="2024126"/>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FFC000"/>
            </a:solidFill>
          </p:spPr>
          <p:txBody>
            <a:bodyPr wrap="square" lIns="0" tIns="0" rIns="0" bIns="0" rtlCol="0"/>
            <a:lstStyle/>
            <a:p>
              <a:endParaRPr/>
            </a:p>
          </p:txBody>
        </p:sp>
        <p:sp>
          <p:nvSpPr>
            <p:cNvPr id="12" name="object 12"/>
            <p:cNvSpPr/>
            <p:nvPr/>
          </p:nvSpPr>
          <p:spPr>
            <a:xfrm>
              <a:off x="643127" y="2024126"/>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FFF1CC"/>
            </a:solidFill>
          </p:spPr>
          <p:txBody>
            <a:bodyPr wrap="square" lIns="0" tIns="0" rIns="0" bIns="0" rtlCol="0"/>
            <a:lstStyle/>
            <a:p>
              <a:endParaRPr/>
            </a:p>
          </p:txBody>
        </p:sp>
      </p:grpSp>
      <p:sp>
        <p:nvSpPr>
          <p:cNvPr id="13" name="object 13"/>
          <p:cNvSpPr txBox="1"/>
          <p:nvPr/>
        </p:nvSpPr>
        <p:spPr>
          <a:xfrm>
            <a:off x="421640" y="2011426"/>
            <a:ext cx="9647555" cy="151323"/>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r>
              <a:rPr sz="900" i="1" spc="-5" dirty="0">
                <a:latin typeface="URW Gothic"/>
                <a:cs typeface="URW Gothic"/>
              </a:rPr>
              <a:t> </a:t>
            </a:r>
            <a:endParaRPr sz="900" dirty="0">
              <a:latin typeface="URW Gothic"/>
              <a:cs typeface="URW Gothic"/>
            </a:endParaRPr>
          </a:p>
        </p:txBody>
      </p:sp>
      <p:sp>
        <p:nvSpPr>
          <p:cNvPr id="14" name="object 14"/>
          <p:cNvSpPr txBox="1"/>
          <p:nvPr/>
        </p:nvSpPr>
        <p:spPr>
          <a:xfrm>
            <a:off x="650240" y="2151634"/>
            <a:ext cx="5468620" cy="1553630"/>
          </a:xfrm>
          <a:prstGeom prst="rect">
            <a:avLst/>
          </a:prstGeom>
        </p:spPr>
        <p:txBody>
          <a:bodyPr vert="horz" wrap="square" lIns="0" tIns="12700" rIns="0" bIns="0" rtlCol="0">
            <a:spAutoFit/>
          </a:bodyPr>
          <a:lstStyle/>
          <a:p>
            <a:pPr marL="12700" algn="just">
              <a:lnSpc>
                <a:spcPct val="100000"/>
              </a:lnSpc>
              <a:spcBef>
                <a:spcPts val="100"/>
              </a:spcBef>
              <a:tabLst>
                <a:tab pos="241300" algn="l"/>
              </a:tabLst>
            </a:pPr>
            <a:endParaRPr sz="900" dirty="0">
              <a:latin typeface="URW Gothic"/>
              <a:cs typeface="URW Gothic"/>
            </a:endParaRPr>
          </a:p>
          <a:p>
            <a:pPr marL="241300" marR="658495" indent="-228600" algn="just">
              <a:lnSpc>
                <a:spcPct val="101400"/>
              </a:lnSpc>
              <a:spcBef>
                <a:spcPts val="5"/>
              </a:spcBef>
              <a:buFont typeface="Symbol"/>
              <a:buChar char=""/>
              <a:tabLst>
                <a:tab pos="241300" algn="l"/>
              </a:tabLst>
            </a:pPr>
            <a:r>
              <a:rPr sz="900" spc="-5" dirty="0">
                <a:latin typeface="URW Gothic"/>
                <a:cs typeface="URW Gothic"/>
              </a:rPr>
              <a:t>Re-read books </a:t>
            </a:r>
            <a:r>
              <a:rPr sz="900" spc="-10" dirty="0">
                <a:latin typeface="URW Gothic"/>
                <a:cs typeface="URW Gothic"/>
              </a:rPr>
              <a:t>to </a:t>
            </a:r>
            <a:r>
              <a:rPr sz="900" dirty="0">
                <a:latin typeface="URW Gothic"/>
                <a:cs typeface="URW Gothic"/>
              </a:rPr>
              <a:t>build up </a:t>
            </a:r>
            <a:r>
              <a:rPr sz="900" spc="-10" dirty="0">
                <a:latin typeface="URW Gothic"/>
                <a:cs typeface="URW Gothic"/>
              </a:rPr>
              <a:t>their </a:t>
            </a:r>
            <a:r>
              <a:rPr sz="900" spc="-5" dirty="0">
                <a:latin typeface="URW Gothic"/>
                <a:cs typeface="URW Gothic"/>
              </a:rPr>
              <a:t>confidence in word reading, </a:t>
            </a:r>
            <a:r>
              <a:rPr sz="900" dirty="0">
                <a:latin typeface="URW Gothic"/>
                <a:cs typeface="URW Gothic"/>
              </a:rPr>
              <a:t>their </a:t>
            </a:r>
            <a:r>
              <a:rPr sz="900" spc="-5" dirty="0">
                <a:latin typeface="URW Gothic"/>
                <a:cs typeface="URW Gothic"/>
              </a:rPr>
              <a:t>fluency and their  understanding and</a:t>
            </a:r>
            <a:r>
              <a:rPr sz="900" spc="-15" dirty="0">
                <a:latin typeface="URW Gothic"/>
                <a:cs typeface="URW Gothic"/>
              </a:rPr>
              <a:t> </a:t>
            </a:r>
            <a:r>
              <a:rPr sz="900" spc="-5" dirty="0">
                <a:latin typeface="URW Gothic"/>
                <a:cs typeface="URW Gothic"/>
              </a:rPr>
              <a:t>enjoyment</a:t>
            </a:r>
            <a:endParaRPr sz="900" dirty="0">
              <a:latin typeface="URW Gothic"/>
              <a:cs typeface="URW Gothic"/>
            </a:endParaRPr>
          </a:p>
          <a:p>
            <a:pPr marL="241300" marR="401320" indent="-228600" algn="just">
              <a:lnSpc>
                <a:spcPct val="102200"/>
              </a:lnSpc>
              <a:spcBef>
                <a:spcPts val="5"/>
              </a:spcBef>
              <a:buFont typeface="Symbol"/>
              <a:buChar char=""/>
              <a:tabLst>
                <a:tab pos="241300" algn="l"/>
              </a:tabLst>
            </a:pPr>
            <a:r>
              <a:rPr sz="900" spc="-10" dirty="0">
                <a:latin typeface="URW Gothic"/>
                <a:cs typeface="URW Gothic"/>
              </a:rPr>
              <a:t>Engage </a:t>
            </a:r>
            <a:r>
              <a:rPr sz="900" spc="5" dirty="0">
                <a:latin typeface="URW Gothic"/>
                <a:cs typeface="URW Gothic"/>
              </a:rPr>
              <a:t>in </a:t>
            </a:r>
            <a:r>
              <a:rPr sz="900" spc="-5" dirty="0">
                <a:latin typeface="URW Gothic"/>
                <a:cs typeface="URW Gothic"/>
              </a:rPr>
              <a:t>extended conversations about stories, demonstrating the correct </a:t>
            </a:r>
            <a:r>
              <a:rPr sz="900" dirty="0">
                <a:latin typeface="URW Gothic"/>
                <a:cs typeface="URW Gothic"/>
              </a:rPr>
              <a:t>use </a:t>
            </a:r>
            <a:r>
              <a:rPr sz="900" spc="-10" dirty="0">
                <a:latin typeface="URW Gothic"/>
                <a:cs typeface="URW Gothic"/>
              </a:rPr>
              <a:t>of </a:t>
            </a:r>
            <a:r>
              <a:rPr sz="900" spc="-5" dirty="0">
                <a:latin typeface="URW Gothic"/>
                <a:cs typeface="URW Gothic"/>
              </a:rPr>
              <a:t>new  vocabulary and demonstrating their understanding by using the new vocabulary </a:t>
            </a:r>
            <a:r>
              <a:rPr sz="900" spc="5" dirty="0">
                <a:latin typeface="URW Gothic"/>
                <a:cs typeface="URW Gothic"/>
              </a:rPr>
              <a:t>in </a:t>
            </a:r>
            <a:r>
              <a:rPr sz="900" spc="-5" dirty="0">
                <a:latin typeface="URW Gothic"/>
                <a:cs typeface="URW Gothic"/>
              </a:rPr>
              <a:t>the  correct context and </a:t>
            </a:r>
            <a:r>
              <a:rPr sz="900" spc="5" dirty="0">
                <a:latin typeface="URW Gothic"/>
                <a:cs typeface="URW Gothic"/>
              </a:rPr>
              <a:t>in</a:t>
            </a:r>
            <a:r>
              <a:rPr sz="900" spc="-30" dirty="0">
                <a:latin typeface="URW Gothic"/>
                <a:cs typeface="URW Gothic"/>
              </a:rPr>
              <a:t> </a:t>
            </a:r>
            <a:r>
              <a:rPr sz="900" spc="-5" dirty="0">
                <a:latin typeface="URW Gothic"/>
                <a:cs typeface="URW Gothic"/>
              </a:rPr>
              <a:t>conversation</a:t>
            </a:r>
            <a:endParaRPr sz="900" dirty="0">
              <a:latin typeface="URW Gothic"/>
              <a:cs typeface="URW Gothic"/>
            </a:endParaRPr>
          </a:p>
          <a:p>
            <a:pPr marL="241300" marR="441959" indent="-228600" algn="just">
              <a:lnSpc>
                <a:spcPct val="102200"/>
              </a:lnSpc>
              <a:buFont typeface="Symbol"/>
              <a:buChar char=""/>
              <a:tabLst>
                <a:tab pos="241300" algn="l"/>
              </a:tabLst>
            </a:pPr>
            <a:r>
              <a:rPr sz="900" spc="-5" dirty="0">
                <a:latin typeface="URW Gothic"/>
                <a:cs typeface="URW Gothic"/>
              </a:rPr>
              <a:t>Retell </a:t>
            </a:r>
            <a:r>
              <a:rPr sz="900" dirty="0">
                <a:latin typeface="URW Gothic"/>
                <a:cs typeface="URW Gothic"/>
              </a:rPr>
              <a:t>a </a:t>
            </a:r>
            <a:r>
              <a:rPr sz="900" spc="-5" dirty="0">
                <a:latin typeface="URW Gothic"/>
                <a:cs typeface="URW Gothic"/>
              </a:rPr>
              <a:t>familiar story/traditional tale and include repeated words, phrases and </a:t>
            </a:r>
            <a:r>
              <a:rPr sz="900" dirty="0">
                <a:latin typeface="URW Gothic"/>
                <a:cs typeface="URW Gothic"/>
              </a:rPr>
              <a:t>refrains  </a:t>
            </a:r>
            <a:r>
              <a:rPr sz="900" spc="-5" dirty="0">
                <a:latin typeface="URW Gothic"/>
                <a:cs typeface="URW Gothic"/>
              </a:rPr>
              <a:t>correctly</a:t>
            </a:r>
            <a:endParaRPr sz="900" dirty="0">
              <a:latin typeface="URW Gothic"/>
              <a:cs typeface="URW Gothic"/>
            </a:endParaRPr>
          </a:p>
          <a:p>
            <a:pPr marL="241300" indent="-228600" algn="just">
              <a:lnSpc>
                <a:spcPct val="100000"/>
              </a:lnSpc>
              <a:spcBef>
                <a:spcPts val="20"/>
              </a:spcBef>
              <a:buFont typeface="Symbol"/>
              <a:buChar char=""/>
              <a:tabLst>
                <a:tab pos="241300" algn="l"/>
              </a:tabLst>
            </a:pPr>
            <a:r>
              <a:rPr sz="900" spc="-5" dirty="0">
                <a:latin typeface="URW Gothic"/>
                <a:cs typeface="URW Gothic"/>
              </a:rPr>
              <a:t>Answer simple questions about </a:t>
            </a:r>
            <a:r>
              <a:rPr sz="900" dirty="0">
                <a:latin typeface="URW Gothic"/>
                <a:cs typeface="URW Gothic"/>
              </a:rPr>
              <a:t>a </a:t>
            </a:r>
            <a:r>
              <a:rPr sz="900" spc="-5" dirty="0">
                <a:latin typeface="URW Gothic"/>
                <a:cs typeface="URW Gothic"/>
              </a:rPr>
              <a:t>familiar book/text </a:t>
            </a:r>
            <a:r>
              <a:rPr sz="900" spc="5" dirty="0">
                <a:latin typeface="URW Gothic"/>
                <a:cs typeface="URW Gothic"/>
              </a:rPr>
              <a:t>in </a:t>
            </a:r>
            <a:r>
              <a:rPr sz="900" spc="-5" dirty="0">
                <a:latin typeface="URW Gothic"/>
                <a:cs typeface="URW Gothic"/>
              </a:rPr>
              <a:t>shared or independent</a:t>
            </a:r>
            <a:r>
              <a:rPr sz="900" spc="15" dirty="0">
                <a:latin typeface="URW Gothic"/>
                <a:cs typeface="URW Gothic"/>
              </a:rPr>
              <a:t> </a:t>
            </a:r>
            <a:r>
              <a:rPr sz="900" spc="-5" dirty="0">
                <a:latin typeface="URW Gothic"/>
                <a:cs typeface="URW Gothic"/>
              </a:rPr>
              <a:t>writing</a:t>
            </a:r>
            <a:endParaRPr sz="900" dirty="0">
              <a:latin typeface="URW Gothic"/>
              <a:cs typeface="URW Gothic"/>
            </a:endParaRPr>
          </a:p>
          <a:p>
            <a:pPr marL="241300" marR="147955" indent="-228600">
              <a:lnSpc>
                <a:spcPct val="102200"/>
              </a:lnSpc>
              <a:buFont typeface="Symbol"/>
              <a:buChar char=""/>
              <a:tabLst>
                <a:tab pos="240665" algn="l"/>
                <a:tab pos="241300" algn="l"/>
              </a:tabLst>
            </a:pPr>
            <a:r>
              <a:rPr sz="900" spc="-5" dirty="0">
                <a:latin typeface="URW Gothic"/>
                <a:cs typeface="URW Gothic"/>
              </a:rPr>
              <a:t>Sequence four/five pictures </a:t>
            </a:r>
            <a:r>
              <a:rPr sz="900" spc="5" dirty="0">
                <a:latin typeface="URW Gothic"/>
                <a:cs typeface="URW Gothic"/>
              </a:rPr>
              <a:t>in </a:t>
            </a:r>
            <a:r>
              <a:rPr sz="900" spc="-5" dirty="0">
                <a:latin typeface="URW Gothic"/>
                <a:cs typeface="URW Gothic"/>
              </a:rPr>
              <a:t>order </a:t>
            </a:r>
            <a:r>
              <a:rPr sz="900" dirty="0">
                <a:latin typeface="URW Gothic"/>
                <a:cs typeface="URW Gothic"/>
              </a:rPr>
              <a:t>– </a:t>
            </a:r>
            <a:r>
              <a:rPr sz="900" spc="-5" dirty="0">
                <a:latin typeface="URW Gothic"/>
                <a:cs typeface="URW Gothic"/>
              </a:rPr>
              <a:t>beginning, middle and end, </a:t>
            </a:r>
            <a:r>
              <a:rPr sz="900" dirty="0">
                <a:latin typeface="URW Gothic"/>
                <a:cs typeface="URW Gothic"/>
              </a:rPr>
              <a:t>using </a:t>
            </a:r>
            <a:r>
              <a:rPr sz="900" spc="-5" dirty="0">
                <a:latin typeface="URW Gothic"/>
                <a:cs typeface="URW Gothic"/>
              </a:rPr>
              <a:t>narrative language  and new vocabulary to retell the</a:t>
            </a:r>
            <a:r>
              <a:rPr sz="900" spc="5" dirty="0">
                <a:latin typeface="URW Gothic"/>
                <a:cs typeface="URW Gothic"/>
              </a:rPr>
              <a:t> </a:t>
            </a:r>
            <a:r>
              <a:rPr sz="900" spc="-5" dirty="0">
                <a:latin typeface="URW Gothic"/>
                <a:cs typeface="URW Gothic"/>
              </a:rPr>
              <a:t>story</a:t>
            </a:r>
            <a:endParaRPr sz="900" dirty="0">
              <a:latin typeface="URW Gothic"/>
              <a:cs typeface="URW Gothic"/>
            </a:endParaRPr>
          </a:p>
          <a:p>
            <a:pPr marL="241300" marR="5080" indent="-228600">
              <a:lnSpc>
                <a:spcPct val="102200"/>
              </a:lnSpc>
              <a:spcBef>
                <a:spcPts val="5"/>
              </a:spcBef>
              <a:buFont typeface="Symbol"/>
              <a:buChar char=""/>
              <a:tabLst>
                <a:tab pos="240665" algn="l"/>
                <a:tab pos="241300" algn="l"/>
              </a:tabLst>
            </a:pPr>
            <a:r>
              <a:rPr sz="900" dirty="0">
                <a:latin typeface="URW Gothic"/>
                <a:cs typeface="URW Gothic"/>
              </a:rPr>
              <a:t>Make </a:t>
            </a:r>
            <a:r>
              <a:rPr sz="900" spc="-5" dirty="0">
                <a:latin typeface="URW Gothic"/>
                <a:cs typeface="URW Gothic"/>
              </a:rPr>
              <a:t>detailed predictions about how the story might end, develop and anticipate </a:t>
            </a:r>
            <a:r>
              <a:rPr sz="900" dirty="0">
                <a:latin typeface="URW Gothic"/>
                <a:cs typeface="URW Gothic"/>
              </a:rPr>
              <a:t>key </a:t>
            </a:r>
            <a:r>
              <a:rPr sz="900" spc="-5" dirty="0">
                <a:latin typeface="URW Gothic"/>
                <a:cs typeface="URW Gothic"/>
              </a:rPr>
              <a:t>events  within the</a:t>
            </a:r>
            <a:r>
              <a:rPr sz="900" dirty="0">
                <a:latin typeface="URW Gothic"/>
                <a:cs typeface="URW Gothic"/>
              </a:rPr>
              <a:t> </a:t>
            </a:r>
            <a:r>
              <a:rPr sz="900" spc="-5" dirty="0">
                <a:latin typeface="URW Gothic"/>
                <a:cs typeface="URW Gothic"/>
              </a:rPr>
              <a:t>story</a:t>
            </a:r>
            <a:endParaRPr lang="en-US" sz="900" spc="-5" dirty="0">
              <a:latin typeface="URW Gothic"/>
              <a:cs typeface="URW Gothic"/>
            </a:endParaRPr>
          </a:p>
        </p:txBody>
      </p:sp>
      <p:sp>
        <p:nvSpPr>
          <p:cNvPr id="15" name="object 15"/>
          <p:cNvSpPr/>
          <p:nvPr/>
        </p:nvSpPr>
        <p:spPr>
          <a:xfrm>
            <a:off x="6211189" y="2164334"/>
            <a:ext cx="4225290" cy="2663190"/>
          </a:xfrm>
          <a:custGeom>
            <a:avLst/>
            <a:gdLst/>
            <a:ahLst/>
            <a:cxnLst/>
            <a:rect l="l" t="t" r="r" b="b"/>
            <a:pathLst>
              <a:path w="4225290" h="2663190">
                <a:moveTo>
                  <a:pt x="4224782" y="0"/>
                </a:moveTo>
                <a:lnTo>
                  <a:pt x="0" y="0"/>
                </a:lnTo>
                <a:lnTo>
                  <a:pt x="0" y="2663062"/>
                </a:lnTo>
                <a:lnTo>
                  <a:pt x="4224782" y="2663062"/>
                </a:lnTo>
                <a:lnTo>
                  <a:pt x="4224782" y="0"/>
                </a:lnTo>
                <a:close/>
              </a:path>
            </a:pathLst>
          </a:custGeom>
          <a:solidFill>
            <a:srgbClr val="E7E6E6"/>
          </a:solidFill>
        </p:spPr>
        <p:txBody>
          <a:bodyPr wrap="square" lIns="0" tIns="0" rIns="0" bIns="0" rtlCol="0"/>
          <a:lstStyle/>
          <a:p>
            <a:endParaRPr/>
          </a:p>
        </p:txBody>
      </p:sp>
      <p:sp>
        <p:nvSpPr>
          <p:cNvPr id="16" name="object 16"/>
          <p:cNvSpPr txBox="1"/>
          <p:nvPr/>
        </p:nvSpPr>
        <p:spPr>
          <a:xfrm>
            <a:off x="6495669" y="2151634"/>
            <a:ext cx="3886835" cy="2124710"/>
          </a:xfrm>
          <a:prstGeom prst="rect">
            <a:avLst/>
          </a:prstGeom>
        </p:spPr>
        <p:txBody>
          <a:bodyPr vert="horz" wrap="square" lIns="0" tIns="9525" rIns="0" bIns="0" rtlCol="0">
            <a:spAutoFit/>
          </a:bodyPr>
          <a:lstStyle/>
          <a:p>
            <a:pPr marL="241300" marR="368935" indent="-228600">
              <a:lnSpc>
                <a:spcPct val="102200"/>
              </a:lnSpc>
              <a:spcBef>
                <a:spcPts val="75"/>
              </a:spcBef>
              <a:buFont typeface="Symbol"/>
              <a:buChar char=""/>
              <a:tabLst>
                <a:tab pos="240665" algn="l"/>
                <a:tab pos="241300" algn="l"/>
              </a:tabLst>
            </a:pPr>
            <a:r>
              <a:rPr sz="900" spc="-5" dirty="0">
                <a:latin typeface="URW Gothic"/>
                <a:cs typeface="URW Gothic"/>
              </a:rPr>
              <a:t>Answer questions about </a:t>
            </a:r>
            <a:r>
              <a:rPr sz="900" dirty="0">
                <a:latin typeface="URW Gothic"/>
                <a:cs typeface="URW Gothic"/>
              </a:rPr>
              <a:t>a </a:t>
            </a:r>
            <a:r>
              <a:rPr sz="900" spc="-5" dirty="0">
                <a:latin typeface="URW Gothic"/>
                <a:cs typeface="URW Gothic"/>
              </a:rPr>
              <a:t>story and discuss the characters’  feelings</a:t>
            </a:r>
            <a:endParaRPr sz="900" dirty="0">
              <a:latin typeface="URW Gothic"/>
              <a:cs typeface="URW Gothic"/>
            </a:endParaRPr>
          </a:p>
          <a:p>
            <a:pPr marL="241300" indent="-228600">
              <a:lnSpc>
                <a:spcPct val="100000"/>
              </a:lnSpc>
              <a:spcBef>
                <a:spcPts val="15"/>
              </a:spcBef>
              <a:buFont typeface="Symbol"/>
              <a:buChar char=""/>
              <a:tabLst>
                <a:tab pos="240665" algn="l"/>
                <a:tab pos="241300" algn="l"/>
              </a:tabLst>
            </a:pPr>
            <a:r>
              <a:rPr sz="900" spc="-5" dirty="0">
                <a:latin typeface="URW Gothic"/>
                <a:cs typeface="URW Gothic"/>
              </a:rPr>
              <a:t>Describe the main events </a:t>
            </a:r>
            <a:r>
              <a:rPr sz="900" spc="5" dirty="0">
                <a:latin typeface="URW Gothic"/>
                <a:cs typeface="URW Gothic"/>
              </a:rPr>
              <a:t>in </a:t>
            </a:r>
            <a:r>
              <a:rPr sz="900" dirty="0">
                <a:latin typeface="URW Gothic"/>
                <a:cs typeface="URW Gothic"/>
              </a:rPr>
              <a:t>stories </a:t>
            </a:r>
            <a:r>
              <a:rPr sz="900" spc="-5" dirty="0">
                <a:latin typeface="URW Gothic"/>
                <a:cs typeface="URW Gothic"/>
              </a:rPr>
              <a:t>they have </a:t>
            </a:r>
            <a:r>
              <a:rPr sz="900" dirty="0">
                <a:latin typeface="URW Gothic"/>
                <a:cs typeface="URW Gothic"/>
              </a:rPr>
              <a:t>read </a:t>
            </a:r>
            <a:r>
              <a:rPr sz="900" spc="5" dirty="0">
                <a:latin typeface="URW Gothic"/>
                <a:cs typeface="URW Gothic"/>
              </a:rPr>
              <a:t>in</a:t>
            </a:r>
            <a:r>
              <a:rPr sz="900" spc="-55" dirty="0">
                <a:latin typeface="URW Gothic"/>
                <a:cs typeface="URW Gothic"/>
              </a:rPr>
              <a:t> </a:t>
            </a:r>
            <a:r>
              <a:rPr sz="900" spc="-5" dirty="0">
                <a:latin typeface="URW Gothic"/>
                <a:cs typeface="URW Gothic"/>
              </a:rPr>
              <a:t>detail</a:t>
            </a:r>
            <a:endParaRPr sz="900" dirty="0">
              <a:latin typeface="URW Gothic"/>
              <a:cs typeface="URW Gothic"/>
            </a:endParaRPr>
          </a:p>
          <a:p>
            <a:pPr marL="241300" marR="342265" indent="-228600">
              <a:lnSpc>
                <a:spcPct val="102200"/>
              </a:lnSpc>
              <a:buFont typeface="Symbol"/>
              <a:buChar char=""/>
              <a:tabLst>
                <a:tab pos="240665" algn="l"/>
                <a:tab pos="241300" algn="l"/>
              </a:tabLst>
            </a:pPr>
            <a:r>
              <a:rPr sz="900" dirty="0">
                <a:latin typeface="URW Gothic"/>
                <a:cs typeface="URW Gothic"/>
              </a:rPr>
              <a:t>Build up a </a:t>
            </a:r>
            <a:r>
              <a:rPr sz="900" spc="-5" dirty="0">
                <a:latin typeface="URW Gothic"/>
                <a:cs typeface="URW Gothic"/>
              </a:rPr>
              <a:t>repertoire </a:t>
            </a:r>
            <a:r>
              <a:rPr sz="900" spc="-10" dirty="0">
                <a:latin typeface="URW Gothic"/>
                <a:cs typeface="URW Gothic"/>
              </a:rPr>
              <a:t>of </a:t>
            </a:r>
            <a:r>
              <a:rPr sz="900" spc="-5" dirty="0">
                <a:latin typeface="URW Gothic"/>
                <a:cs typeface="URW Gothic"/>
              </a:rPr>
              <a:t>their favourite nursery rhymes, stories  songs, poems and non-fiction</a:t>
            </a:r>
            <a:r>
              <a:rPr sz="900" spc="-15" dirty="0">
                <a:latin typeface="URW Gothic"/>
                <a:cs typeface="URW Gothic"/>
              </a:rPr>
              <a:t> </a:t>
            </a:r>
            <a:r>
              <a:rPr sz="900" spc="-5" dirty="0">
                <a:latin typeface="URW Gothic"/>
                <a:cs typeface="URW Gothic"/>
              </a:rPr>
              <a:t>text</a:t>
            </a:r>
            <a:endParaRPr sz="900" dirty="0">
              <a:latin typeface="URW Gothic"/>
              <a:cs typeface="URW Gothic"/>
            </a:endParaRPr>
          </a:p>
          <a:p>
            <a:pPr marL="241300" marR="184785" indent="-228600">
              <a:lnSpc>
                <a:spcPct val="102200"/>
              </a:lnSpc>
              <a:buFont typeface="Symbol"/>
              <a:buChar char=""/>
              <a:tabLst>
                <a:tab pos="240665" algn="l"/>
                <a:tab pos="241300" algn="l"/>
              </a:tabLst>
            </a:pPr>
            <a:r>
              <a:rPr sz="900" spc="-5" dirty="0">
                <a:latin typeface="URW Gothic"/>
                <a:cs typeface="URW Gothic"/>
              </a:rPr>
              <a:t>Listen attentively with sustained concentration to follow </a:t>
            </a:r>
            <a:r>
              <a:rPr sz="900" dirty="0">
                <a:latin typeface="URW Gothic"/>
                <a:cs typeface="URW Gothic"/>
              </a:rPr>
              <a:t>a </a:t>
            </a:r>
            <a:r>
              <a:rPr sz="900" spc="-5" dirty="0">
                <a:latin typeface="URW Gothic"/>
                <a:cs typeface="URW Gothic"/>
              </a:rPr>
              <a:t>story  without pictures or props and </a:t>
            </a:r>
            <a:r>
              <a:rPr sz="900" dirty="0">
                <a:latin typeface="URW Gothic"/>
                <a:cs typeface="URW Gothic"/>
              </a:rPr>
              <a:t>can </a:t>
            </a:r>
            <a:r>
              <a:rPr sz="900" spc="-5" dirty="0">
                <a:latin typeface="URW Gothic"/>
                <a:cs typeface="URW Gothic"/>
              </a:rPr>
              <a:t>listen </a:t>
            </a:r>
            <a:r>
              <a:rPr sz="900" spc="5" dirty="0">
                <a:latin typeface="URW Gothic"/>
                <a:cs typeface="URW Gothic"/>
              </a:rPr>
              <a:t>in </a:t>
            </a:r>
            <a:r>
              <a:rPr sz="900" dirty="0">
                <a:latin typeface="URW Gothic"/>
                <a:cs typeface="URW Gothic"/>
              </a:rPr>
              <a:t>a </a:t>
            </a:r>
            <a:r>
              <a:rPr sz="900" spc="-5" dirty="0">
                <a:latin typeface="URW Gothic"/>
                <a:cs typeface="URW Gothic"/>
              </a:rPr>
              <a:t>larger group </a:t>
            </a:r>
            <a:r>
              <a:rPr sz="900" dirty="0">
                <a:latin typeface="URW Gothic"/>
                <a:cs typeface="URW Gothic"/>
              </a:rPr>
              <a:t>for  </a:t>
            </a:r>
            <a:r>
              <a:rPr sz="900" spc="-5" dirty="0">
                <a:latin typeface="URW Gothic"/>
                <a:cs typeface="URW Gothic"/>
              </a:rPr>
              <a:t>example </a:t>
            </a:r>
            <a:r>
              <a:rPr sz="900" spc="5" dirty="0">
                <a:latin typeface="URW Gothic"/>
                <a:cs typeface="URW Gothic"/>
              </a:rPr>
              <a:t>in</a:t>
            </a:r>
            <a:r>
              <a:rPr sz="900" dirty="0">
                <a:latin typeface="URW Gothic"/>
                <a:cs typeface="URW Gothic"/>
              </a:rPr>
              <a:t> </a:t>
            </a:r>
            <a:r>
              <a:rPr sz="900" spc="-10" dirty="0">
                <a:latin typeface="URW Gothic"/>
                <a:cs typeface="URW Gothic"/>
              </a:rPr>
              <a:t>assembly</a:t>
            </a:r>
            <a:endParaRPr sz="900" dirty="0">
              <a:latin typeface="URW Gothic"/>
              <a:cs typeface="URW Gothic"/>
            </a:endParaRPr>
          </a:p>
          <a:p>
            <a:pPr marL="241300" marR="697230" indent="-228600">
              <a:lnSpc>
                <a:spcPct val="102200"/>
              </a:lnSpc>
              <a:buFont typeface="Symbol"/>
              <a:buChar char=""/>
              <a:tabLst>
                <a:tab pos="240665" algn="l"/>
                <a:tab pos="241300" algn="l"/>
              </a:tabLst>
            </a:pPr>
            <a:r>
              <a:rPr sz="900" spc="-5" dirty="0">
                <a:latin typeface="URW Gothic"/>
                <a:cs typeface="URW Gothic"/>
              </a:rPr>
              <a:t>Respond to </a:t>
            </a:r>
            <a:r>
              <a:rPr sz="900" dirty="0">
                <a:latin typeface="URW Gothic"/>
                <a:cs typeface="URW Gothic"/>
              </a:rPr>
              <a:t>a </a:t>
            </a:r>
            <a:r>
              <a:rPr sz="900" spc="-5" dirty="0">
                <a:latin typeface="URW Gothic"/>
                <a:cs typeface="URW Gothic"/>
              </a:rPr>
              <a:t>range of texts by </a:t>
            </a:r>
            <a:r>
              <a:rPr sz="900" dirty="0">
                <a:latin typeface="URW Gothic"/>
                <a:cs typeface="URW Gothic"/>
              </a:rPr>
              <a:t>asking </a:t>
            </a:r>
            <a:r>
              <a:rPr sz="900" spc="-5" dirty="0">
                <a:latin typeface="URW Gothic"/>
                <a:cs typeface="URW Gothic"/>
              </a:rPr>
              <a:t>and answering  appropriate questions</a:t>
            </a:r>
            <a:endParaRPr sz="900" dirty="0">
              <a:latin typeface="URW Gothic"/>
              <a:cs typeface="URW Gothic"/>
            </a:endParaRPr>
          </a:p>
          <a:p>
            <a:pPr marL="241300" marR="264795" indent="-228600">
              <a:lnSpc>
                <a:spcPct val="102200"/>
              </a:lnSpc>
              <a:buFont typeface="Symbol"/>
              <a:buChar char=""/>
              <a:tabLst>
                <a:tab pos="240665" algn="l"/>
                <a:tab pos="241300" algn="l"/>
              </a:tabLst>
            </a:pPr>
            <a:r>
              <a:rPr sz="900" spc="-10" dirty="0">
                <a:latin typeface="URW Gothic"/>
                <a:cs typeface="URW Gothic"/>
              </a:rPr>
              <a:t>Engage </a:t>
            </a:r>
            <a:r>
              <a:rPr sz="900" spc="-5" dirty="0">
                <a:latin typeface="URW Gothic"/>
                <a:cs typeface="URW Gothic"/>
              </a:rPr>
              <a:t>with, and respond </a:t>
            </a:r>
            <a:r>
              <a:rPr sz="900" dirty="0">
                <a:latin typeface="URW Gothic"/>
                <a:cs typeface="URW Gothic"/>
              </a:rPr>
              <a:t>showing </a:t>
            </a:r>
            <a:r>
              <a:rPr sz="900" spc="-5" dirty="0">
                <a:latin typeface="URW Gothic"/>
                <a:cs typeface="URW Gothic"/>
              </a:rPr>
              <a:t>enjoyment, </a:t>
            </a:r>
            <a:r>
              <a:rPr sz="900" dirty="0">
                <a:latin typeface="URW Gothic"/>
                <a:cs typeface="URW Gothic"/>
              </a:rPr>
              <a:t>to a </a:t>
            </a:r>
            <a:r>
              <a:rPr sz="900" spc="-5" dirty="0">
                <a:latin typeface="URW Gothic"/>
                <a:cs typeface="URW Gothic"/>
              </a:rPr>
              <a:t>range of  </a:t>
            </a:r>
            <a:r>
              <a:rPr sz="900" spc="-10" dirty="0">
                <a:latin typeface="URW Gothic"/>
                <a:cs typeface="URW Gothic"/>
              </a:rPr>
              <a:t>more </a:t>
            </a:r>
            <a:r>
              <a:rPr sz="900" spc="-5" dirty="0">
                <a:latin typeface="URW Gothic"/>
                <a:cs typeface="URW Gothic"/>
              </a:rPr>
              <a:t>challenging texts</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Identify whether </a:t>
            </a:r>
            <a:r>
              <a:rPr sz="900" dirty="0">
                <a:latin typeface="URW Gothic"/>
                <a:cs typeface="URW Gothic"/>
              </a:rPr>
              <a:t>a </a:t>
            </a:r>
            <a:r>
              <a:rPr sz="900" spc="-5" dirty="0">
                <a:latin typeface="URW Gothic"/>
                <a:cs typeface="URW Gothic"/>
              </a:rPr>
              <a:t>word </a:t>
            </a:r>
            <a:r>
              <a:rPr sz="900" spc="5" dirty="0">
                <a:latin typeface="URW Gothic"/>
                <a:cs typeface="URW Gothic"/>
              </a:rPr>
              <a:t>is </a:t>
            </a:r>
            <a:r>
              <a:rPr sz="900" dirty="0">
                <a:latin typeface="URW Gothic"/>
                <a:cs typeface="URW Gothic"/>
              </a:rPr>
              <a:t>a </a:t>
            </a:r>
            <a:r>
              <a:rPr sz="900" spc="-5" dirty="0">
                <a:latin typeface="URW Gothic"/>
                <a:cs typeface="URW Gothic"/>
              </a:rPr>
              <a:t>simple noun or another kind of</a:t>
            </a:r>
            <a:r>
              <a:rPr sz="900" spc="20" dirty="0">
                <a:latin typeface="URW Gothic"/>
                <a:cs typeface="URW Gothic"/>
              </a:rPr>
              <a:t> </a:t>
            </a:r>
            <a:r>
              <a:rPr sz="900" spc="-5" dirty="0">
                <a:latin typeface="URW Gothic"/>
                <a:cs typeface="URW Gothic"/>
              </a:rPr>
              <a:t>word</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Use expression when reading aloud, demonstrating an awareness  of </a:t>
            </a:r>
            <a:r>
              <a:rPr sz="900" dirty="0">
                <a:latin typeface="URW Gothic"/>
                <a:cs typeface="URW Gothic"/>
              </a:rPr>
              <a:t>what a </a:t>
            </a:r>
            <a:r>
              <a:rPr sz="900" spc="-5" dirty="0">
                <a:latin typeface="URW Gothic"/>
                <a:cs typeface="URW Gothic"/>
              </a:rPr>
              <a:t>question </a:t>
            </a:r>
            <a:r>
              <a:rPr sz="900" spc="-10" dirty="0">
                <a:latin typeface="URW Gothic"/>
                <a:cs typeface="URW Gothic"/>
              </a:rPr>
              <a:t>mark </a:t>
            </a:r>
            <a:r>
              <a:rPr sz="900" spc="-5" dirty="0">
                <a:latin typeface="URW Gothic"/>
                <a:cs typeface="URW Gothic"/>
              </a:rPr>
              <a:t>and exclamation </a:t>
            </a:r>
            <a:r>
              <a:rPr sz="900" spc="-10" dirty="0">
                <a:latin typeface="URW Gothic"/>
                <a:cs typeface="URW Gothic"/>
              </a:rPr>
              <a:t>mark</a:t>
            </a:r>
            <a:r>
              <a:rPr sz="900" spc="15" dirty="0">
                <a:latin typeface="URW Gothic"/>
                <a:cs typeface="URW Gothic"/>
              </a:rPr>
              <a:t> </a:t>
            </a:r>
            <a:r>
              <a:rPr sz="900" spc="-5" dirty="0">
                <a:latin typeface="URW Gothic"/>
                <a:cs typeface="URW Gothic"/>
              </a:rPr>
              <a:t>are</a:t>
            </a:r>
            <a:endParaRPr sz="900" dirty="0">
              <a:latin typeface="URW Gothic"/>
              <a:cs typeface="URW Gothic"/>
            </a:endParaRPr>
          </a:p>
        </p:txBody>
      </p:sp>
      <p:grpSp>
        <p:nvGrpSpPr>
          <p:cNvPr id="17" name="object 17"/>
          <p:cNvGrpSpPr/>
          <p:nvPr/>
        </p:nvGrpSpPr>
        <p:grpSpPr>
          <a:xfrm>
            <a:off x="373379" y="4827397"/>
            <a:ext cx="10062845" cy="140335"/>
            <a:chOff x="373379" y="4827397"/>
            <a:chExt cx="10062845" cy="140335"/>
          </a:xfrm>
        </p:grpSpPr>
        <p:sp>
          <p:nvSpPr>
            <p:cNvPr id="18" name="object 18"/>
            <p:cNvSpPr/>
            <p:nvPr/>
          </p:nvSpPr>
          <p:spPr>
            <a:xfrm>
              <a:off x="373379" y="4827397"/>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FFC000"/>
            </a:solidFill>
          </p:spPr>
          <p:txBody>
            <a:bodyPr wrap="square" lIns="0" tIns="0" rIns="0" bIns="0" rtlCol="0"/>
            <a:lstStyle/>
            <a:p>
              <a:endParaRPr/>
            </a:p>
          </p:txBody>
        </p:sp>
        <p:sp>
          <p:nvSpPr>
            <p:cNvPr id="19" name="object 19"/>
            <p:cNvSpPr/>
            <p:nvPr/>
          </p:nvSpPr>
          <p:spPr>
            <a:xfrm>
              <a:off x="643127" y="4827397"/>
              <a:ext cx="9792970" cy="140335"/>
            </a:xfrm>
            <a:custGeom>
              <a:avLst/>
              <a:gdLst/>
              <a:ahLst/>
              <a:cxnLst/>
              <a:rect l="l" t="t" r="r" b="b"/>
              <a:pathLst>
                <a:path w="9792970" h="140335">
                  <a:moveTo>
                    <a:pt x="9792970" y="0"/>
                  </a:moveTo>
                  <a:lnTo>
                    <a:pt x="0" y="0"/>
                  </a:lnTo>
                  <a:lnTo>
                    <a:pt x="0" y="140207"/>
                  </a:lnTo>
                  <a:lnTo>
                    <a:pt x="9792970" y="140207"/>
                  </a:lnTo>
                  <a:lnTo>
                    <a:pt x="9792970" y="0"/>
                  </a:lnTo>
                  <a:close/>
                </a:path>
              </a:pathLst>
            </a:custGeom>
            <a:solidFill>
              <a:srgbClr val="FFF1CC"/>
            </a:solidFill>
          </p:spPr>
          <p:txBody>
            <a:bodyPr wrap="square" lIns="0" tIns="0" rIns="0" bIns="0" rtlCol="0"/>
            <a:lstStyle/>
            <a:p>
              <a:endParaRPr/>
            </a:p>
          </p:txBody>
        </p:sp>
      </p:grpSp>
      <p:sp>
        <p:nvSpPr>
          <p:cNvPr id="20" name="object 20"/>
          <p:cNvSpPr txBox="1"/>
          <p:nvPr/>
        </p:nvSpPr>
        <p:spPr>
          <a:xfrm>
            <a:off x="421640" y="4814696"/>
            <a:ext cx="3493135" cy="162560"/>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p:txBody>
      </p:sp>
      <p:sp>
        <p:nvSpPr>
          <p:cNvPr id="21" name="object 21"/>
          <p:cNvSpPr txBox="1"/>
          <p:nvPr/>
        </p:nvSpPr>
        <p:spPr>
          <a:xfrm>
            <a:off x="650240" y="4954905"/>
            <a:ext cx="5456555" cy="1119794"/>
          </a:xfrm>
          <a:prstGeom prst="rect">
            <a:avLst/>
          </a:prstGeom>
        </p:spPr>
        <p:txBody>
          <a:bodyPr vert="horz" wrap="square" lIns="0" tIns="9525" rIns="0" bIns="0" rtlCol="0">
            <a:spAutoFit/>
          </a:bodyPr>
          <a:lstStyle/>
          <a:p>
            <a:pPr marL="241300" indent="-228600">
              <a:lnSpc>
                <a:spcPct val="100000"/>
              </a:lnSpc>
              <a:spcBef>
                <a:spcPts val="25"/>
              </a:spcBef>
              <a:buFont typeface="Symbol"/>
              <a:buChar char=""/>
              <a:tabLst>
                <a:tab pos="240665" algn="l"/>
                <a:tab pos="241300" algn="l"/>
              </a:tabLst>
            </a:pPr>
            <a:r>
              <a:rPr sz="900" spc="-5" dirty="0">
                <a:latin typeface="URW Gothic"/>
                <a:cs typeface="URW Gothic"/>
              </a:rPr>
              <a:t>Read and understand simple phrases and sentences </a:t>
            </a:r>
            <a:r>
              <a:rPr sz="900" dirty="0">
                <a:latin typeface="URW Gothic"/>
                <a:cs typeface="URW Gothic"/>
              </a:rPr>
              <a:t>– </a:t>
            </a:r>
            <a:r>
              <a:rPr sz="900" spc="-5" dirty="0">
                <a:latin typeface="URW Gothic"/>
                <a:cs typeface="URW Gothic"/>
              </a:rPr>
              <a:t>based on </a:t>
            </a:r>
            <a:r>
              <a:rPr sz="900" dirty="0">
                <a:latin typeface="URW Gothic"/>
                <a:cs typeface="URW Gothic"/>
              </a:rPr>
              <a:t>their </a:t>
            </a:r>
            <a:r>
              <a:rPr sz="900" spc="-5" dirty="0">
                <a:latin typeface="URW Gothic"/>
                <a:cs typeface="URW Gothic"/>
              </a:rPr>
              <a:t>phonic</a:t>
            </a:r>
            <a:r>
              <a:rPr sz="900" spc="30" dirty="0">
                <a:latin typeface="URW Gothic"/>
                <a:cs typeface="URW Gothic"/>
              </a:rPr>
              <a:t> </a:t>
            </a:r>
            <a:r>
              <a:rPr sz="900" spc="-5" dirty="0">
                <a:latin typeface="URW Gothic"/>
                <a:cs typeface="URW Gothic"/>
              </a:rPr>
              <a:t>ability</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Engage </a:t>
            </a:r>
            <a:r>
              <a:rPr sz="900" spc="5" dirty="0">
                <a:latin typeface="URW Gothic"/>
                <a:cs typeface="URW Gothic"/>
              </a:rPr>
              <a:t>in </a:t>
            </a:r>
            <a:r>
              <a:rPr sz="900" spc="-5" dirty="0">
                <a:latin typeface="URW Gothic"/>
                <a:cs typeface="URW Gothic"/>
              </a:rPr>
              <a:t>extended conversations about stories, learning new</a:t>
            </a:r>
            <a:r>
              <a:rPr sz="900" spc="25" dirty="0">
                <a:latin typeface="URW Gothic"/>
                <a:cs typeface="URW Gothic"/>
              </a:rPr>
              <a:t> </a:t>
            </a:r>
            <a:r>
              <a:rPr sz="900" spc="-5" dirty="0">
                <a:latin typeface="URW Gothic"/>
                <a:cs typeface="URW Gothic"/>
              </a:rPr>
              <a:t>vocabulary</a:t>
            </a:r>
            <a:endParaRPr sz="900" dirty="0">
              <a:latin typeface="URW Gothic"/>
              <a:cs typeface="URW Gothic"/>
            </a:endParaRPr>
          </a:p>
          <a:p>
            <a:pPr marL="241300" marR="133985" indent="-228600">
              <a:lnSpc>
                <a:spcPct val="101099"/>
              </a:lnSpc>
              <a:spcBef>
                <a:spcPts val="10"/>
              </a:spcBef>
              <a:buFont typeface="Symbol"/>
              <a:buChar char=""/>
              <a:tabLst>
                <a:tab pos="240665" algn="l"/>
                <a:tab pos="241300" algn="l"/>
              </a:tabLst>
            </a:pPr>
            <a:r>
              <a:rPr sz="900" spc="-5" dirty="0">
                <a:latin typeface="URW Gothic"/>
                <a:cs typeface="URW Gothic"/>
              </a:rPr>
              <a:t>Listen to and talk about simple and topic related </a:t>
            </a:r>
            <a:r>
              <a:rPr sz="900" dirty="0">
                <a:latin typeface="URW Gothic"/>
                <a:cs typeface="URW Gothic"/>
              </a:rPr>
              <a:t>non-fiction </a:t>
            </a:r>
            <a:r>
              <a:rPr sz="900" spc="-5" dirty="0">
                <a:latin typeface="URW Gothic"/>
                <a:cs typeface="URW Gothic"/>
              </a:rPr>
              <a:t>books to develop </a:t>
            </a:r>
            <a:r>
              <a:rPr sz="900" dirty="0">
                <a:latin typeface="URW Gothic"/>
                <a:cs typeface="URW Gothic"/>
              </a:rPr>
              <a:t>a </a:t>
            </a:r>
            <a:r>
              <a:rPr sz="900" spc="-5" dirty="0">
                <a:latin typeface="URW Gothic"/>
                <a:cs typeface="URW Gothic"/>
              </a:rPr>
              <a:t>deep  familiarity with new knowledge and vocabulary.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130" dirty="0">
                <a:latin typeface="Verdana"/>
                <a:cs typeface="Verdana"/>
              </a:rPr>
              <a:t> </a:t>
            </a:r>
            <a:r>
              <a:rPr sz="900" b="1" i="1" spc="-90" dirty="0">
                <a:latin typeface="Verdana"/>
                <a:cs typeface="Verdana"/>
              </a:rPr>
              <a:t>understanding)</a:t>
            </a:r>
            <a:endParaRPr sz="900" dirty="0">
              <a:latin typeface="Verdana"/>
              <a:cs typeface="Verdana"/>
            </a:endParaRPr>
          </a:p>
          <a:p>
            <a:pPr marL="241300" indent="-228600">
              <a:lnSpc>
                <a:spcPct val="100000"/>
              </a:lnSpc>
              <a:spcBef>
                <a:spcPts val="40"/>
              </a:spcBef>
              <a:buFont typeface="Symbol"/>
              <a:buChar char=""/>
              <a:tabLst>
                <a:tab pos="240665" algn="l"/>
                <a:tab pos="241300" algn="l"/>
              </a:tabLst>
            </a:pPr>
            <a:r>
              <a:rPr sz="900" dirty="0">
                <a:latin typeface="URW Gothic"/>
                <a:cs typeface="URW Gothic"/>
              </a:rPr>
              <a:t>Join </a:t>
            </a:r>
            <a:r>
              <a:rPr sz="900" spc="5" dirty="0">
                <a:latin typeface="URW Gothic"/>
                <a:cs typeface="URW Gothic"/>
              </a:rPr>
              <a:t>in </a:t>
            </a:r>
            <a:r>
              <a:rPr sz="900" spc="-5" dirty="0">
                <a:latin typeface="URW Gothic"/>
                <a:cs typeface="URW Gothic"/>
              </a:rPr>
              <a:t>with and continue predictable words, phrases and</a:t>
            </a:r>
            <a:r>
              <a:rPr sz="900" spc="-25" dirty="0">
                <a:latin typeface="URW Gothic"/>
                <a:cs typeface="URW Gothic"/>
              </a:rPr>
              <a:t> </a:t>
            </a:r>
            <a:r>
              <a:rPr sz="900" spc="-5" dirty="0">
                <a:latin typeface="URW Gothic"/>
                <a:cs typeface="URW Gothic"/>
              </a:rPr>
              <a:t>refrains</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Answer simple questions about </a:t>
            </a:r>
            <a:r>
              <a:rPr sz="900" dirty="0">
                <a:latin typeface="URW Gothic"/>
                <a:cs typeface="URW Gothic"/>
              </a:rPr>
              <a:t>a </a:t>
            </a:r>
            <a:r>
              <a:rPr sz="900" spc="-5" dirty="0">
                <a:latin typeface="URW Gothic"/>
                <a:cs typeface="URW Gothic"/>
              </a:rPr>
              <a:t>familiar book/text</a:t>
            </a:r>
            <a:r>
              <a:rPr sz="900" spc="30" dirty="0">
                <a:latin typeface="URW Gothic"/>
                <a:cs typeface="URW Gothic"/>
              </a:rPr>
              <a:t> </a:t>
            </a:r>
            <a:r>
              <a:rPr sz="900" spc="-5" dirty="0">
                <a:latin typeface="URW Gothic"/>
                <a:cs typeface="URW Gothic"/>
              </a:rPr>
              <a:t>orally</a:t>
            </a:r>
            <a:endParaRPr sz="900" dirty="0">
              <a:latin typeface="URW Gothic"/>
              <a:cs typeface="URW Gothic"/>
            </a:endParaRPr>
          </a:p>
          <a:p>
            <a:pPr marL="241300" marR="49530" indent="-228600">
              <a:lnSpc>
                <a:spcPct val="102200"/>
              </a:lnSpc>
              <a:buFont typeface="Symbol"/>
              <a:buChar char=""/>
              <a:tabLst>
                <a:tab pos="240665" algn="l"/>
                <a:tab pos="241300" algn="l"/>
              </a:tabLst>
            </a:pPr>
            <a:r>
              <a:rPr sz="900" spc="-5" dirty="0">
                <a:latin typeface="URW Gothic"/>
                <a:cs typeface="URW Gothic"/>
              </a:rPr>
              <a:t>Read and understand phrases and captions </a:t>
            </a:r>
            <a:r>
              <a:rPr sz="900" dirty="0">
                <a:latin typeface="URW Gothic"/>
                <a:cs typeface="URW Gothic"/>
              </a:rPr>
              <a:t>– </a:t>
            </a:r>
            <a:r>
              <a:rPr sz="900" spc="-5" dirty="0">
                <a:latin typeface="URW Gothic"/>
                <a:cs typeface="URW Gothic"/>
              </a:rPr>
              <a:t>link directly to </a:t>
            </a:r>
            <a:r>
              <a:rPr sz="900" dirty="0">
                <a:latin typeface="URW Gothic"/>
                <a:cs typeface="URW Gothic"/>
              </a:rPr>
              <a:t>their </a:t>
            </a:r>
            <a:r>
              <a:rPr sz="900" spc="-5" dirty="0">
                <a:latin typeface="URW Gothic"/>
                <a:cs typeface="URW Gothic"/>
              </a:rPr>
              <a:t>phonic knowledge stage of  development</a:t>
            </a:r>
            <a:endParaRPr sz="900" dirty="0">
              <a:latin typeface="URW Gothic"/>
              <a:cs typeface="URW Gothic"/>
            </a:endParaRPr>
          </a:p>
        </p:txBody>
      </p:sp>
      <p:sp>
        <p:nvSpPr>
          <p:cNvPr id="22" name="object 22"/>
          <p:cNvSpPr/>
          <p:nvPr/>
        </p:nvSpPr>
        <p:spPr>
          <a:xfrm>
            <a:off x="6211189" y="4967681"/>
            <a:ext cx="4225290" cy="1681480"/>
          </a:xfrm>
          <a:custGeom>
            <a:avLst/>
            <a:gdLst/>
            <a:ahLst/>
            <a:cxnLst/>
            <a:rect l="l" t="t" r="r" b="b"/>
            <a:pathLst>
              <a:path w="4225290" h="1681479">
                <a:moveTo>
                  <a:pt x="4224782" y="0"/>
                </a:moveTo>
                <a:lnTo>
                  <a:pt x="0" y="0"/>
                </a:lnTo>
                <a:lnTo>
                  <a:pt x="0" y="1681226"/>
                </a:lnTo>
                <a:lnTo>
                  <a:pt x="4224782" y="1681226"/>
                </a:lnTo>
                <a:lnTo>
                  <a:pt x="4224782" y="0"/>
                </a:lnTo>
                <a:close/>
              </a:path>
            </a:pathLst>
          </a:custGeom>
          <a:solidFill>
            <a:srgbClr val="E7E6E6"/>
          </a:solidFill>
        </p:spPr>
        <p:txBody>
          <a:bodyPr wrap="square" lIns="0" tIns="0" rIns="0" bIns="0" rtlCol="0"/>
          <a:lstStyle/>
          <a:p>
            <a:endParaRPr/>
          </a:p>
        </p:txBody>
      </p:sp>
      <p:sp>
        <p:nvSpPr>
          <p:cNvPr id="23" name="object 23"/>
          <p:cNvSpPr txBox="1"/>
          <p:nvPr/>
        </p:nvSpPr>
        <p:spPr>
          <a:xfrm>
            <a:off x="6495669" y="4954905"/>
            <a:ext cx="3867785" cy="1703705"/>
          </a:xfrm>
          <a:prstGeom prst="rect">
            <a:avLst/>
          </a:prstGeom>
        </p:spPr>
        <p:txBody>
          <a:bodyPr vert="horz" wrap="square" lIns="0" tIns="9525" rIns="0" bIns="0" rtlCol="0">
            <a:spAutoFit/>
          </a:bodyPr>
          <a:lstStyle/>
          <a:p>
            <a:pPr marL="241300" marR="118110" indent="-228600">
              <a:lnSpc>
                <a:spcPct val="102200"/>
              </a:lnSpc>
              <a:spcBef>
                <a:spcPts val="75"/>
              </a:spcBef>
              <a:buFont typeface="Symbol"/>
              <a:buChar char=""/>
              <a:tabLst>
                <a:tab pos="240665" algn="l"/>
                <a:tab pos="241300" algn="l"/>
              </a:tabLst>
            </a:pPr>
            <a:r>
              <a:rPr sz="900" spc="-5" dirty="0">
                <a:latin typeface="URW Gothic"/>
                <a:cs typeface="URW Gothic"/>
              </a:rPr>
              <a:t>Describe the main events </a:t>
            </a:r>
            <a:r>
              <a:rPr sz="900" spc="5" dirty="0">
                <a:latin typeface="URW Gothic"/>
                <a:cs typeface="URW Gothic"/>
              </a:rPr>
              <a:t>in </a:t>
            </a:r>
            <a:r>
              <a:rPr sz="900" dirty="0">
                <a:latin typeface="URW Gothic"/>
                <a:cs typeface="URW Gothic"/>
              </a:rPr>
              <a:t>stories </a:t>
            </a:r>
            <a:r>
              <a:rPr sz="900" spc="-5" dirty="0">
                <a:latin typeface="URW Gothic"/>
                <a:cs typeface="URW Gothic"/>
              </a:rPr>
              <a:t>they have </a:t>
            </a:r>
            <a:r>
              <a:rPr sz="900" dirty="0">
                <a:latin typeface="URW Gothic"/>
                <a:cs typeface="URW Gothic"/>
              </a:rPr>
              <a:t>read – </a:t>
            </a:r>
            <a:r>
              <a:rPr sz="900" spc="-5" dirty="0">
                <a:latin typeface="URW Gothic"/>
                <a:cs typeface="URW Gothic"/>
              </a:rPr>
              <a:t>beginning,  middle and </a:t>
            </a:r>
            <a:r>
              <a:rPr sz="900" dirty="0">
                <a:latin typeface="URW Gothic"/>
                <a:cs typeface="URW Gothic"/>
              </a:rPr>
              <a:t>end </a:t>
            </a:r>
            <a:r>
              <a:rPr sz="900" spc="5" dirty="0">
                <a:latin typeface="URW Gothic"/>
                <a:cs typeface="URW Gothic"/>
              </a:rPr>
              <a:t>in</a:t>
            </a:r>
            <a:r>
              <a:rPr sz="900" spc="-5" dirty="0">
                <a:latin typeface="URW Gothic"/>
                <a:cs typeface="URW Gothic"/>
              </a:rPr>
              <a:t> detail</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dirty="0">
                <a:latin typeface="URW Gothic"/>
                <a:cs typeface="URW Gothic"/>
              </a:rPr>
              <a:t>Build up a </a:t>
            </a:r>
            <a:r>
              <a:rPr sz="900" spc="-5" dirty="0">
                <a:latin typeface="URW Gothic"/>
                <a:cs typeface="URW Gothic"/>
              </a:rPr>
              <a:t>repertoire </a:t>
            </a:r>
            <a:r>
              <a:rPr sz="900" spc="-10" dirty="0">
                <a:latin typeface="URW Gothic"/>
                <a:cs typeface="URW Gothic"/>
              </a:rPr>
              <a:t>of </a:t>
            </a:r>
            <a:r>
              <a:rPr sz="900" spc="-5" dirty="0">
                <a:latin typeface="URW Gothic"/>
                <a:cs typeface="URW Gothic"/>
              </a:rPr>
              <a:t>the favourite nursery rhymes and</a:t>
            </a:r>
            <a:r>
              <a:rPr sz="900" spc="-30" dirty="0">
                <a:latin typeface="URW Gothic"/>
                <a:cs typeface="URW Gothic"/>
              </a:rPr>
              <a:t> </a:t>
            </a:r>
            <a:r>
              <a:rPr sz="900" dirty="0">
                <a:latin typeface="URW Gothic"/>
                <a:cs typeface="URW Gothic"/>
              </a:rPr>
              <a:t>stories</a:t>
            </a:r>
            <a:endParaRPr sz="90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Aware </a:t>
            </a:r>
            <a:r>
              <a:rPr sz="900" dirty="0">
                <a:latin typeface="URW Gothic"/>
                <a:cs typeface="URW Gothic"/>
              </a:rPr>
              <a:t>when </a:t>
            </a:r>
            <a:r>
              <a:rPr sz="900" spc="-5" dirty="0">
                <a:latin typeface="URW Gothic"/>
                <a:cs typeface="URW Gothic"/>
              </a:rPr>
              <a:t>they haven't understood something and are able </a:t>
            </a:r>
            <a:r>
              <a:rPr sz="900" spc="-10" dirty="0">
                <a:latin typeface="URW Gothic"/>
                <a:cs typeface="URW Gothic"/>
              </a:rPr>
              <a:t>to  </a:t>
            </a:r>
            <a:r>
              <a:rPr sz="900" spc="-5" dirty="0">
                <a:latin typeface="URW Gothic"/>
                <a:cs typeface="URW Gothic"/>
              </a:rPr>
              <a:t>say, </a:t>
            </a:r>
            <a:r>
              <a:rPr sz="900" dirty="0">
                <a:latin typeface="URW Gothic"/>
                <a:cs typeface="URW Gothic"/>
              </a:rPr>
              <a:t>for </a:t>
            </a:r>
            <a:r>
              <a:rPr sz="900" spc="-5" dirty="0">
                <a:latin typeface="URW Gothic"/>
                <a:cs typeface="URW Gothic"/>
              </a:rPr>
              <a:t>example, 'I don’t</a:t>
            </a:r>
            <a:r>
              <a:rPr sz="900" spc="-15" dirty="0">
                <a:latin typeface="URW Gothic"/>
                <a:cs typeface="URW Gothic"/>
              </a:rPr>
              <a:t> </a:t>
            </a:r>
            <a:r>
              <a:rPr sz="900" spc="-5" dirty="0">
                <a:latin typeface="URW Gothic"/>
                <a:cs typeface="URW Gothic"/>
              </a:rPr>
              <a:t>understand'</a:t>
            </a:r>
            <a:endParaRPr sz="900">
              <a:latin typeface="URW Gothic"/>
              <a:cs typeface="URW Gothic"/>
            </a:endParaRPr>
          </a:p>
          <a:p>
            <a:pPr marL="241300" marR="11430" indent="-228600">
              <a:lnSpc>
                <a:spcPts val="1100"/>
              </a:lnSpc>
              <a:spcBef>
                <a:spcPts val="30"/>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sustain attention </a:t>
            </a:r>
            <a:r>
              <a:rPr sz="900" spc="-10" dirty="0">
                <a:latin typeface="URW Gothic"/>
                <a:cs typeface="URW Gothic"/>
              </a:rPr>
              <a:t>for </a:t>
            </a:r>
            <a:r>
              <a:rPr sz="900" dirty="0">
                <a:latin typeface="URW Gothic"/>
                <a:cs typeface="URW Gothic"/>
              </a:rPr>
              <a:t>a </a:t>
            </a:r>
            <a:r>
              <a:rPr sz="900" spc="-5" dirty="0">
                <a:latin typeface="URW Gothic"/>
                <a:cs typeface="URW Gothic"/>
              </a:rPr>
              <a:t>given period of time depending on  the situation, task or</a:t>
            </a:r>
            <a:r>
              <a:rPr sz="900" spc="5" dirty="0">
                <a:latin typeface="URW Gothic"/>
                <a:cs typeface="URW Gothic"/>
              </a:rPr>
              <a:t> </a:t>
            </a:r>
            <a:r>
              <a:rPr sz="900" spc="-5" dirty="0">
                <a:latin typeface="URW Gothic"/>
                <a:cs typeface="URW Gothic"/>
              </a:rPr>
              <a:t>activity</a:t>
            </a:r>
            <a:endParaRPr sz="900">
              <a:latin typeface="URW Gothic"/>
              <a:cs typeface="URW Gothic"/>
            </a:endParaRPr>
          </a:p>
          <a:p>
            <a:pPr marL="241300" marR="364490" indent="-228600">
              <a:lnSpc>
                <a:spcPts val="1100"/>
              </a:lnSpc>
              <a:spcBef>
                <a:spcPts val="10"/>
              </a:spcBef>
              <a:buFont typeface="Symbol"/>
              <a:buChar char=""/>
              <a:tabLst>
                <a:tab pos="240665" algn="l"/>
                <a:tab pos="241300" algn="l"/>
              </a:tabLst>
            </a:pPr>
            <a:r>
              <a:rPr sz="900" spc="-5" dirty="0">
                <a:latin typeface="URW Gothic"/>
                <a:cs typeface="URW Gothic"/>
              </a:rPr>
              <a:t>They listen attentively and respond positively to </a:t>
            </a:r>
            <a:r>
              <a:rPr sz="900" dirty="0">
                <a:latin typeface="URW Gothic"/>
                <a:cs typeface="URW Gothic"/>
              </a:rPr>
              <a:t>a </a:t>
            </a:r>
            <a:r>
              <a:rPr sz="900" spc="-5" dirty="0">
                <a:latin typeface="URW Gothic"/>
                <a:cs typeface="URW Gothic"/>
              </a:rPr>
              <a:t>variety of  assemblies</a:t>
            </a:r>
            <a:endParaRPr sz="900">
              <a:latin typeface="URW Gothic"/>
              <a:cs typeface="URW Gothic"/>
            </a:endParaRPr>
          </a:p>
          <a:p>
            <a:pPr marL="241300" marR="40005" indent="-228600">
              <a:lnSpc>
                <a:spcPts val="1100"/>
              </a:lnSpc>
              <a:spcBef>
                <a:spcPts val="10"/>
              </a:spcBef>
              <a:buFont typeface="Symbol"/>
              <a:buChar char=""/>
              <a:tabLst>
                <a:tab pos="240665" algn="l"/>
                <a:tab pos="241300" algn="l"/>
              </a:tabLst>
            </a:pPr>
            <a:r>
              <a:rPr sz="900" spc="-5" dirty="0">
                <a:latin typeface="URW Gothic"/>
                <a:cs typeface="URW Gothic"/>
              </a:rPr>
              <a:t>Understand simple sentences </a:t>
            </a:r>
            <a:r>
              <a:rPr sz="900" dirty="0">
                <a:latin typeface="URW Gothic"/>
                <a:cs typeface="URW Gothic"/>
              </a:rPr>
              <a:t>- </a:t>
            </a:r>
            <a:r>
              <a:rPr sz="900" spc="-5" dirty="0">
                <a:latin typeface="URW Gothic"/>
                <a:cs typeface="URW Gothic"/>
              </a:rPr>
              <a:t>from Phase </a:t>
            </a:r>
            <a:r>
              <a:rPr sz="900" dirty="0">
                <a:latin typeface="URW Gothic"/>
                <a:cs typeface="URW Gothic"/>
              </a:rPr>
              <a:t>3 </a:t>
            </a:r>
            <a:r>
              <a:rPr sz="900" spc="-5" dirty="0">
                <a:latin typeface="URW Gothic"/>
                <a:cs typeface="URW Gothic"/>
              </a:rPr>
              <a:t>'Letters and Sounds'  or equivalent</a:t>
            </a:r>
            <a:endParaRPr sz="900">
              <a:latin typeface="URW Gothic"/>
              <a:cs typeface="URW Gothic"/>
            </a:endParaRPr>
          </a:p>
          <a:p>
            <a:pPr marL="241300" indent="-228600">
              <a:lnSpc>
                <a:spcPts val="1070"/>
              </a:lnSpc>
              <a:buFont typeface="Symbol"/>
              <a:buChar char=""/>
              <a:tabLst>
                <a:tab pos="240665" algn="l"/>
                <a:tab pos="241300" algn="l"/>
              </a:tabLst>
            </a:pPr>
            <a:r>
              <a:rPr sz="900" spc="-5" dirty="0">
                <a:latin typeface="URW Gothic"/>
                <a:cs typeface="URW Gothic"/>
              </a:rPr>
              <a:t>Link </a:t>
            </a:r>
            <a:r>
              <a:rPr sz="900" dirty="0">
                <a:latin typeface="URW Gothic"/>
                <a:cs typeface="URW Gothic"/>
              </a:rPr>
              <a:t>a </a:t>
            </a:r>
            <a:r>
              <a:rPr sz="900" spc="-5" dirty="0">
                <a:latin typeface="URW Gothic"/>
                <a:cs typeface="URW Gothic"/>
              </a:rPr>
              <a:t>story to their own lives and </a:t>
            </a:r>
            <a:r>
              <a:rPr sz="900" dirty="0">
                <a:latin typeface="URW Gothic"/>
                <a:cs typeface="URW Gothic"/>
              </a:rPr>
              <a:t>explain</a:t>
            </a:r>
            <a:r>
              <a:rPr sz="900" spc="10" dirty="0">
                <a:latin typeface="URW Gothic"/>
                <a:cs typeface="URW Gothic"/>
              </a:rPr>
              <a:t> </a:t>
            </a:r>
            <a:r>
              <a:rPr sz="900" spc="-5" dirty="0">
                <a:latin typeface="URW Gothic"/>
                <a:cs typeface="URW Gothic"/>
              </a:rPr>
              <a:t>why/how</a:t>
            </a:r>
            <a:endParaRPr sz="900">
              <a:latin typeface="URW Gothic"/>
              <a:cs typeface="URW Gothic"/>
            </a:endParaRPr>
          </a:p>
        </p:txBody>
      </p:sp>
      <p:sp>
        <p:nvSpPr>
          <p:cNvPr id="26" name="object 26"/>
          <p:cNvSpPr/>
          <p:nvPr/>
        </p:nvSpPr>
        <p:spPr>
          <a:xfrm>
            <a:off x="359664" y="983233"/>
            <a:ext cx="10088880" cy="5678170"/>
          </a:xfrm>
          <a:custGeom>
            <a:avLst/>
            <a:gdLst/>
            <a:ahLst/>
            <a:cxnLst/>
            <a:rect l="l" t="t" r="r" b="b"/>
            <a:pathLst>
              <a:path w="10088880" h="5678170">
                <a:moveTo>
                  <a:pt x="10076307" y="5665673"/>
                </a:moveTo>
                <a:lnTo>
                  <a:pt x="5854573" y="5665673"/>
                </a:lnTo>
                <a:lnTo>
                  <a:pt x="5851525" y="5665673"/>
                </a:lnTo>
                <a:lnTo>
                  <a:pt x="5842381" y="5665673"/>
                </a:lnTo>
                <a:lnTo>
                  <a:pt x="12192" y="5665673"/>
                </a:lnTo>
                <a:lnTo>
                  <a:pt x="12192" y="0"/>
                </a:lnTo>
                <a:lnTo>
                  <a:pt x="0" y="0"/>
                </a:lnTo>
                <a:lnTo>
                  <a:pt x="0" y="5677865"/>
                </a:lnTo>
                <a:lnTo>
                  <a:pt x="12192" y="5677865"/>
                </a:lnTo>
                <a:lnTo>
                  <a:pt x="5842381" y="5677865"/>
                </a:lnTo>
                <a:lnTo>
                  <a:pt x="5851525" y="5677865"/>
                </a:lnTo>
                <a:lnTo>
                  <a:pt x="5854573" y="5677865"/>
                </a:lnTo>
                <a:lnTo>
                  <a:pt x="10076307" y="5677865"/>
                </a:lnTo>
                <a:lnTo>
                  <a:pt x="10076307" y="5665673"/>
                </a:lnTo>
                <a:close/>
              </a:path>
              <a:path w="10088880" h="5678170">
                <a:moveTo>
                  <a:pt x="10088613" y="0"/>
                </a:moveTo>
                <a:lnTo>
                  <a:pt x="10076434" y="0"/>
                </a:lnTo>
                <a:lnTo>
                  <a:pt x="10076434" y="5677865"/>
                </a:lnTo>
                <a:lnTo>
                  <a:pt x="10088613" y="5677865"/>
                </a:lnTo>
                <a:lnTo>
                  <a:pt x="10088613" y="0"/>
                </a:lnTo>
                <a:close/>
              </a:path>
            </a:pathLst>
          </a:custGeom>
          <a:solidFill>
            <a:srgbClr val="FFC000"/>
          </a:solidFill>
        </p:spPr>
        <p:txBody>
          <a:bodyPr wrap="square" lIns="0" tIns="0" rIns="0" bIns="0" rtlCol="0"/>
          <a:lstStyle/>
          <a:p>
            <a:endParaRPr/>
          </a:p>
        </p:txBody>
      </p:sp>
      <p:sp>
        <p:nvSpPr>
          <p:cNvPr id="28" name="object 28"/>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18</a:t>
            </a:fld>
            <a:endParaRPr dirty="0"/>
          </a:p>
        </p:txBody>
      </p:sp>
      <p:pic>
        <p:nvPicPr>
          <p:cNvPr id="29" name="Picture 28" descr="C:\Users\RLWCGRIFFITHS\AppData\Local\Microsoft\Windows\INetCache\Content.MSO\D0413950.tmp">
            <a:extLst>
              <a:ext uri="{FF2B5EF4-FFF2-40B4-BE49-F238E27FC236}">
                <a16:creationId xmlns:a16="http://schemas.microsoft.com/office/drawing/2014/main" id="{8863B809-0B84-09D1-453F-23A9D9D84B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0768" y="1060716"/>
            <a:ext cx="879049" cy="701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19</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40469366"/>
              </p:ext>
            </p:extLst>
          </p:nvPr>
        </p:nvGraphicFramePr>
        <p:xfrm>
          <a:off x="359663" y="359664"/>
          <a:ext cx="10076815" cy="5339460"/>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4231005">
                  <a:extLst>
                    <a:ext uri="{9D8B030D-6E8A-4147-A177-3AD203B41FA5}">
                      <a16:colId xmlns:a16="http://schemas.microsoft.com/office/drawing/2014/main" val="20002"/>
                    </a:ext>
                  </a:extLst>
                </a:gridCol>
              </a:tblGrid>
              <a:tr h="987805">
                <a:tc gridSpan="2">
                  <a:txBody>
                    <a:bodyPr/>
                    <a:lstStyle/>
                    <a:p>
                      <a:pPr marL="525780" marR="397510" indent="-228600">
                        <a:lnSpc>
                          <a:spcPct val="102200"/>
                        </a:lnSpc>
                        <a:spcBef>
                          <a:spcPts val="35"/>
                        </a:spcBef>
                        <a:buFont typeface="Symbol"/>
                        <a:buChar char=""/>
                        <a:tabLst>
                          <a:tab pos="525145" algn="l"/>
                          <a:tab pos="525780" algn="l"/>
                        </a:tabLst>
                      </a:pPr>
                      <a:r>
                        <a:rPr sz="900" spc="-5" dirty="0">
                          <a:latin typeface="URW Gothic"/>
                          <a:cs typeface="URW Gothic"/>
                        </a:rPr>
                        <a:t>Sequence three pictures </a:t>
                      </a:r>
                      <a:r>
                        <a:rPr sz="900" spc="5" dirty="0">
                          <a:latin typeface="URW Gothic"/>
                          <a:cs typeface="URW Gothic"/>
                        </a:rPr>
                        <a:t>in </a:t>
                      </a:r>
                      <a:r>
                        <a:rPr sz="900" spc="-5" dirty="0">
                          <a:latin typeface="URW Gothic"/>
                          <a:cs typeface="URW Gothic"/>
                        </a:rPr>
                        <a:t>order from </a:t>
                      </a:r>
                      <a:r>
                        <a:rPr sz="900" dirty="0">
                          <a:latin typeface="URW Gothic"/>
                          <a:cs typeface="URW Gothic"/>
                        </a:rPr>
                        <a:t>a familiar </a:t>
                      </a:r>
                      <a:r>
                        <a:rPr sz="900" spc="-5" dirty="0">
                          <a:latin typeface="URW Gothic"/>
                          <a:cs typeface="URW Gothic"/>
                        </a:rPr>
                        <a:t>story </a:t>
                      </a:r>
                      <a:r>
                        <a:rPr sz="900" dirty="0">
                          <a:latin typeface="URW Gothic"/>
                          <a:cs typeface="URW Gothic"/>
                        </a:rPr>
                        <a:t>– </a:t>
                      </a:r>
                      <a:r>
                        <a:rPr sz="900" spc="-5" dirty="0">
                          <a:latin typeface="URW Gothic"/>
                          <a:cs typeface="URW Gothic"/>
                        </a:rPr>
                        <a:t>beginning, middle and end, using  narrative language to retell the</a:t>
                      </a:r>
                      <a:r>
                        <a:rPr sz="900" dirty="0">
                          <a:latin typeface="URW Gothic"/>
                          <a:cs typeface="URW Gothic"/>
                        </a:rPr>
                        <a:t> </a:t>
                      </a:r>
                      <a:r>
                        <a:rPr sz="900" spc="-5" dirty="0">
                          <a:latin typeface="URW Gothic"/>
                          <a:cs typeface="URW Gothic"/>
                        </a:rPr>
                        <a:t>story</a:t>
                      </a:r>
                      <a:endParaRPr sz="900" dirty="0">
                        <a:latin typeface="URW Gothic"/>
                        <a:cs typeface="URW Gothic"/>
                      </a:endParaRPr>
                    </a:p>
                    <a:p>
                      <a:pPr marL="525780" indent="-228600">
                        <a:lnSpc>
                          <a:spcPct val="100000"/>
                        </a:lnSpc>
                        <a:spcBef>
                          <a:spcPts val="10"/>
                        </a:spcBef>
                        <a:buFont typeface="Symbol"/>
                        <a:buChar char=""/>
                        <a:tabLst>
                          <a:tab pos="525145" algn="l"/>
                          <a:tab pos="525780" algn="l"/>
                        </a:tabLst>
                      </a:pPr>
                      <a:r>
                        <a:rPr sz="900" dirty="0">
                          <a:latin typeface="URW Gothic"/>
                          <a:cs typeface="URW Gothic"/>
                        </a:rPr>
                        <a:t>Make </a:t>
                      </a:r>
                      <a:r>
                        <a:rPr sz="900" spc="-5" dirty="0">
                          <a:latin typeface="URW Gothic"/>
                          <a:cs typeface="URW Gothic"/>
                        </a:rPr>
                        <a:t>predictions about </a:t>
                      </a:r>
                      <a:r>
                        <a:rPr sz="900" spc="-10" dirty="0">
                          <a:latin typeface="URW Gothic"/>
                          <a:cs typeface="URW Gothic"/>
                        </a:rPr>
                        <a:t>how </a:t>
                      </a:r>
                      <a:r>
                        <a:rPr sz="900" spc="-5" dirty="0">
                          <a:latin typeface="URW Gothic"/>
                          <a:cs typeface="URW Gothic"/>
                        </a:rPr>
                        <a:t>the story might </a:t>
                      </a:r>
                      <a:r>
                        <a:rPr sz="900" dirty="0">
                          <a:latin typeface="URW Gothic"/>
                          <a:cs typeface="URW Gothic"/>
                        </a:rPr>
                        <a:t>end </a:t>
                      </a:r>
                      <a:r>
                        <a:rPr sz="900" spc="-5" dirty="0">
                          <a:latin typeface="URW Gothic"/>
                          <a:cs typeface="URW Gothic"/>
                        </a:rPr>
                        <a:t>and how the story might</a:t>
                      </a:r>
                      <a:r>
                        <a:rPr sz="900" spc="10" dirty="0">
                          <a:latin typeface="URW Gothic"/>
                          <a:cs typeface="URW Gothic"/>
                        </a:rPr>
                        <a:t> </a:t>
                      </a:r>
                      <a:r>
                        <a:rPr sz="900" spc="-5" dirty="0">
                          <a:latin typeface="URW Gothic"/>
                          <a:cs typeface="URW Gothic"/>
                        </a:rPr>
                        <a:t>develop</a:t>
                      </a:r>
                      <a:endParaRPr sz="900" dirty="0">
                        <a:latin typeface="URW Gothic"/>
                        <a:cs typeface="URW Gothic"/>
                      </a:endParaRPr>
                    </a:p>
                    <a:p>
                      <a:pPr marL="525780" marR="197485" indent="-228600">
                        <a:lnSpc>
                          <a:spcPct val="102200"/>
                        </a:lnSpc>
                        <a:spcBef>
                          <a:spcPts val="5"/>
                        </a:spcBef>
                        <a:buFont typeface="Symbol"/>
                        <a:buChar char=""/>
                        <a:tabLst>
                          <a:tab pos="525145" algn="l"/>
                          <a:tab pos="525780" algn="l"/>
                        </a:tabLst>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retell/join </a:t>
                      </a:r>
                      <a:r>
                        <a:rPr sz="900" spc="5" dirty="0">
                          <a:latin typeface="URW Gothic"/>
                          <a:cs typeface="URW Gothic"/>
                        </a:rPr>
                        <a:t>in </a:t>
                      </a:r>
                      <a:r>
                        <a:rPr sz="900" spc="-5" dirty="0">
                          <a:latin typeface="URW Gothic"/>
                          <a:cs typeface="URW Gothic"/>
                        </a:rPr>
                        <a:t>with retelling </a:t>
                      </a:r>
                      <a:r>
                        <a:rPr lang="en-GB" sz="900" spc="-5" dirty="0">
                          <a:latin typeface="URW Gothic"/>
                          <a:cs typeface="URW Gothic"/>
                        </a:rPr>
                        <a:t>some</a:t>
                      </a:r>
                      <a:r>
                        <a:rPr sz="900" spc="-5" dirty="0">
                          <a:latin typeface="URW Gothic"/>
                          <a:cs typeface="URW Gothic"/>
                        </a:rPr>
                        <a:t> traditional </a:t>
                      </a:r>
                      <a:r>
                        <a:rPr sz="900" spc="-10" dirty="0">
                          <a:latin typeface="URW Gothic"/>
                          <a:cs typeface="URW Gothic"/>
                        </a:rPr>
                        <a:t>tales </a:t>
                      </a:r>
                      <a:endParaRPr sz="900" dirty="0">
                        <a:latin typeface="URW Gothic"/>
                        <a:cs typeface="URW Gothic"/>
                      </a:endParaRPr>
                    </a:p>
                  </a:txBody>
                  <a:tcPr marL="0" marR="0" marT="4445" marB="0">
                    <a:lnL w="12700">
                      <a:solidFill>
                        <a:srgbClr val="FFC000"/>
                      </a:solidFill>
                      <a:prstDash val="solid"/>
                    </a:lnL>
                    <a:lnT w="12700">
                      <a:solidFill>
                        <a:srgbClr val="FFC000"/>
                      </a:solidFill>
                      <a:prstDash val="solid"/>
                    </a:lnT>
                  </a:tcPr>
                </a:tc>
                <a:tc hMerge="1">
                  <a:txBody>
                    <a:bodyPr/>
                    <a:lstStyle/>
                    <a:p>
                      <a:endParaRPr/>
                    </a:p>
                  </a:txBody>
                  <a:tcPr marL="0" marR="0" marT="0" marB="0"/>
                </a:tc>
                <a:tc>
                  <a:txBody>
                    <a:bodyPr/>
                    <a:lstStyle/>
                    <a:p>
                      <a:pPr marL="525780" indent="-228600">
                        <a:lnSpc>
                          <a:spcPct val="100000"/>
                        </a:lnSpc>
                        <a:spcBef>
                          <a:spcPts val="60"/>
                        </a:spcBef>
                        <a:buFont typeface="Symbol"/>
                        <a:buChar char=""/>
                        <a:tabLst>
                          <a:tab pos="525145" algn="l"/>
                          <a:tab pos="525780" algn="l"/>
                        </a:tabLst>
                      </a:pPr>
                      <a:r>
                        <a:rPr sz="900" spc="-5" dirty="0">
                          <a:latin typeface="URW Gothic"/>
                          <a:cs typeface="URW Gothic"/>
                        </a:rPr>
                        <a:t>Use pictures/illustrations </a:t>
                      </a:r>
                      <a:r>
                        <a:rPr sz="900" spc="-10" dirty="0">
                          <a:latin typeface="URW Gothic"/>
                          <a:cs typeface="URW Gothic"/>
                        </a:rPr>
                        <a:t>to </a:t>
                      </a:r>
                      <a:r>
                        <a:rPr sz="900" spc="-5" dirty="0">
                          <a:latin typeface="URW Gothic"/>
                          <a:cs typeface="URW Gothic"/>
                        </a:rPr>
                        <a:t>talk about how </a:t>
                      </a:r>
                      <a:r>
                        <a:rPr sz="900" dirty="0">
                          <a:latin typeface="URW Gothic"/>
                          <a:cs typeface="URW Gothic"/>
                        </a:rPr>
                        <a:t>a </a:t>
                      </a:r>
                      <a:r>
                        <a:rPr sz="900" spc="-5" dirty="0">
                          <a:latin typeface="URW Gothic"/>
                          <a:cs typeface="URW Gothic"/>
                        </a:rPr>
                        <a:t>character is</a:t>
                      </a:r>
                      <a:r>
                        <a:rPr sz="900" spc="15" dirty="0">
                          <a:latin typeface="URW Gothic"/>
                          <a:cs typeface="URW Gothic"/>
                        </a:rPr>
                        <a:t> </a:t>
                      </a:r>
                      <a:r>
                        <a:rPr sz="900" dirty="0">
                          <a:latin typeface="URW Gothic"/>
                          <a:cs typeface="URW Gothic"/>
                        </a:rPr>
                        <a:t>feeling</a:t>
                      </a:r>
                      <a:endParaRPr sz="900">
                        <a:latin typeface="URW Gothic"/>
                        <a:cs typeface="URW Gothic"/>
                      </a:endParaRPr>
                    </a:p>
                    <a:p>
                      <a:pPr marL="525780" marR="103505" indent="-228600">
                        <a:lnSpc>
                          <a:spcPct val="101800"/>
                        </a:lnSpc>
                        <a:spcBef>
                          <a:spcPts val="5"/>
                        </a:spcBef>
                        <a:buFont typeface="Symbol"/>
                        <a:buChar char=""/>
                        <a:tabLst>
                          <a:tab pos="525145" algn="l"/>
                          <a:tab pos="525780" algn="l"/>
                        </a:tabLst>
                      </a:pPr>
                      <a:r>
                        <a:rPr sz="900" spc="-5" dirty="0">
                          <a:latin typeface="URW Gothic"/>
                          <a:cs typeface="URW Gothic"/>
                        </a:rPr>
                        <a:t>Begin to </a:t>
                      </a:r>
                      <a:r>
                        <a:rPr sz="900" dirty="0">
                          <a:latin typeface="URW Gothic"/>
                          <a:cs typeface="URW Gothic"/>
                        </a:rPr>
                        <a:t>use </a:t>
                      </a:r>
                      <a:r>
                        <a:rPr sz="900" spc="-5" dirty="0">
                          <a:latin typeface="URW Gothic"/>
                          <a:cs typeface="URW Gothic"/>
                        </a:rPr>
                        <a:t>expression when reading aloud, demonstrating  some awareness of </a:t>
                      </a:r>
                      <a:r>
                        <a:rPr sz="900" dirty="0">
                          <a:latin typeface="URW Gothic"/>
                          <a:cs typeface="URW Gothic"/>
                        </a:rPr>
                        <a:t>what a </a:t>
                      </a:r>
                      <a:r>
                        <a:rPr sz="900" spc="-5" dirty="0">
                          <a:latin typeface="URW Gothic"/>
                          <a:cs typeface="URW Gothic"/>
                        </a:rPr>
                        <a:t>question </a:t>
                      </a:r>
                      <a:r>
                        <a:rPr sz="900" spc="-10" dirty="0">
                          <a:latin typeface="URW Gothic"/>
                          <a:cs typeface="URW Gothic"/>
                        </a:rPr>
                        <a:t>mark </a:t>
                      </a:r>
                      <a:r>
                        <a:rPr sz="900" spc="-5" dirty="0">
                          <a:latin typeface="URW Gothic"/>
                          <a:cs typeface="URW Gothic"/>
                        </a:rPr>
                        <a:t>and exclamation </a:t>
                      </a:r>
                      <a:r>
                        <a:rPr sz="900" spc="-10" dirty="0">
                          <a:latin typeface="URW Gothic"/>
                          <a:cs typeface="URW Gothic"/>
                        </a:rPr>
                        <a:t>mark  </a:t>
                      </a:r>
                      <a:r>
                        <a:rPr sz="900" spc="-5" dirty="0">
                          <a:latin typeface="URW Gothic"/>
                          <a:cs typeface="URW Gothic"/>
                        </a:rPr>
                        <a:t>are</a:t>
                      </a:r>
                      <a:endParaRPr sz="900">
                        <a:latin typeface="URW Gothic"/>
                        <a:cs typeface="URW Gothic"/>
                      </a:endParaRPr>
                    </a:p>
                  </a:txBody>
                  <a:tcPr marL="0" marR="0" marT="7620" marB="0">
                    <a:lnR w="12700">
                      <a:solidFill>
                        <a:srgbClr val="FFC000"/>
                      </a:solidFill>
                      <a:prstDash val="solid"/>
                    </a:lnR>
                    <a:lnT w="12700">
                      <a:solidFill>
                        <a:srgbClr val="FFC000"/>
                      </a:solidFill>
                      <a:prstDash val="solid"/>
                    </a:lnT>
                    <a:solidFill>
                      <a:srgbClr val="E7E6E6"/>
                    </a:solidFill>
                  </a:tcPr>
                </a:tc>
                <a:extLst>
                  <a:ext uri="{0D108BD9-81ED-4DB2-BD59-A6C34878D82A}">
                    <a16:rowId xmlns:a16="http://schemas.microsoft.com/office/drawing/2014/main" val="10000"/>
                  </a:ext>
                </a:extLst>
              </a:tr>
              <a:tr h="140208">
                <a:tc>
                  <a:txBody>
                    <a:bodyPr/>
                    <a:lstStyle/>
                    <a:p>
                      <a:pPr marL="68580">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FFC00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FFC000"/>
                      </a:solidFill>
                      <a:prstDash val="solid"/>
                    </a:lnR>
                    <a:solidFill>
                      <a:srgbClr val="FFF1CC"/>
                    </a:solidFill>
                  </a:tcPr>
                </a:tc>
                <a:tc hMerge="1">
                  <a:txBody>
                    <a:bodyPr/>
                    <a:lstStyle/>
                    <a:p>
                      <a:endParaRPr/>
                    </a:p>
                  </a:txBody>
                  <a:tcPr marL="0" marR="0" marT="0" marB="0"/>
                </a:tc>
                <a:extLst>
                  <a:ext uri="{0D108BD9-81ED-4DB2-BD59-A6C34878D82A}">
                    <a16:rowId xmlns:a16="http://schemas.microsoft.com/office/drawing/2014/main" val="10001"/>
                  </a:ext>
                </a:extLst>
              </a:tr>
              <a:tr h="4211447">
                <a:tc gridSpan="2">
                  <a:txBody>
                    <a:bodyPr/>
                    <a:lstStyle/>
                    <a:p>
                      <a:pPr marL="525780" marR="179705" indent="-228600">
                        <a:lnSpc>
                          <a:spcPts val="1100"/>
                        </a:lnSpc>
                        <a:spcBef>
                          <a:spcPts val="20"/>
                        </a:spcBef>
                        <a:buFont typeface="Symbol"/>
                        <a:buChar char=""/>
                        <a:tabLst>
                          <a:tab pos="525145" algn="l"/>
                          <a:tab pos="525780" algn="l"/>
                        </a:tabLst>
                      </a:pPr>
                      <a:r>
                        <a:rPr sz="900" spc="-5" dirty="0">
                          <a:latin typeface="URW Gothic"/>
                          <a:cs typeface="URW Gothic"/>
                        </a:rPr>
                        <a:t>Understand the five concepts: </a:t>
                      </a:r>
                      <a:r>
                        <a:rPr sz="900" dirty="0">
                          <a:latin typeface="URW Gothic"/>
                          <a:cs typeface="URW Gothic"/>
                        </a:rPr>
                        <a:t>print </a:t>
                      </a:r>
                      <a:r>
                        <a:rPr sz="900" spc="-5" dirty="0">
                          <a:latin typeface="URW Gothic"/>
                          <a:cs typeface="URW Gothic"/>
                        </a:rPr>
                        <a:t>has meaning, </a:t>
                      </a:r>
                      <a:r>
                        <a:rPr sz="900" dirty="0">
                          <a:latin typeface="URW Gothic"/>
                          <a:cs typeface="URW Gothic"/>
                        </a:rPr>
                        <a:t>print </a:t>
                      </a:r>
                      <a:r>
                        <a:rPr sz="900" spc="-5" dirty="0">
                          <a:latin typeface="URW Gothic"/>
                          <a:cs typeface="URW Gothic"/>
                        </a:rPr>
                        <a:t>can have different purposes, we </a:t>
                      </a:r>
                      <a:r>
                        <a:rPr sz="900" dirty="0">
                          <a:latin typeface="URW Gothic"/>
                          <a:cs typeface="URW Gothic"/>
                        </a:rPr>
                        <a:t>read  </a:t>
                      </a:r>
                      <a:r>
                        <a:rPr sz="900" spc="-5" dirty="0">
                          <a:latin typeface="URW Gothic"/>
                          <a:cs typeface="URW Gothic"/>
                        </a:rPr>
                        <a:t>English text </a:t>
                      </a:r>
                      <a:r>
                        <a:rPr sz="900" dirty="0">
                          <a:latin typeface="URW Gothic"/>
                          <a:cs typeface="URW Gothic"/>
                        </a:rPr>
                        <a:t>form </a:t>
                      </a:r>
                      <a:r>
                        <a:rPr sz="900" spc="-5" dirty="0">
                          <a:latin typeface="URW Gothic"/>
                          <a:cs typeface="URW Gothic"/>
                        </a:rPr>
                        <a:t>left to right and </a:t>
                      </a:r>
                      <a:r>
                        <a:rPr sz="900" dirty="0">
                          <a:latin typeface="URW Gothic"/>
                          <a:cs typeface="URW Gothic"/>
                        </a:rPr>
                        <a:t>from </a:t>
                      </a:r>
                      <a:r>
                        <a:rPr sz="900" spc="-5" dirty="0">
                          <a:latin typeface="URW Gothic"/>
                          <a:cs typeface="URW Gothic"/>
                        </a:rPr>
                        <a:t>top to bottom, the names of the different </a:t>
                      </a:r>
                      <a:r>
                        <a:rPr sz="900" spc="-10" dirty="0">
                          <a:latin typeface="URW Gothic"/>
                          <a:cs typeface="URW Gothic"/>
                        </a:rPr>
                        <a:t>parts </a:t>
                      </a:r>
                      <a:r>
                        <a:rPr sz="900" spc="-5" dirty="0">
                          <a:latin typeface="URW Gothic"/>
                          <a:cs typeface="URW Gothic"/>
                        </a:rPr>
                        <a:t>of </a:t>
                      </a:r>
                      <a:r>
                        <a:rPr sz="900" dirty="0">
                          <a:latin typeface="URW Gothic"/>
                          <a:cs typeface="URW Gothic"/>
                        </a:rPr>
                        <a:t>a  </a:t>
                      </a:r>
                      <a:r>
                        <a:rPr sz="900" spc="-5" dirty="0">
                          <a:latin typeface="URW Gothic"/>
                          <a:cs typeface="URW Gothic"/>
                        </a:rPr>
                        <a:t>book, page</a:t>
                      </a:r>
                      <a:r>
                        <a:rPr sz="900" spc="-10" dirty="0">
                          <a:latin typeface="URW Gothic"/>
                          <a:cs typeface="URW Gothic"/>
                        </a:rPr>
                        <a:t> </a:t>
                      </a:r>
                      <a:r>
                        <a:rPr sz="900" spc="-5" dirty="0">
                          <a:latin typeface="URW Gothic"/>
                          <a:cs typeface="URW Gothic"/>
                        </a:rPr>
                        <a:t>sequencing</a:t>
                      </a:r>
                      <a:endParaRPr sz="900" dirty="0">
                        <a:latin typeface="URW Gothic"/>
                        <a:cs typeface="URW Gothic"/>
                      </a:endParaRPr>
                    </a:p>
                    <a:p>
                      <a:pPr marL="525780" marR="535305" indent="-228600">
                        <a:lnSpc>
                          <a:spcPts val="1100"/>
                        </a:lnSpc>
                        <a:buFont typeface="Symbol"/>
                        <a:buChar char=""/>
                        <a:tabLst>
                          <a:tab pos="525145" algn="l"/>
                          <a:tab pos="525780" algn="l"/>
                        </a:tabLst>
                      </a:pPr>
                      <a:r>
                        <a:rPr sz="900" spc="-10" dirty="0">
                          <a:latin typeface="URW Gothic"/>
                          <a:cs typeface="URW Gothic"/>
                        </a:rPr>
                        <a:t>Engage </a:t>
                      </a:r>
                      <a:r>
                        <a:rPr sz="900" spc="5" dirty="0">
                          <a:latin typeface="URW Gothic"/>
                          <a:cs typeface="URW Gothic"/>
                        </a:rPr>
                        <a:t>in </a:t>
                      </a:r>
                      <a:r>
                        <a:rPr sz="900" spc="-5" dirty="0">
                          <a:latin typeface="URW Gothic"/>
                          <a:cs typeface="URW Gothic"/>
                        </a:rPr>
                        <a:t>story times.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  </a:t>
                      </a:r>
                      <a:r>
                        <a:rPr sz="900" b="1" i="1" spc="-90" dirty="0">
                          <a:latin typeface="Verdana"/>
                          <a:cs typeface="Verdana"/>
                        </a:rPr>
                        <a:t>understanding)</a:t>
                      </a:r>
                      <a:endParaRPr sz="900" dirty="0">
                        <a:latin typeface="Verdana"/>
                        <a:cs typeface="Verdana"/>
                      </a:endParaRPr>
                    </a:p>
                    <a:p>
                      <a:pPr marL="525780" indent="-228600">
                        <a:lnSpc>
                          <a:spcPct val="100000"/>
                        </a:lnSpc>
                        <a:buFont typeface="Symbol"/>
                        <a:buChar char=""/>
                        <a:tabLst>
                          <a:tab pos="525145" algn="l"/>
                          <a:tab pos="525780" algn="l"/>
                        </a:tabLst>
                      </a:pPr>
                      <a:r>
                        <a:rPr sz="900" dirty="0">
                          <a:latin typeface="URW Gothic"/>
                          <a:cs typeface="URW Gothic"/>
                        </a:rPr>
                        <a:t>Join </a:t>
                      </a:r>
                      <a:r>
                        <a:rPr sz="900" spc="5" dirty="0">
                          <a:latin typeface="URW Gothic"/>
                          <a:cs typeface="URW Gothic"/>
                        </a:rPr>
                        <a:t>in </a:t>
                      </a:r>
                      <a:r>
                        <a:rPr sz="900" spc="-5" dirty="0">
                          <a:latin typeface="URW Gothic"/>
                          <a:cs typeface="URW Gothic"/>
                        </a:rPr>
                        <a:t>with predictable words, phrases and</a:t>
                      </a:r>
                      <a:r>
                        <a:rPr sz="900" spc="-30" dirty="0">
                          <a:latin typeface="URW Gothic"/>
                          <a:cs typeface="URW Gothic"/>
                        </a:rPr>
                        <a:t> </a:t>
                      </a:r>
                      <a:r>
                        <a:rPr sz="900" dirty="0">
                          <a:latin typeface="URW Gothic"/>
                          <a:cs typeface="URW Gothic"/>
                        </a:rPr>
                        <a:t>refrains</a:t>
                      </a:r>
                    </a:p>
                    <a:p>
                      <a:pPr marL="525780" marR="569595" indent="-228600">
                        <a:lnSpc>
                          <a:spcPts val="1110"/>
                        </a:lnSpc>
                        <a:spcBef>
                          <a:spcPts val="25"/>
                        </a:spcBef>
                        <a:buFont typeface="Symbol"/>
                        <a:buChar char=""/>
                        <a:tabLst>
                          <a:tab pos="525145" algn="l"/>
                          <a:tab pos="525780" algn="l"/>
                        </a:tabLst>
                      </a:pPr>
                      <a:r>
                        <a:rPr sz="900" dirty="0">
                          <a:latin typeface="URW Gothic"/>
                          <a:cs typeface="URW Gothic"/>
                        </a:rPr>
                        <a:t>Listen </a:t>
                      </a:r>
                      <a:r>
                        <a:rPr sz="900" spc="-5" dirty="0">
                          <a:latin typeface="URW Gothic"/>
                          <a:cs typeface="URW Gothic"/>
                        </a:rPr>
                        <a:t>carefully to </a:t>
                      </a:r>
                      <a:r>
                        <a:rPr sz="900" spc="-10" dirty="0">
                          <a:latin typeface="URW Gothic"/>
                          <a:cs typeface="URW Gothic"/>
                        </a:rPr>
                        <a:t>rhymes </a:t>
                      </a:r>
                      <a:r>
                        <a:rPr sz="900" spc="-5" dirty="0">
                          <a:latin typeface="URW Gothic"/>
                          <a:cs typeface="URW Gothic"/>
                        </a:rPr>
                        <a:t>and songs, </a:t>
                      </a:r>
                      <a:r>
                        <a:rPr sz="900" dirty="0">
                          <a:latin typeface="URW Gothic"/>
                          <a:cs typeface="URW Gothic"/>
                        </a:rPr>
                        <a:t>paying </a:t>
                      </a:r>
                      <a:r>
                        <a:rPr sz="900" spc="-5" dirty="0">
                          <a:latin typeface="URW Gothic"/>
                          <a:cs typeface="URW Gothic"/>
                        </a:rPr>
                        <a:t>attention </a:t>
                      </a:r>
                      <a:r>
                        <a:rPr sz="900" spc="-10" dirty="0">
                          <a:latin typeface="URW Gothic"/>
                          <a:cs typeface="URW Gothic"/>
                        </a:rPr>
                        <a:t>to </a:t>
                      </a:r>
                      <a:r>
                        <a:rPr sz="900" spc="-5" dirty="0">
                          <a:latin typeface="URW Gothic"/>
                          <a:cs typeface="URW Gothic"/>
                        </a:rPr>
                        <a:t>how they sound. </a:t>
                      </a:r>
                      <a:r>
                        <a:rPr sz="900" b="1" i="1" spc="-100" dirty="0">
                          <a:latin typeface="Verdana"/>
                          <a:cs typeface="Verdana"/>
                        </a:rPr>
                        <a:t>(Taken </a:t>
                      </a:r>
                      <a:r>
                        <a:rPr sz="900" b="1" i="1" spc="-114"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120" dirty="0">
                          <a:latin typeface="Verdana"/>
                          <a:cs typeface="Verdana"/>
                        </a:rPr>
                        <a:t> </a:t>
                      </a:r>
                      <a:r>
                        <a:rPr sz="900" b="1" i="1" spc="-90" dirty="0">
                          <a:latin typeface="Verdana"/>
                          <a:cs typeface="Verdana"/>
                        </a:rPr>
                        <a:t>understanding)</a:t>
                      </a:r>
                      <a:endParaRPr sz="900" dirty="0">
                        <a:latin typeface="Verdana"/>
                        <a:cs typeface="Verdana"/>
                      </a:endParaRPr>
                    </a:p>
                    <a:p>
                      <a:pPr marL="525780" indent="-228600">
                        <a:lnSpc>
                          <a:spcPts val="1060"/>
                        </a:lnSpc>
                        <a:buFont typeface="Symbol"/>
                        <a:buChar char=""/>
                        <a:tabLst>
                          <a:tab pos="525145" algn="l"/>
                          <a:tab pos="525780" algn="l"/>
                        </a:tabLst>
                      </a:pPr>
                      <a:r>
                        <a:rPr sz="900" spc="-10" dirty="0">
                          <a:latin typeface="URW Gothic"/>
                          <a:cs typeface="URW Gothic"/>
                        </a:rPr>
                        <a:t>Engage </a:t>
                      </a:r>
                      <a:r>
                        <a:rPr sz="900" spc="5" dirty="0">
                          <a:latin typeface="URW Gothic"/>
                          <a:cs typeface="URW Gothic"/>
                        </a:rPr>
                        <a:t>in </a:t>
                      </a:r>
                      <a:r>
                        <a:rPr sz="900" spc="-5" dirty="0">
                          <a:latin typeface="URW Gothic"/>
                          <a:cs typeface="URW Gothic"/>
                        </a:rPr>
                        <a:t>non-fiction books.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a:t>
                      </a:r>
                      <a:r>
                        <a:rPr sz="900" b="1" i="1" spc="-70" dirty="0">
                          <a:latin typeface="Verdana"/>
                          <a:cs typeface="Verdana"/>
                        </a:rPr>
                        <a:t> </a:t>
                      </a:r>
                      <a:r>
                        <a:rPr sz="900" b="1" i="1" spc="-165" dirty="0">
                          <a:latin typeface="Verdana"/>
                          <a:cs typeface="Verdana"/>
                        </a:rPr>
                        <a:t>&amp;</a:t>
                      </a:r>
                      <a:endParaRPr sz="900" dirty="0">
                        <a:latin typeface="Verdana"/>
                        <a:cs typeface="Verdana"/>
                      </a:endParaRPr>
                    </a:p>
                    <a:p>
                      <a:pPr marL="525780">
                        <a:lnSpc>
                          <a:spcPct val="100000"/>
                        </a:lnSpc>
                        <a:spcBef>
                          <a:spcPts val="20"/>
                        </a:spcBef>
                      </a:pPr>
                      <a:r>
                        <a:rPr sz="900" b="1" i="1" spc="-90" dirty="0">
                          <a:latin typeface="Verdana"/>
                          <a:cs typeface="Verdana"/>
                        </a:rPr>
                        <a:t>understanding)</a:t>
                      </a:r>
                      <a:endParaRPr sz="900" dirty="0">
                        <a:latin typeface="Verdana"/>
                        <a:cs typeface="Verdana"/>
                      </a:endParaRPr>
                    </a:p>
                    <a:p>
                      <a:pPr marL="525780" indent="-228600">
                        <a:lnSpc>
                          <a:spcPct val="100000"/>
                        </a:lnSpc>
                        <a:spcBef>
                          <a:spcPts val="40"/>
                        </a:spcBef>
                        <a:buFont typeface="Symbol"/>
                        <a:buChar char=""/>
                        <a:tabLst>
                          <a:tab pos="525145" algn="l"/>
                          <a:tab pos="525780" algn="l"/>
                        </a:tabLst>
                      </a:pPr>
                      <a:r>
                        <a:rPr sz="900" spc="-5" dirty="0">
                          <a:latin typeface="URW Gothic"/>
                          <a:cs typeface="URW Gothic"/>
                        </a:rPr>
                        <a:t>Begin to answer </a:t>
                      </a:r>
                      <a:r>
                        <a:rPr sz="900" spc="-10" dirty="0">
                          <a:latin typeface="URW Gothic"/>
                          <a:cs typeface="URW Gothic"/>
                        </a:rPr>
                        <a:t>simple </a:t>
                      </a:r>
                      <a:r>
                        <a:rPr sz="900" spc="-5" dirty="0">
                          <a:latin typeface="URW Gothic"/>
                          <a:cs typeface="URW Gothic"/>
                        </a:rPr>
                        <a:t>questions about </a:t>
                      </a:r>
                      <a:r>
                        <a:rPr sz="900" dirty="0">
                          <a:latin typeface="URW Gothic"/>
                          <a:cs typeface="URW Gothic"/>
                        </a:rPr>
                        <a:t>a </a:t>
                      </a:r>
                      <a:r>
                        <a:rPr sz="900" spc="-5" dirty="0">
                          <a:latin typeface="URW Gothic"/>
                          <a:cs typeface="URW Gothic"/>
                        </a:rPr>
                        <a:t>familiar book/text</a:t>
                      </a:r>
                      <a:r>
                        <a:rPr sz="900" spc="35" dirty="0">
                          <a:latin typeface="URW Gothic"/>
                          <a:cs typeface="URW Gothic"/>
                        </a:rPr>
                        <a:t> </a:t>
                      </a:r>
                      <a:r>
                        <a:rPr sz="900" spc="-5" dirty="0">
                          <a:latin typeface="URW Gothic"/>
                          <a:cs typeface="URW Gothic"/>
                        </a:rPr>
                        <a:t>orally</a:t>
                      </a:r>
                      <a:endParaRPr sz="900" dirty="0">
                        <a:latin typeface="URW Gothic"/>
                        <a:cs typeface="URW Gothic"/>
                      </a:endParaRPr>
                    </a:p>
                    <a:p>
                      <a:pPr marL="525780" marR="86360" indent="-228600">
                        <a:lnSpc>
                          <a:spcPct val="101699"/>
                        </a:lnSpc>
                        <a:spcBef>
                          <a:spcPts val="5"/>
                        </a:spcBef>
                        <a:buFont typeface="Symbol"/>
                        <a:buChar char=""/>
                        <a:tabLst>
                          <a:tab pos="525145" algn="l"/>
                          <a:tab pos="525780" algn="l"/>
                        </a:tabLst>
                      </a:pPr>
                      <a:r>
                        <a:rPr sz="900" spc="-5" dirty="0">
                          <a:latin typeface="URW Gothic"/>
                          <a:cs typeface="URW Gothic"/>
                        </a:rPr>
                        <a:t>Begin to listen to and talk about simple and topic related </a:t>
                      </a:r>
                      <a:r>
                        <a:rPr sz="900" dirty="0">
                          <a:latin typeface="URW Gothic"/>
                          <a:cs typeface="URW Gothic"/>
                        </a:rPr>
                        <a:t>non-fiction </a:t>
                      </a:r>
                      <a:r>
                        <a:rPr sz="900" spc="-5" dirty="0">
                          <a:latin typeface="URW Gothic"/>
                          <a:cs typeface="URW Gothic"/>
                        </a:rPr>
                        <a:t>books to develop </a:t>
                      </a:r>
                      <a:r>
                        <a:rPr sz="900" dirty="0">
                          <a:latin typeface="URW Gothic"/>
                          <a:cs typeface="URW Gothic"/>
                        </a:rPr>
                        <a:t>a </a:t>
                      </a:r>
                      <a:r>
                        <a:rPr sz="900" spc="-5" dirty="0">
                          <a:latin typeface="URW Gothic"/>
                          <a:cs typeface="URW Gothic"/>
                        </a:rPr>
                        <a:t>deep  familiarity with new knowledge and vocabulary.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130" dirty="0">
                          <a:latin typeface="Verdana"/>
                          <a:cs typeface="Verdana"/>
                        </a:rPr>
                        <a:t> </a:t>
                      </a:r>
                      <a:r>
                        <a:rPr sz="900" b="1" i="1" spc="-90" dirty="0">
                          <a:latin typeface="Verdana"/>
                          <a:cs typeface="Verdana"/>
                        </a:rPr>
                        <a:t>understanding)</a:t>
                      </a:r>
                      <a:endParaRPr sz="900" dirty="0">
                        <a:latin typeface="Verdana"/>
                        <a:cs typeface="Verdana"/>
                      </a:endParaRPr>
                    </a:p>
                    <a:p>
                      <a:pPr marL="525780" marR="135890" indent="-228600">
                        <a:lnSpc>
                          <a:spcPct val="102200"/>
                        </a:lnSpc>
                        <a:buFont typeface="Symbol"/>
                        <a:buChar char=""/>
                        <a:tabLst>
                          <a:tab pos="525145" algn="l"/>
                          <a:tab pos="525780" algn="l"/>
                        </a:tabLst>
                      </a:pPr>
                      <a:r>
                        <a:rPr sz="900" spc="-5" dirty="0">
                          <a:latin typeface="URW Gothic"/>
                          <a:cs typeface="URW Gothic"/>
                        </a:rPr>
                        <a:t>Understand how to listen carefully and why listening </a:t>
                      </a:r>
                      <a:r>
                        <a:rPr sz="900" spc="5" dirty="0">
                          <a:latin typeface="URW Gothic"/>
                          <a:cs typeface="URW Gothic"/>
                        </a:rPr>
                        <a:t>is </a:t>
                      </a:r>
                      <a:r>
                        <a:rPr sz="900" spc="-5" dirty="0">
                          <a:latin typeface="URW Gothic"/>
                          <a:cs typeface="URW Gothic"/>
                        </a:rPr>
                        <a:t>important.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145" dirty="0">
                          <a:latin typeface="Verdana"/>
                          <a:cs typeface="Verdana"/>
                        </a:rPr>
                        <a:t> </a:t>
                      </a:r>
                      <a:r>
                        <a:rPr sz="900" b="1" i="1" spc="-90" dirty="0">
                          <a:latin typeface="Verdana"/>
                          <a:cs typeface="Verdana"/>
                        </a:rPr>
                        <a:t>understanding)</a:t>
                      </a:r>
                      <a:endParaRPr sz="900" dirty="0">
                        <a:latin typeface="Verdana"/>
                        <a:cs typeface="Verdana"/>
                      </a:endParaRPr>
                    </a:p>
                    <a:p>
                      <a:pPr marL="525780" marR="187325" indent="-228600">
                        <a:lnSpc>
                          <a:spcPct val="101099"/>
                        </a:lnSpc>
                        <a:spcBef>
                          <a:spcPts val="20"/>
                        </a:spcBef>
                        <a:buFont typeface="Symbol"/>
                        <a:buChar char=""/>
                        <a:tabLst>
                          <a:tab pos="525145" algn="l"/>
                          <a:tab pos="525780" algn="l"/>
                        </a:tabLst>
                      </a:pPr>
                      <a:r>
                        <a:rPr sz="900" spc="-5" dirty="0">
                          <a:latin typeface="URW Gothic"/>
                          <a:cs typeface="URW Gothic"/>
                        </a:rPr>
                        <a:t>Retell </a:t>
                      </a:r>
                      <a:r>
                        <a:rPr sz="900" dirty="0">
                          <a:latin typeface="URW Gothic"/>
                          <a:cs typeface="URW Gothic"/>
                        </a:rPr>
                        <a:t>a </a:t>
                      </a:r>
                      <a:r>
                        <a:rPr sz="900" spc="-5" dirty="0">
                          <a:latin typeface="URW Gothic"/>
                          <a:cs typeface="URW Gothic"/>
                        </a:rPr>
                        <a:t>story, once they </a:t>
                      </a:r>
                      <a:r>
                        <a:rPr sz="900" spc="-10" dirty="0">
                          <a:latin typeface="URW Gothic"/>
                          <a:cs typeface="URW Gothic"/>
                        </a:rPr>
                        <a:t>have </a:t>
                      </a:r>
                      <a:r>
                        <a:rPr sz="900" spc="-5" dirty="0">
                          <a:latin typeface="URW Gothic"/>
                          <a:cs typeface="URW Gothic"/>
                        </a:rPr>
                        <a:t>developed </a:t>
                      </a:r>
                      <a:r>
                        <a:rPr sz="900" dirty="0">
                          <a:latin typeface="URW Gothic"/>
                          <a:cs typeface="URW Gothic"/>
                        </a:rPr>
                        <a:t>a </a:t>
                      </a:r>
                      <a:r>
                        <a:rPr sz="900" spc="-5" dirty="0">
                          <a:latin typeface="URW Gothic"/>
                          <a:cs typeface="URW Gothic"/>
                        </a:rPr>
                        <a:t>deep familiarity with the text; some as exact  repetition and </a:t>
                      </a:r>
                      <a:r>
                        <a:rPr sz="900" spc="-10" dirty="0">
                          <a:latin typeface="URW Gothic"/>
                          <a:cs typeface="URW Gothic"/>
                        </a:rPr>
                        <a:t>some </a:t>
                      </a:r>
                      <a:r>
                        <a:rPr sz="900" spc="5" dirty="0">
                          <a:latin typeface="URW Gothic"/>
                          <a:cs typeface="URW Gothic"/>
                        </a:rPr>
                        <a:t>in </a:t>
                      </a:r>
                      <a:r>
                        <a:rPr sz="900" spc="-5" dirty="0">
                          <a:latin typeface="URW Gothic"/>
                          <a:cs typeface="URW Gothic"/>
                        </a:rPr>
                        <a:t>their own words.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25" dirty="0">
                          <a:latin typeface="Verdana"/>
                          <a:cs typeface="Verdana"/>
                        </a:rPr>
                        <a:t> </a:t>
                      </a:r>
                      <a:r>
                        <a:rPr sz="900" b="1" i="1" spc="-90" dirty="0">
                          <a:latin typeface="Verdana"/>
                          <a:cs typeface="Verdana"/>
                        </a:rPr>
                        <a:t>understanding/Speaking)</a:t>
                      </a:r>
                      <a:endParaRPr sz="900" dirty="0">
                        <a:latin typeface="Verdana"/>
                        <a:cs typeface="Verdana"/>
                      </a:endParaRPr>
                    </a:p>
                    <a:p>
                      <a:pPr marL="525780" marR="821055" indent="-228600">
                        <a:lnSpc>
                          <a:spcPct val="102200"/>
                        </a:lnSpc>
                        <a:spcBef>
                          <a:spcPts val="5"/>
                        </a:spcBef>
                        <a:buFont typeface="Symbol"/>
                        <a:buChar char=""/>
                        <a:tabLst>
                          <a:tab pos="525145" algn="l"/>
                          <a:tab pos="525780" algn="l"/>
                        </a:tabLst>
                      </a:pPr>
                      <a:r>
                        <a:rPr sz="900" spc="-5" dirty="0">
                          <a:latin typeface="URW Gothic"/>
                          <a:cs typeface="URW Gothic"/>
                        </a:rPr>
                        <a:t>Listen to and talk about stories to </a:t>
                      </a:r>
                      <a:r>
                        <a:rPr sz="900" dirty="0">
                          <a:latin typeface="URW Gothic"/>
                          <a:cs typeface="URW Gothic"/>
                        </a:rPr>
                        <a:t>build </a:t>
                      </a:r>
                      <a:r>
                        <a:rPr sz="900" spc="-5" dirty="0">
                          <a:latin typeface="URW Gothic"/>
                          <a:cs typeface="URW Gothic"/>
                        </a:rPr>
                        <a:t>familiarity and understanding. </a:t>
                      </a:r>
                      <a:r>
                        <a:rPr sz="900" b="1" i="1" spc="-100" dirty="0">
                          <a:latin typeface="Verdana"/>
                          <a:cs typeface="Verdana"/>
                        </a:rPr>
                        <a:t>(Taken </a:t>
                      </a:r>
                      <a:r>
                        <a:rPr sz="900" b="1" i="1" spc="-110" dirty="0">
                          <a:latin typeface="Verdana"/>
                          <a:cs typeface="Verdana"/>
                        </a:rPr>
                        <a:t>from  </a:t>
                      </a:r>
                      <a:r>
                        <a:rPr sz="900" b="1" i="1" spc="-70" dirty="0">
                          <a:latin typeface="Verdana"/>
                          <a:cs typeface="Verdana"/>
                        </a:rPr>
                        <a:t>Communication </a:t>
                      </a:r>
                      <a:r>
                        <a:rPr sz="900" b="1" i="1" spc="-165" dirty="0">
                          <a:latin typeface="Verdana"/>
                          <a:cs typeface="Verdana"/>
                        </a:rPr>
                        <a:t>&amp; </a:t>
                      </a:r>
                      <a:r>
                        <a:rPr sz="900" b="1" i="1" spc="-65" dirty="0">
                          <a:latin typeface="Verdana"/>
                          <a:cs typeface="Verdana"/>
                        </a:rPr>
                        <a:t>Language </a:t>
                      </a:r>
                      <a:r>
                        <a:rPr sz="900" b="1" i="1" spc="-190" dirty="0">
                          <a:latin typeface="Verdana"/>
                          <a:cs typeface="Verdana"/>
                        </a:rPr>
                        <a:t>– </a:t>
                      </a:r>
                      <a:r>
                        <a:rPr sz="900" b="1" i="1" spc="-100" dirty="0">
                          <a:latin typeface="Verdana"/>
                          <a:cs typeface="Verdana"/>
                        </a:rPr>
                        <a:t>Listening, </a:t>
                      </a:r>
                      <a:r>
                        <a:rPr sz="900" b="1" i="1" spc="-95" dirty="0">
                          <a:latin typeface="Verdana"/>
                          <a:cs typeface="Verdana"/>
                        </a:rPr>
                        <a:t>attention </a:t>
                      </a:r>
                      <a:r>
                        <a:rPr sz="900" b="1" i="1" spc="-165" dirty="0">
                          <a:latin typeface="Verdana"/>
                          <a:cs typeface="Verdana"/>
                        </a:rPr>
                        <a:t>&amp;</a:t>
                      </a:r>
                      <a:r>
                        <a:rPr sz="900" b="1" i="1" spc="-120" dirty="0">
                          <a:latin typeface="Verdana"/>
                          <a:cs typeface="Verdana"/>
                        </a:rPr>
                        <a:t> </a:t>
                      </a:r>
                      <a:r>
                        <a:rPr sz="900" b="1" i="1" spc="-90" dirty="0">
                          <a:latin typeface="Verdana"/>
                          <a:cs typeface="Verdana"/>
                        </a:rPr>
                        <a:t>understanding)</a:t>
                      </a:r>
                      <a:endParaRPr sz="900" dirty="0">
                        <a:latin typeface="Verdana"/>
                        <a:cs typeface="Verdana"/>
                      </a:endParaRPr>
                    </a:p>
                    <a:p>
                      <a:pPr marL="525780" marR="90170" indent="-228600">
                        <a:lnSpc>
                          <a:spcPct val="102200"/>
                        </a:lnSpc>
                        <a:spcBef>
                          <a:spcPts val="10"/>
                        </a:spcBef>
                        <a:buFont typeface="Symbol"/>
                        <a:buChar char=""/>
                        <a:tabLst>
                          <a:tab pos="525145" algn="l"/>
                          <a:tab pos="525780" algn="l"/>
                        </a:tabLst>
                      </a:pPr>
                      <a:r>
                        <a:rPr sz="900" spc="-5" dirty="0">
                          <a:latin typeface="URW Gothic"/>
                          <a:cs typeface="URW Gothic"/>
                        </a:rPr>
                        <a:t>Begin to read and understand </a:t>
                      </a:r>
                      <a:r>
                        <a:rPr lang="en-GB" sz="900" spc="-5" dirty="0">
                          <a:latin typeface="URW Gothic"/>
                          <a:cs typeface="URW Gothic"/>
                        </a:rPr>
                        <a:t>simple words (CVC) </a:t>
                      </a:r>
                      <a:r>
                        <a:rPr sz="900" dirty="0">
                          <a:latin typeface="URW Gothic"/>
                          <a:cs typeface="URW Gothic"/>
                        </a:rPr>
                        <a:t>– </a:t>
                      </a:r>
                      <a:r>
                        <a:rPr sz="900" spc="-5" dirty="0">
                          <a:latin typeface="URW Gothic"/>
                          <a:cs typeface="URW Gothic"/>
                        </a:rPr>
                        <a:t>link directly to </a:t>
                      </a:r>
                      <a:r>
                        <a:rPr sz="900" dirty="0">
                          <a:latin typeface="URW Gothic"/>
                          <a:cs typeface="URW Gothic"/>
                        </a:rPr>
                        <a:t>their </a:t>
                      </a:r>
                      <a:r>
                        <a:rPr sz="900" spc="-5" dirty="0">
                          <a:latin typeface="URW Gothic"/>
                          <a:cs typeface="URW Gothic"/>
                        </a:rPr>
                        <a:t>phonic knowledge stage of  development</a:t>
                      </a:r>
                      <a:endParaRPr sz="900" dirty="0">
                        <a:latin typeface="URW Gothic"/>
                        <a:cs typeface="URW Gothic"/>
                      </a:endParaRPr>
                    </a:p>
                    <a:p>
                      <a:pPr marL="525780" marR="83185" indent="-228600">
                        <a:lnSpc>
                          <a:spcPct val="102200"/>
                        </a:lnSpc>
                        <a:buFont typeface="Symbol"/>
                        <a:buChar char=""/>
                        <a:tabLst>
                          <a:tab pos="525145" algn="l"/>
                          <a:tab pos="525780" algn="l"/>
                        </a:tabLst>
                      </a:pPr>
                      <a:r>
                        <a:rPr sz="900" spc="-5" dirty="0">
                          <a:latin typeface="URW Gothic"/>
                          <a:cs typeface="URW Gothic"/>
                        </a:rPr>
                        <a:t>Sequence three pictures </a:t>
                      </a:r>
                      <a:r>
                        <a:rPr sz="900" spc="5" dirty="0">
                          <a:latin typeface="URW Gothic"/>
                          <a:cs typeface="URW Gothic"/>
                        </a:rPr>
                        <a:t>in </a:t>
                      </a:r>
                      <a:r>
                        <a:rPr sz="900" spc="-5" dirty="0">
                          <a:latin typeface="URW Gothic"/>
                          <a:cs typeface="URW Gothic"/>
                        </a:rPr>
                        <a:t>order from </a:t>
                      </a:r>
                      <a:r>
                        <a:rPr sz="900" dirty="0">
                          <a:latin typeface="URW Gothic"/>
                          <a:cs typeface="URW Gothic"/>
                        </a:rPr>
                        <a:t>a </a:t>
                      </a:r>
                      <a:r>
                        <a:rPr sz="900" spc="-5" dirty="0">
                          <a:latin typeface="URW Gothic"/>
                          <a:cs typeface="URW Gothic"/>
                        </a:rPr>
                        <a:t>very familiar and </a:t>
                      </a:r>
                      <a:r>
                        <a:rPr sz="900" dirty="0">
                          <a:latin typeface="URW Gothic"/>
                          <a:cs typeface="URW Gothic"/>
                        </a:rPr>
                        <a:t>well-known </a:t>
                      </a:r>
                      <a:r>
                        <a:rPr sz="900" spc="-5" dirty="0">
                          <a:latin typeface="URW Gothic"/>
                          <a:cs typeface="URW Gothic"/>
                        </a:rPr>
                        <a:t>story </a:t>
                      </a:r>
                      <a:r>
                        <a:rPr sz="900" dirty="0">
                          <a:latin typeface="URW Gothic"/>
                          <a:cs typeface="URW Gothic"/>
                        </a:rPr>
                        <a:t>– </a:t>
                      </a:r>
                      <a:r>
                        <a:rPr sz="900" spc="-5" dirty="0">
                          <a:latin typeface="URW Gothic"/>
                          <a:cs typeface="URW Gothic"/>
                        </a:rPr>
                        <a:t>beginning, middle  and</a:t>
                      </a:r>
                      <a:r>
                        <a:rPr sz="900" spc="-10" dirty="0">
                          <a:latin typeface="URW Gothic"/>
                          <a:cs typeface="URW Gothic"/>
                        </a:rPr>
                        <a:t> </a:t>
                      </a:r>
                      <a:r>
                        <a:rPr sz="900" dirty="0">
                          <a:latin typeface="URW Gothic"/>
                          <a:cs typeface="URW Gothic"/>
                        </a:rPr>
                        <a:t>end</a:t>
                      </a: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Identify the main characters </a:t>
                      </a:r>
                      <a:r>
                        <a:rPr sz="900" spc="5" dirty="0">
                          <a:latin typeface="URW Gothic"/>
                          <a:cs typeface="URW Gothic"/>
                        </a:rPr>
                        <a:t>in </a:t>
                      </a:r>
                      <a:r>
                        <a:rPr sz="900" dirty="0">
                          <a:latin typeface="URW Gothic"/>
                          <a:cs typeface="URW Gothic"/>
                        </a:rPr>
                        <a:t>a </a:t>
                      </a:r>
                      <a:r>
                        <a:rPr sz="900" spc="-5" dirty="0">
                          <a:latin typeface="URW Gothic"/>
                          <a:cs typeface="URW Gothic"/>
                        </a:rPr>
                        <a:t>familiar story/traditional</a:t>
                      </a:r>
                      <a:r>
                        <a:rPr sz="900" spc="-10" dirty="0">
                          <a:latin typeface="URW Gothic"/>
                          <a:cs typeface="URW Gothic"/>
                        </a:rPr>
                        <a:t> tale</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Begin to make simple predictions about how the story might</a:t>
                      </a:r>
                      <a:r>
                        <a:rPr sz="900" dirty="0">
                          <a:latin typeface="URW Gothic"/>
                          <a:cs typeface="URW Gothic"/>
                        </a:rPr>
                        <a:t> end</a:t>
                      </a:r>
                    </a:p>
                    <a:p>
                      <a:pPr marL="525780" marR="122555" indent="-228600">
                        <a:lnSpc>
                          <a:spcPct val="102200"/>
                        </a:lnSpc>
                        <a:buFont typeface="Symbol"/>
                        <a:buChar char=""/>
                        <a:tabLst>
                          <a:tab pos="525145" algn="l"/>
                          <a:tab pos="525780" algn="l"/>
                        </a:tabLst>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retell/join </a:t>
                      </a:r>
                      <a:r>
                        <a:rPr sz="900" spc="5" dirty="0">
                          <a:latin typeface="URW Gothic"/>
                          <a:cs typeface="URW Gothic"/>
                        </a:rPr>
                        <a:t>in </a:t>
                      </a:r>
                      <a:r>
                        <a:rPr sz="900" spc="-5" dirty="0">
                          <a:latin typeface="URW Gothic"/>
                          <a:cs typeface="URW Gothic"/>
                        </a:rPr>
                        <a:t>with retelling </a:t>
                      </a:r>
                      <a:r>
                        <a:rPr lang="en-GB" sz="900" spc="-5" dirty="0">
                          <a:latin typeface="URW Gothic"/>
                          <a:cs typeface="URW Gothic"/>
                        </a:rPr>
                        <a:t>a</a:t>
                      </a:r>
                      <a:r>
                        <a:rPr sz="900" spc="-5" dirty="0">
                          <a:latin typeface="URW Gothic"/>
                          <a:cs typeface="URW Gothic"/>
                        </a:rPr>
                        <a:t> traditional </a:t>
                      </a:r>
                      <a:r>
                        <a:rPr sz="900" dirty="0">
                          <a:latin typeface="URW Gothic"/>
                          <a:cs typeface="URW Gothic"/>
                        </a:rPr>
                        <a:t>tale – </a:t>
                      </a:r>
                      <a:r>
                        <a:rPr sz="900" spc="-5" dirty="0">
                          <a:latin typeface="URW Gothic"/>
                          <a:cs typeface="URW Gothic"/>
                        </a:rPr>
                        <a:t>e.g., </a:t>
                      </a:r>
                      <a:r>
                        <a:rPr sz="900" spc="-10" dirty="0">
                          <a:latin typeface="URW Gothic"/>
                          <a:cs typeface="URW Gothic"/>
                        </a:rPr>
                        <a:t>The </a:t>
                      </a:r>
                      <a:r>
                        <a:rPr sz="900" spc="-5" dirty="0">
                          <a:latin typeface="URW Gothic"/>
                          <a:cs typeface="URW Gothic"/>
                        </a:rPr>
                        <a:t>Three Billy </a:t>
                      </a:r>
                      <a:r>
                        <a:rPr sz="900" spc="-10" dirty="0">
                          <a:latin typeface="URW Gothic"/>
                          <a:cs typeface="URW Gothic"/>
                        </a:rPr>
                        <a:t>Goats </a:t>
                      </a:r>
                      <a:r>
                        <a:rPr sz="900" spc="-5" dirty="0">
                          <a:latin typeface="URW Gothic"/>
                          <a:cs typeface="URW Gothic"/>
                        </a:rPr>
                        <a:t>Gruff,  Goldilocks and the Three Bears and The Three Little</a:t>
                      </a:r>
                      <a:r>
                        <a:rPr sz="900" spc="10" dirty="0">
                          <a:latin typeface="URW Gothic"/>
                          <a:cs typeface="URW Gothic"/>
                        </a:rPr>
                        <a:t> </a:t>
                      </a:r>
                      <a:r>
                        <a:rPr sz="900" spc="-5" dirty="0">
                          <a:latin typeface="URW Gothic"/>
                          <a:cs typeface="URW Gothic"/>
                        </a:rPr>
                        <a:t>Pigs</a:t>
                      </a:r>
                      <a:endParaRPr sz="900" dirty="0">
                        <a:latin typeface="URW Gothic"/>
                        <a:cs typeface="URW Gothic"/>
                      </a:endParaRPr>
                    </a:p>
                  </a:txBody>
                  <a:tcPr marL="0" marR="0" marT="2540" marB="0">
                    <a:lnL w="12700">
                      <a:solidFill>
                        <a:srgbClr val="FFC000"/>
                      </a:solidFill>
                      <a:prstDash val="solid"/>
                    </a:lnL>
                    <a:lnB w="12700">
                      <a:solidFill>
                        <a:srgbClr val="FFC000"/>
                      </a:solidFill>
                      <a:prstDash val="solid"/>
                    </a:lnB>
                  </a:tcPr>
                </a:tc>
                <a:tc hMerge="1">
                  <a:txBody>
                    <a:bodyPr/>
                    <a:lstStyle/>
                    <a:p>
                      <a:endParaRPr/>
                    </a:p>
                  </a:txBody>
                  <a:tcPr marL="0" marR="0" marT="0" marB="0"/>
                </a:tc>
                <a:tc>
                  <a:txBody>
                    <a:bodyPr/>
                    <a:lstStyle/>
                    <a:p>
                      <a:pPr marL="525780" marR="90805" indent="-228600">
                        <a:lnSpc>
                          <a:spcPts val="1100"/>
                        </a:lnSpc>
                        <a:spcBef>
                          <a:spcPts val="20"/>
                        </a:spcBef>
                        <a:buFont typeface="Symbol"/>
                        <a:buChar char=""/>
                        <a:tabLst>
                          <a:tab pos="525145" algn="l"/>
                          <a:tab pos="525780" algn="l"/>
                        </a:tabLst>
                      </a:pPr>
                      <a:r>
                        <a:rPr sz="900" spc="-5" dirty="0">
                          <a:latin typeface="URW Gothic"/>
                          <a:cs typeface="URW Gothic"/>
                        </a:rPr>
                        <a:t>Begin to describe the main events </a:t>
                      </a:r>
                      <a:r>
                        <a:rPr sz="900" spc="5" dirty="0">
                          <a:latin typeface="URW Gothic"/>
                          <a:cs typeface="URW Gothic"/>
                        </a:rPr>
                        <a:t>in </a:t>
                      </a:r>
                      <a:r>
                        <a:rPr sz="900" spc="-5" dirty="0">
                          <a:latin typeface="URW Gothic"/>
                          <a:cs typeface="URW Gothic"/>
                        </a:rPr>
                        <a:t>stories they have read with  questioning to develop an understanding of the developing</a:t>
                      </a:r>
                      <a:r>
                        <a:rPr sz="900" spc="30" dirty="0">
                          <a:latin typeface="URW Gothic"/>
                          <a:cs typeface="URW Gothic"/>
                        </a:rPr>
                        <a:t> </a:t>
                      </a:r>
                      <a:r>
                        <a:rPr sz="900" spc="-5" dirty="0">
                          <a:latin typeface="URW Gothic"/>
                          <a:cs typeface="URW Gothic"/>
                        </a:rPr>
                        <a:t>story</a:t>
                      </a:r>
                      <a:endParaRPr sz="900" dirty="0">
                        <a:latin typeface="URW Gothic"/>
                        <a:cs typeface="URW Gothic"/>
                      </a:endParaRPr>
                    </a:p>
                    <a:p>
                      <a:pPr marL="525780">
                        <a:lnSpc>
                          <a:spcPts val="1070"/>
                        </a:lnSpc>
                      </a:pPr>
                      <a:r>
                        <a:rPr sz="900" dirty="0">
                          <a:latin typeface="URW Gothic"/>
                          <a:cs typeface="URW Gothic"/>
                        </a:rPr>
                        <a:t>– </a:t>
                      </a:r>
                      <a:r>
                        <a:rPr sz="900" spc="-5" dirty="0">
                          <a:latin typeface="URW Gothic"/>
                          <a:cs typeface="URW Gothic"/>
                        </a:rPr>
                        <a:t>beginning, middle and </a:t>
                      </a:r>
                      <a:r>
                        <a:rPr sz="900" dirty="0">
                          <a:latin typeface="URW Gothic"/>
                          <a:cs typeface="URW Gothic"/>
                        </a:rPr>
                        <a:t>end</a:t>
                      </a:r>
                    </a:p>
                    <a:p>
                      <a:pPr marL="525780" indent="-228600">
                        <a:lnSpc>
                          <a:spcPct val="100000"/>
                        </a:lnSpc>
                        <a:spcBef>
                          <a:spcPts val="20"/>
                        </a:spcBef>
                        <a:buFont typeface="Symbol"/>
                        <a:buChar char=""/>
                        <a:tabLst>
                          <a:tab pos="525145" algn="l"/>
                          <a:tab pos="525780" algn="l"/>
                        </a:tabLst>
                      </a:pPr>
                      <a:r>
                        <a:rPr sz="900" dirty="0">
                          <a:latin typeface="URW Gothic"/>
                          <a:cs typeface="URW Gothic"/>
                        </a:rPr>
                        <a:t>Build up a </a:t>
                      </a:r>
                      <a:r>
                        <a:rPr sz="900" spc="-5" dirty="0">
                          <a:latin typeface="URW Gothic"/>
                          <a:cs typeface="URW Gothic"/>
                        </a:rPr>
                        <a:t>repertoire </a:t>
                      </a:r>
                      <a:r>
                        <a:rPr sz="900" spc="-10" dirty="0">
                          <a:latin typeface="URW Gothic"/>
                          <a:cs typeface="URW Gothic"/>
                        </a:rPr>
                        <a:t>of </a:t>
                      </a:r>
                      <a:r>
                        <a:rPr sz="900" spc="-5" dirty="0">
                          <a:latin typeface="URW Gothic"/>
                          <a:cs typeface="URW Gothic"/>
                        </a:rPr>
                        <a:t>their favourite nursery</a:t>
                      </a:r>
                      <a:r>
                        <a:rPr sz="900" spc="-25" dirty="0">
                          <a:latin typeface="URW Gothic"/>
                          <a:cs typeface="URW Gothic"/>
                        </a:rPr>
                        <a:t> </a:t>
                      </a:r>
                      <a:r>
                        <a:rPr sz="900" spc="-5" dirty="0">
                          <a:latin typeface="URW Gothic"/>
                          <a:cs typeface="URW Gothic"/>
                        </a:rPr>
                        <a:t>rhymes</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Wait </a:t>
                      </a:r>
                      <a:r>
                        <a:rPr sz="900" dirty="0">
                          <a:latin typeface="URW Gothic"/>
                          <a:cs typeface="URW Gothic"/>
                        </a:rPr>
                        <a:t>for </a:t>
                      </a:r>
                      <a:r>
                        <a:rPr sz="900" spc="-5" dirty="0">
                          <a:latin typeface="URW Gothic"/>
                          <a:cs typeface="URW Gothic"/>
                        </a:rPr>
                        <a:t>their turn to speak and respond</a:t>
                      </a:r>
                      <a:r>
                        <a:rPr sz="900" dirty="0">
                          <a:latin typeface="URW Gothic"/>
                          <a:cs typeface="URW Gothic"/>
                        </a:rPr>
                        <a:t> </a:t>
                      </a:r>
                      <a:r>
                        <a:rPr sz="900" spc="-5" dirty="0">
                          <a:latin typeface="URW Gothic"/>
                          <a:cs typeface="URW Gothic"/>
                        </a:rPr>
                        <a:t>appropriately</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Listen attentively </a:t>
                      </a:r>
                      <a:r>
                        <a:rPr sz="900" spc="5" dirty="0">
                          <a:latin typeface="URW Gothic"/>
                          <a:cs typeface="URW Gothic"/>
                        </a:rPr>
                        <a:t>in </a:t>
                      </a:r>
                      <a:r>
                        <a:rPr sz="900" dirty="0">
                          <a:latin typeface="URW Gothic"/>
                          <a:cs typeface="URW Gothic"/>
                        </a:rPr>
                        <a:t>a </a:t>
                      </a:r>
                      <a:r>
                        <a:rPr sz="900" spc="-5" dirty="0">
                          <a:latin typeface="URW Gothic"/>
                          <a:cs typeface="URW Gothic"/>
                        </a:rPr>
                        <a:t>range of</a:t>
                      </a:r>
                      <a:r>
                        <a:rPr sz="900" spc="-30" dirty="0">
                          <a:latin typeface="URW Gothic"/>
                          <a:cs typeface="URW Gothic"/>
                        </a:rPr>
                        <a:t> </a:t>
                      </a:r>
                      <a:r>
                        <a:rPr sz="900" spc="-5" dirty="0">
                          <a:latin typeface="URW Gothic"/>
                          <a:cs typeface="URW Gothic"/>
                        </a:rPr>
                        <a:t>situations</a:t>
                      </a:r>
                      <a:endParaRPr sz="900" dirty="0">
                        <a:latin typeface="URW Gothic"/>
                        <a:cs typeface="URW Gothic"/>
                      </a:endParaRPr>
                    </a:p>
                    <a:p>
                      <a:pPr marL="525780" marR="396240" indent="-228600">
                        <a:lnSpc>
                          <a:spcPts val="1110"/>
                        </a:lnSpc>
                        <a:spcBef>
                          <a:spcPts val="35"/>
                        </a:spcBef>
                        <a:buFont typeface="Symbol"/>
                        <a:buChar char=""/>
                        <a:tabLst>
                          <a:tab pos="525145" algn="l"/>
                          <a:tab pos="525780" algn="l"/>
                        </a:tabLst>
                      </a:pPr>
                      <a:r>
                        <a:rPr sz="900" spc="-5" dirty="0">
                          <a:latin typeface="URW Gothic"/>
                          <a:cs typeface="URW Gothic"/>
                        </a:rPr>
                        <a:t>Respond to an appropriate cue and listen attentively to the  instructions given</a:t>
                      </a:r>
                      <a:endParaRPr sz="900" dirty="0">
                        <a:latin typeface="URW Gothic"/>
                        <a:cs typeface="URW Gothic"/>
                      </a:endParaRPr>
                    </a:p>
                    <a:p>
                      <a:pPr marL="525780" indent="-228600">
                        <a:lnSpc>
                          <a:spcPts val="1060"/>
                        </a:lnSpc>
                        <a:buFont typeface="Symbol"/>
                        <a:buChar char=""/>
                        <a:tabLst>
                          <a:tab pos="525145" algn="l"/>
                          <a:tab pos="525780" algn="l"/>
                        </a:tabLst>
                      </a:pPr>
                      <a:r>
                        <a:rPr sz="900" spc="-10" dirty="0">
                          <a:latin typeface="URW Gothic"/>
                          <a:cs typeface="URW Gothic"/>
                        </a:rPr>
                        <a:t>Able to </a:t>
                      </a:r>
                      <a:r>
                        <a:rPr sz="900" spc="-5" dirty="0">
                          <a:latin typeface="URW Gothic"/>
                          <a:cs typeface="URW Gothic"/>
                        </a:rPr>
                        <a:t>sustain attention </a:t>
                      </a:r>
                      <a:r>
                        <a:rPr sz="900" spc="-10" dirty="0">
                          <a:latin typeface="URW Gothic"/>
                          <a:cs typeface="URW Gothic"/>
                        </a:rPr>
                        <a:t>for </a:t>
                      </a:r>
                      <a:r>
                        <a:rPr sz="900" dirty="0">
                          <a:latin typeface="URW Gothic"/>
                          <a:cs typeface="URW Gothic"/>
                        </a:rPr>
                        <a:t>a </a:t>
                      </a:r>
                      <a:r>
                        <a:rPr sz="900" spc="-5" dirty="0">
                          <a:latin typeface="URW Gothic"/>
                          <a:cs typeface="URW Gothic"/>
                        </a:rPr>
                        <a:t>given period of time depending</a:t>
                      </a:r>
                      <a:r>
                        <a:rPr sz="900" spc="95" dirty="0">
                          <a:latin typeface="URW Gothic"/>
                          <a:cs typeface="URW Gothic"/>
                        </a:rPr>
                        <a:t> </a:t>
                      </a:r>
                      <a:r>
                        <a:rPr sz="900" spc="-5" dirty="0">
                          <a:latin typeface="URW Gothic"/>
                          <a:cs typeface="URW Gothic"/>
                        </a:rPr>
                        <a:t>on</a:t>
                      </a:r>
                      <a:endParaRPr sz="900" dirty="0">
                        <a:latin typeface="URW Gothic"/>
                        <a:cs typeface="URW Gothic"/>
                      </a:endParaRPr>
                    </a:p>
                    <a:p>
                      <a:pPr marL="525780">
                        <a:lnSpc>
                          <a:spcPct val="100000"/>
                        </a:lnSpc>
                        <a:spcBef>
                          <a:spcPts val="25"/>
                        </a:spcBef>
                      </a:pPr>
                      <a:r>
                        <a:rPr sz="900" spc="-5" dirty="0">
                          <a:latin typeface="URW Gothic"/>
                          <a:cs typeface="URW Gothic"/>
                        </a:rPr>
                        <a:t>the situation, task or</a:t>
                      </a:r>
                      <a:r>
                        <a:rPr sz="900" spc="5" dirty="0">
                          <a:latin typeface="URW Gothic"/>
                          <a:cs typeface="URW Gothic"/>
                        </a:rPr>
                        <a:t> </a:t>
                      </a:r>
                      <a:r>
                        <a:rPr sz="900" spc="-5" dirty="0">
                          <a:latin typeface="URW Gothic"/>
                          <a:cs typeface="URW Gothic"/>
                        </a:rPr>
                        <a:t>activity</a:t>
                      </a:r>
                      <a:endParaRPr sz="900" dirty="0">
                        <a:latin typeface="URW Gothic"/>
                        <a:cs typeface="URW Gothic"/>
                      </a:endParaRPr>
                    </a:p>
                    <a:p>
                      <a:pPr marL="525780" marR="175260" indent="-228600">
                        <a:lnSpc>
                          <a:spcPct val="102200"/>
                        </a:lnSpc>
                        <a:buFont typeface="Symbol"/>
                        <a:buChar char=""/>
                        <a:tabLst>
                          <a:tab pos="525145" algn="l"/>
                          <a:tab pos="525780" algn="l"/>
                        </a:tabLst>
                      </a:pPr>
                      <a:r>
                        <a:rPr sz="900" spc="-10" dirty="0">
                          <a:latin typeface="URW Gothic"/>
                          <a:cs typeface="URW Gothic"/>
                        </a:rPr>
                        <a:t>Able to </a:t>
                      </a:r>
                      <a:r>
                        <a:rPr sz="900" spc="-5" dirty="0">
                          <a:latin typeface="URW Gothic"/>
                          <a:cs typeface="URW Gothic"/>
                        </a:rPr>
                        <a:t>listen to </a:t>
                      </a:r>
                      <a:r>
                        <a:rPr sz="900" dirty="0">
                          <a:latin typeface="URW Gothic"/>
                          <a:cs typeface="URW Gothic"/>
                        </a:rPr>
                        <a:t>stories </a:t>
                      </a:r>
                      <a:r>
                        <a:rPr sz="900" spc="-5" dirty="0">
                          <a:latin typeface="URW Gothic"/>
                          <a:cs typeface="URW Gothic"/>
                        </a:rPr>
                        <a:t>and are able </a:t>
                      </a:r>
                      <a:r>
                        <a:rPr sz="900" spc="-10" dirty="0">
                          <a:latin typeface="URW Gothic"/>
                          <a:cs typeface="URW Gothic"/>
                        </a:rPr>
                        <a:t>to </a:t>
                      </a:r>
                      <a:r>
                        <a:rPr sz="900" spc="-5" dirty="0">
                          <a:latin typeface="URW Gothic"/>
                          <a:cs typeface="URW Gothic"/>
                        </a:rPr>
                        <a:t>anticipate </a:t>
                      </a:r>
                      <a:r>
                        <a:rPr sz="900" dirty="0">
                          <a:latin typeface="URW Gothic"/>
                          <a:cs typeface="URW Gothic"/>
                        </a:rPr>
                        <a:t>key </a:t>
                      </a:r>
                      <a:r>
                        <a:rPr sz="900" spc="-5" dirty="0">
                          <a:latin typeface="URW Gothic"/>
                          <a:cs typeface="URW Gothic"/>
                        </a:rPr>
                        <a:t>events by  </a:t>
                      </a:r>
                      <a:r>
                        <a:rPr sz="900" dirty="0">
                          <a:latin typeface="URW Gothic"/>
                          <a:cs typeface="URW Gothic"/>
                        </a:rPr>
                        <a:t>making </a:t>
                      </a:r>
                      <a:r>
                        <a:rPr sz="900" spc="-5" dirty="0">
                          <a:latin typeface="URW Gothic"/>
                          <a:cs typeface="URW Gothic"/>
                        </a:rPr>
                        <a:t>sensible suggestions </a:t>
                      </a:r>
                      <a:r>
                        <a:rPr sz="900" dirty="0">
                          <a:latin typeface="URW Gothic"/>
                          <a:cs typeface="URW Gothic"/>
                        </a:rPr>
                        <a:t>from </a:t>
                      </a:r>
                      <a:r>
                        <a:rPr sz="900" spc="-5" dirty="0">
                          <a:latin typeface="URW Gothic"/>
                          <a:cs typeface="URW Gothic"/>
                        </a:rPr>
                        <a:t>the story read so</a:t>
                      </a:r>
                      <a:r>
                        <a:rPr sz="900" spc="-20" dirty="0">
                          <a:latin typeface="URW Gothic"/>
                          <a:cs typeface="URW Gothic"/>
                        </a:rPr>
                        <a:t> </a:t>
                      </a:r>
                      <a:r>
                        <a:rPr sz="900" spc="-5" dirty="0">
                          <a:latin typeface="URW Gothic"/>
                          <a:cs typeface="URW Gothic"/>
                        </a:rPr>
                        <a:t>far</a:t>
                      </a:r>
                      <a:endParaRPr sz="900" dirty="0">
                        <a:latin typeface="URW Gothic"/>
                        <a:cs typeface="URW Gothic"/>
                      </a:endParaRPr>
                    </a:p>
                    <a:p>
                      <a:pPr marL="525780" marR="149225" indent="-228600">
                        <a:lnSpc>
                          <a:spcPct val="102200"/>
                        </a:lnSpc>
                        <a:buFont typeface="Symbol"/>
                        <a:buChar char=""/>
                        <a:tabLst>
                          <a:tab pos="525145" algn="l"/>
                          <a:tab pos="525780" algn="l"/>
                        </a:tabLst>
                      </a:pPr>
                      <a:r>
                        <a:rPr sz="900" spc="-5" dirty="0">
                          <a:latin typeface="URW Gothic"/>
                          <a:cs typeface="URW Gothic"/>
                        </a:rPr>
                        <a:t>Understand simple sentences </a:t>
                      </a:r>
                      <a:r>
                        <a:rPr sz="900" dirty="0">
                          <a:latin typeface="URW Gothic"/>
                          <a:cs typeface="URW Gothic"/>
                        </a:rPr>
                        <a:t>- </a:t>
                      </a:r>
                      <a:r>
                        <a:rPr sz="900" spc="-5" dirty="0">
                          <a:latin typeface="URW Gothic"/>
                          <a:cs typeface="URW Gothic"/>
                        </a:rPr>
                        <a:t>from Phase </a:t>
                      </a:r>
                      <a:r>
                        <a:rPr sz="900" dirty="0">
                          <a:latin typeface="URW Gothic"/>
                          <a:cs typeface="URW Gothic"/>
                        </a:rPr>
                        <a:t>2 </a:t>
                      </a:r>
                      <a:r>
                        <a:rPr sz="900" spc="-5" dirty="0">
                          <a:latin typeface="URW Gothic"/>
                          <a:cs typeface="URW Gothic"/>
                        </a:rPr>
                        <a:t>'Letters and Sounds'  or equivalent</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Begin to </a:t>
                      </a:r>
                      <a:r>
                        <a:rPr sz="900" dirty="0">
                          <a:latin typeface="URW Gothic"/>
                          <a:cs typeface="URW Gothic"/>
                        </a:rPr>
                        <a:t>link a </a:t>
                      </a:r>
                      <a:r>
                        <a:rPr sz="900" spc="-5" dirty="0">
                          <a:latin typeface="URW Gothic"/>
                          <a:cs typeface="URW Gothic"/>
                        </a:rPr>
                        <a:t>story to their own </a:t>
                      </a:r>
                      <a:r>
                        <a:rPr sz="900" dirty="0">
                          <a:latin typeface="URW Gothic"/>
                          <a:cs typeface="URW Gothic"/>
                        </a:rPr>
                        <a:t>lives - “ I </a:t>
                      </a:r>
                      <a:r>
                        <a:rPr sz="900" spc="-5" dirty="0">
                          <a:latin typeface="URW Gothic"/>
                          <a:cs typeface="URW Gothic"/>
                        </a:rPr>
                        <a:t>have </a:t>
                      </a:r>
                      <a:r>
                        <a:rPr sz="900" dirty="0">
                          <a:latin typeface="URW Gothic"/>
                          <a:cs typeface="URW Gothic"/>
                        </a:rPr>
                        <a:t>a </a:t>
                      </a:r>
                      <a:r>
                        <a:rPr sz="900" spc="-5" dirty="0">
                          <a:latin typeface="URW Gothic"/>
                          <a:cs typeface="URW Gothic"/>
                        </a:rPr>
                        <a:t>brother</a:t>
                      </a:r>
                      <a:r>
                        <a:rPr sz="900" spc="15" dirty="0">
                          <a:latin typeface="URW Gothic"/>
                          <a:cs typeface="URW Gothic"/>
                        </a:rPr>
                        <a:t> </a:t>
                      </a:r>
                      <a:r>
                        <a:rPr sz="900" spc="-5" dirty="0">
                          <a:latin typeface="URW Gothic"/>
                          <a:cs typeface="URW Gothic"/>
                        </a:rPr>
                        <a:t>too!”</a:t>
                      </a:r>
                      <a:endParaRPr sz="900" dirty="0">
                        <a:latin typeface="URW Gothic"/>
                        <a:cs typeface="URW Gothic"/>
                      </a:endParaRPr>
                    </a:p>
                    <a:p>
                      <a:pPr marL="525780" marR="111125" indent="-228600">
                        <a:lnSpc>
                          <a:spcPct val="102200"/>
                        </a:lnSpc>
                        <a:buFont typeface="Symbol"/>
                        <a:buChar char=""/>
                        <a:tabLst>
                          <a:tab pos="525145" algn="l"/>
                          <a:tab pos="525780" algn="l"/>
                        </a:tabLst>
                      </a:pPr>
                      <a:r>
                        <a:rPr sz="900" spc="-5" dirty="0">
                          <a:latin typeface="URW Gothic"/>
                          <a:cs typeface="URW Gothic"/>
                        </a:rPr>
                        <a:t>Begin to </a:t>
                      </a:r>
                      <a:r>
                        <a:rPr sz="900" dirty="0">
                          <a:latin typeface="URW Gothic"/>
                          <a:cs typeface="URW Gothic"/>
                        </a:rPr>
                        <a:t>use </a:t>
                      </a:r>
                      <a:r>
                        <a:rPr sz="900" spc="-5" dirty="0">
                          <a:latin typeface="URW Gothic"/>
                          <a:cs typeface="URW Gothic"/>
                        </a:rPr>
                        <a:t>pictures/illustrations </a:t>
                      </a:r>
                      <a:r>
                        <a:rPr sz="900" spc="-10" dirty="0">
                          <a:latin typeface="URW Gothic"/>
                          <a:cs typeface="URW Gothic"/>
                        </a:rPr>
                        <a:t>to </a:t>
                      </a:r>
                      <a:r>
                        <a:rPr sz="900" spc="-5" dirty="0">
                          <a:latin typeface="URW Gothic"/>
                          <a:cs typeface="URW Gothic"/>
                        </a:rPr>
                        <a:t>talk about how </a:t>
                      </a:r>
                      <a:r>
                        <a:rPr sz="900" dirty="0">
                          <a:latin typeface="URW Gothic"/>
                          <a:cs typeface="URW Gothic"/>
                        </a:rPr>
                        <a:t>a </a:t>
                      </a:r>
                      <a:r>
                        <a:rPr sz="900" spc="-5" dirty="0">
                          <a:latin typeface="URW Gothic"/>
                          <a:cs typeface="URW Gothic"/>
                        </a:rPr>
                        <a:t>character </a:t>
                      </a:r>
                      <a:r>
                        <a:rPr sz="900" spc="5" dirty="0">
                          <a:latin typeface="URW Gothic"/>
                          <a:cs typeface="URW Gothic"/>
                        </a:rPr>
                        <a:t>is  </a:t>
                      </a:r>
                      <a:r>
                        <a:rPr sz="900" spc="-5" dirty="0">
                          <a:latin typeface="URW Gothic"/>
                          <a:cs typeface="URW Gothic"/>
                        </a:rPr>
                        <a:t>feeling</a:t>
                      </a:r>
                      <a:endParaRPr sz="900" dirty="0">
                        <a:latin typeface="URW Gothic"/>
                        <a:cs typeface="URW Gothic"/>
                      </a:endParaRPr>
                    </a:p>
                  </a:txBody>
                  <a:tcPr marL="0" marR="0" marT="2540" marB="0">
                    <a:lnR w="12700">
                      <a:solidFill>
                        <a:srgbClr val="FFC000"/>
                      </a:solidFill>
                      <a:prstDash val="solid"/>
                    </a:lnR>
                    <a:lnB w="12700">
                      <a:solidFill>
                        <a:srgbClr val="FFC000"/>
                      </a:solidFill>
                      <a:prstDash val="solid"/>
                    </a:lnB>
                    <a:solidFill>
                      <a:srgbClr val="E7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121285">
              <a:lnSpc>
                <a:spcPct val="100000"/>
              </a:lnSpc>
              <a:spcBef>
                <a:spcPts val="105"/>
              </a:spcBef>
            </a:pPr>
            <a:fld id="{81D60167-4931-47E6-BA6A-407CBD079E47}" type="slidenum">
              <a:rPr dirty="0"/>
              <a:t>2</a:t>
            </a:fld>
            <a:endParaRPr dirty="0"/>
          </a:p>
        </p:txBody>
      </p:sp>
      <p:pic>
        <p:nvPicPr>
          <p:cNvPr id="4" name="Picture 3" descr="C:\Users\RLWCGRIFFITHS\AppData\Local\Microsoft\Windows\INetCache\Content.MSO\D0413950.tmp">
            <a:extLst>
              <a:ext uri="{FF2B5EF4-FFF2-40B4-BE49-F238E27FC236}">
                <a16:creationId xmlns:a16="http://schemas.microsoft.com/office/drawing/2014/main" id="{0260D030-2F42-DF4F-AE12-C30EBABA9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352425"/>
            <a:ext cx="1757680" cy="1402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F594AF02-6D3E-950D-D802-B8408B061990}"/>
              </a:ext>
            </a:extLst>
          </p:cNvPr>
          <p:cNvSpPr txBox="1"/>
          <p:nvPr/>
        </p:nvSpPr>
        <p:spPr>
          <a:xfrm>
            <a:off x="534403" y="2105025"/>
            <a:ext cx="9664954" cy="4948149"/>
          </a:xfrm>
          <a:prstGeom prst="rect">
            <a:avLst/>
          </a:prstGeom>
          <a:noFill/>
          <a:ln w="38100">
            <a:solidFill>
              <a:schemeClr val="tx1"/>
            </a:solidFill>
          </a:ln>
        </p:spPr>
        <p:txBody>
          <a:bodyPr wrap="square" rtlCol="0">
            <a:spAutoFit/>
          </a:bodyPr>
          <a:lstStyle/>
          <a:p>
            <a:r>
              <a:rPr lang="en-US" sz="1200" b="1" u="sng" dirty="0">
                <a:solidFill>
                  <a:srgbClr val="000000"/>
                </a:solidFill>
                <a:effectLst/>
                <a:latin typeface="Comic Sans MS" panose="030F0702030302020204" pitchFamily="66" charset="0"/>
                <a:ea typeface="Times New Roman" panose="02020603050405020304" pitchFamily="18" charset="0"/>
              </a:rPr>
              <a:t>Introduction</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i="1" dirty="0">
                <a:solidFill>
                  <a:srgbClr val="000000"/>
                </a:solidFill>
                <a:effectLst/>
                <a:latin typeface="Comic Sans MS" panose="030F0702030302020204" pitchFamily="66" charset="0"/>
                <a:ea typeface="Times New Roman" panose="02020603050405020304" pitchFamily="18" charset="0"/>
              </a:rPr>
              <a:t>“Every child deserves the best possible start in life and support to fulfil their potential. A child’s experience in the early years has a major impact on their future life chances. A secure, safe and happy childhood is important in its own right and it provides the foundation for children to make the most of their abilities and talents as they grow up”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Early Years Foundation Stage Profile – Department for Children, Schools and Families 2012.</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The Early Years Foundation Stage (EYFS) applies to children from birth to the end of reception year. At Lockwood Primary School, children are admitted into nursery in the term that they are three (when possible) and into reception in the September following their fourth birthday. </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Early childhood is the foundation on which children build the rest of their lives. At Lockwood, we greatly value the importance that the EYFS plays in laying secure foundations for future learning and development.</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However, we also believe that early childhood is valid in itself as part of life. It is important to view the EYFS as preparation for life and not simply preparation for the next stage of education. </a:t>
            </a:r>
            <a:endParaRPr lang="en-GB" sz="1100" dirty="0">
              <a:solidFill>
                <a:srgbClr val="000000"/>
              </a:solidFill>
              <a:effectLst/>
              <a:latin typeface="Times New Roman" panose="02020603050405020304" pitchFamily="18" charset="0"/>
              <a:ea typeface="Times New Roman" panose="02020603050405020304" pitchFamily="18" charset="0"/>
            </a:endParaRPr>
          </a:p>
          <a:p>
            <a:pPr>
              <a:spcAft>
                <a:spcPts val="1295"/>
              </a:spcAft>
            </a:pPr>
            <a:r>
              <a:rPr lang="en-US" sz="1100" dirty="0">
                <a:solidFill>
                  <a:srgbClr val="FF0000"/>
                </a:solidFill>
                <a:effectLst/>
                <a:latin typeface="Comic Sans MS" panose="030F0702030302020204" pitchFamily="66" charset="0"/>
                <a:ea typeface="Liberation Sans"/>
                <a:cs typeface="Liberation Sans"/>
              </a:rPr>
              <a:t>When thinking about Early Years we need to have these four principles at the forefront of what we do</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Every child is a </a:t>
            </a:r>
            <a:r>
              <a:rPr lang="en-US" sz="1100" b="1" dirty="0">
                <a:effectLst/>
                <a:latin typeface="Comic Sans MS" panose="030F0702030302020204" pitchFamily="66" charset="0"/>
                <a:ea typeface="Liberation Sans"/>
                <a:cs typeface="Liberation Sans"/>
              </a:rPr>
              <a:t>unique child</a:t>
            </a:r>
            <a:r>
              <a:rPr lang="en-US" sz="1100" dirty="0">
                <a:effectLst/>
                <a:latin typeface="Comic Sans MS" panose="030F0702030302020204" pitchFamily="66" charset="0"/>
                <a:ea typeface="Liberation Sans"/>
                <a:cs typeface="Liberation Sans"/>
              </a:rPr>
              <a:t>, who is constantly learning and can be resilient, capable, confident and self-assured</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to be strong and independent through </a:t>
            </a:r>
            <a:r>
              <a:rPr lang="en-US" sz="1100" b="1" dirty="0">
                <a:effectLst/>
                <a:latin typeface="Comic Sans MS" panose="030F0702030302020204" pitchFamily="66" charset="0"/>
                <a:ea typeface="Liberation Sans"/>
                <a:cs typeface="Liberation Sans"/>
              </a:rPr>
              <a:t>positive relationships</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and develop well in </a:t>
            </a:r>
            <a:r>
              <a:rPr lang="en-US" sz="1100" b="1" dirty="0">
                <a:effectLst/>
                <a:latin typeface="Comic Sans MS" panose="030F0702030302020204" pitchFamily="66" charset="0"/>
                <a:ea typeface="Liberation Sans"/>
                <a:cs typeface="Liberation Sans"/>
              </a:rPr>
              <a:t>enabling environments</a:t>
            </a:r>
            <a:r>
              <a:rPr lang="en-US" sz="1100" dirty="0">
                <a:effectLst/>
                <a:latin typeface="Comic Sans MS" panose="030F0702030302020204" pitchFamily="66" charset="0"/>
                <a:ea typeface="Liberation Sans"/>
                <a:cs typeface="Liberation Sans"/>
              </a:rPr>
              <a:t>, in which their experiences respond to their individual needs and there is a strong partnership between practitioners and parents and/or </a:t>
            </a:r>
            <a:r>
              <a:rPr lang="en-US" sz="1100" dirty="0" err="1">
                <a:effectLst/>
                <a:latin typeface="Comic Sans MS" panose="030F0702030302020204" pitchFamily="66" charset="0"/>
                <a:ea typeface="Liberation Sans"/>
                <a:cs typeface="Liberation Sans"/>
              </a:rPr>
              <a:t>carers</a:t>
            </a:r>
            <a:r>
              <a:rPr lang="en-US" sz="1100" dirty="0">
                <a:effectLst/>
                <a:latin typeface="Comic Sans MS" panose="030F0702030302020204" pitchFamily="66" charset="0"/>
                <a:ea typeface="Liberation Sans"/>
                <a:cs typeface="Liberation Sans"/>
              </a:rPr>
              <a:t>. </a:t>
            </a:r>
            <a:endParaRPr lang="en-GB" sz="1100" dirty="0">
              <a:effectLst/>
              <a:latin typeface="Liberation Sans"/>
              <a:ea typeface="Liberation Sans"/>
              <a:cs typeface="Liberation Sans"/>
            </a:endParaRPr>
          </a:p>
          <a:p>
            <a:pPr marL="342900" lvl="0" indent="-342900">
              <a:lnSpc>
                <a:spcPct val="107000"/>
              </a:lnSpc>
              <a:spcAft>
                <a:spcPts val="1200"/>
              </a:spcAft>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a:t>
            </a:r>
            <a:r>
              <a:rPr lang="en-US" sz="1100" b="1" dirty="0">
                <a:effectLst/>
                <a:latin typeface="Comic Sans MS" panose="030F0702030302020204" pitchFamily="66" charset="0"/>
                <a:ea typeface="Liberation Sans"/>
                <a:cs typeface="Liberation Sans"/>
              </a:rPr>
              <a:t>develop and learn in different ways </a:t>
            </a:r>
            <a:r>
              <a:rPr lang="en-US" sz="1100" dirty="0">
                <a:effectLst/>
                <a:latin typeface="Comic Sans MS" panose="030F0702030302020204" pitchFamily="66" charset="0"/>
                <a:ea typeface="Liberation Sans"/>
                <a:cs typeface="Liberation Sans"/>
              </a:rPr>
              <a:t>and at different rates.</a:t>
            </a:r>
            <a:endParaRPr lang="en-GB" sz="1100" dirty="0">
              <a:effectLst/>
              <a:latin typeface="Liberation Sans"/>
              <a:ea typeface="Liberation Sans"/>
              <a:cs typeface="Liberation Sans"/>
            </a:endParaRPr>
          </a:p>
          <a:p>
            <a:pPr marL="114300" algn="just">
              <a:lnSpc>
                <a:spcPct val="107000"/>
              </a:lnSpc>
              <a:spcAft>
                <a:spcPts val="1200"/>
              </a:spcAft>
            </a:pPr>
            <a:r>
              <a:rPr lang="en-US" sz="1100" dirty="0">
                <a:effectLst/>
                <a:latin typeface="Liberation Sans"/>
                <a:ea typeface="Liberation Sans"/>
                <a:cs typeface="Liberation Sans"/>
              </a:rPr>
              <a:t>We fully embed the three </a:t>
            </a:r>
            <a:r>
              <a:rPr lang="en-US" sz="1100" b="1" dirty="0">
                <a:effectLst/>
                <a:latin typeface="Liberation Sans"/>
                <a:ea typeface="Liberation Sans"/>
                <a:cs typeface="Liberation Sans"/>
              </a:rPr>
              <a:t>Characteristics of Effective Teaching and Learning </a:t>
            </a:r>
            <a:r>
              <a:rPr lang="en-US" sz="1100" dirty="0">
                <a:effectLst/>
                <a:latin typeface="Liberation Sans"/>
                <a:ea typeface="Liberation Sans"/>
                <a:cs typeface="Liberation Sans"/>
              </a:rPr>
              <a:t>-</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playing and exploring </a:t>
            </a:r>
            <a:r>
              <a:rPr lang="en-US" sz="1100" dirty="0">
                <a:effectLst/>
                <a:latin typeface="Liberation Sans"/>
                <a:ea typeface="Liberation Sans"/>
                <a:cs typeface="Liberation Sans"/>
              </a:rPr>
              <a:t>- children investigate and experience things, and ‘have a go’</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active learning </a:t>
            </a:r>
            <a:r>
              <a:rPr lang="en-US" sz="1100" dirty="0">
                <a:effectLst/>
                <a:latin typeface="Liberation Sans"/>
                <a:ea typeface="Liberation Sans"/>
                <a:cs typeface="Liberation Sans"/>
              </a:rPr>
              <a:t>- children concentrate, keep on trying if they encounter difficulties, and enjoy achievements</a:t>
            </a:r>
          </a:p>
          <a:p>
            <a:pPr marL="342900" indent="-342900" algn="just">
              <a:lnSpc>
                <a:spcPct val="107000"/>
              </a:lnSpc>
              <a:buFont typeface="Symbol" panose="05050102010706020507" pitchFamily="18" charset="2"/>
              <a:buChar char=""/>
            </a:pPr>
            <a:r>
              <a:rPr lang="en-US" sz="1100" b="1" dirty="0">
                <a:effectLst/>
                <a:latin typeface="Comic Sans MS" panose="030F0702030302020204" pitchFamily="66" charset="0"/>
                <a:ea typeface="Liberation Sans"/>
                <a:cs typeface="Liberation Sans"/>
              </a:rPr>
              <a:t>creating and thinking critically </a:t>
            </a:r>
            <a:r>
              <a:rPr lang="en-US" sz="1100" dirty="0">
                <a:effectLst/>
                <a:latin typeface="Comic Sans MS" panose="030F0702030302020204" pitchFamily="66" charset="0"/>
                <a:ea typeface="Liberation Sans"/>
                <a:cs typeface="Liberation Sans"/>
              </a:rPr>
              <a:t>- children have and develop their own ideas, make links between ideas, and develop strategies for doing things.</a:t>
            </a:r>
            <a:endParaRPr lang="en-GB" sz="1100" dirty="0">
              <a:effectLst/>
              <a:latin typeface="Comic Sans MS" panose="030F0702030302020204" pitchFamily="66" charset="0"/>
              <a:ea typeface="Liberation Sans"/>
              <a:cs typeface="Liberation Sans"/>
            </a:endParaRP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0" y="276225"/>
            <a:ext cx="3190875" cy="429259"/>
          </a:xfrm>
          <a:prstGeom prst="rect">
            <a:avLst/>
          </a:prstGeom>
        </p:spPr>
        <p:txBody>
          <a:bodyPr vert="horz" wrap="square" lIns="0" tIns="12700" rIns="0" bIns="0" rtlCol="0">
            <a:spAutoFit/>
          </a:bodyPr>
          <a:lstStyle/>
          <a:p>
            <a:pPr marL="12700" algn="ctr">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lang="en-GB" sz="1200" b="1" dirty="0">
                <a:solidFill>
                  <a:srgbClr val="FFC000"/>
                </a:solidFill>
                <a:latin typeface="Gothic Uralic"/>
                <a:cs typeface="Gothic Uralic"/>
              </a:rPr>
              <a:t>                  </a:t>
            </a:r>
            <a:r>
              <a:rPr sz="1200" b="1" dirty="0">
                <a:solidFill>
                  <a:srgbClr val="FFC000"/>
                </a:solidFill>
                <a:latin typeface="Gothic Uralic"/>
                <a:cs typeface="Gothic Uralic"/>
              </a:rPr>
              <a:t>Literacy | Word</a:t>
            </a:r>
            <a:r>
              <a:rPr sz="1200" b="1" spc="-10" dirty="0">
                <a:solidFill>
                  <a:srgbClr val="FFC000"/>
                </a:solidFill>
                <a:latin typeface="Gothic Uralic"/>
                <a:cs typeface="Gothic Uralic"/>
              </a:rPr>
              <a:t> </a:t>
            </a:r>
            <a:r>
              <a:rPr sz="1200" b="1" spc="-5" dirty="0">
                <a:solidFill>
                  <a:srgbClr val="FFC000"/>
                </a:solidFill>
                <a:latin typeface="Gothic Uralic"/>
                <a:cs typeface="Gothic Uralic"/>
              </a:rPr>
              <a:t>Reading</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2614652420"/>
              </p:ext>
            </p:extLst>
          </p:nvPr>
        </p:nvGraphicFramePr>
        <p:xfrm>
          <a:off x="359663" y="952754"/>
          <a:ext cx="9987915" cy="5843725"/>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2251710">
                  <a:extLst>
                    <a:ext uri="{9D8B030D-6E8A-4147-A177-3AD203B41FA5}">
                      <a16:colId xmlns:a16="http://schemas.microsoft.com/office/drawing/2014/main" val="20002"/>
                    </a:ext>
                  </a:extLst>
                </a:gridCol>
                <a:gridCol w="1890395">
                  <a:extLst>
                    <a:ext uri="{9D8B030D-6E8A-4147-A177-3AD203B41FA5}">
                      <a16:colId xmlns:a16="http://schemas.microsoft.com/office/drawing/2014/main" val="20003"/>
                    </a:ext>
                  </a:extLst>
                </a:gridCol>
              </a:tblGrid>
              <a:tr h="192024">
                <a:tc gridSpan="3">
                  <a:txBody>
                    <a:bodyPr/>
                    <a:lstStyle/>
                    <a:p>
                      <a:pPr marL="68580">
                        <a:lnSpc>
                          <a:spcPts val="1340"/>
                        </a:lnSpc>
                        <a:spcBef>
                          <a:spcPts val="70"/>
                        </a:spcBef>
                      </a:pPr>
                      <a:r>
                        <a:rPr sz="1200" b="1" dirty="0">
                          <a:latin typeface="Gothic Uralic"/>
                          <a:cs typeface="Gothic Uralic"/>
                        </a:rPr>
                        <a:t>Early Learning </a:t>
                      </a:r>
                      <a:r>
                        <a:rPr sz="1200" b="1" spc="-5" dirty="0">
                          <a:latin typeface="Gothic Uralic"/>
                          <a:cs typeface="Gothic Uralic"/>
                        </a:rPr>
                        <a:t>Goal: </a:t>
                      </a:r>
                      <a:r>
                        <a:rPr sz="1200" b="1" dirty="0">
                          <a:latin typeface="Gothic Uralic"/>
                          <a:cs typeface="Gothic Uralic"/>
                        </a:rPr>
                        <a:t>Literacy </a:t>
                      </a:r>
                      <a:r>
                        <a:rPr sz="1200" spc="-5" dirty="0">
                          <a:latin typeface="URW Gothic"/>
                          <a:cs typeface="URW Gothic"/>
                        </a:rPr>
                        <a:t>| </a:t>
                      </a:r>
                      <a:r>
                        <a:rPr sz="1200" spc="-10" dirty="0">
                          <a:latin typeface="URW Gothic"/>
                          <a:cs typeface="URW Gothic"/>
                        </a:rPr>
                        <a:t>Word</a:t>
                      </a:r>
                      <a:r>
                        <a:rPr sz="1200" spc="10" dirty="0">
                          <a:latin typeface="URW Gothic"/>
                          <a:cs typeface="URW Gothic"/>
                        </a:rPr>
                        <a:t> </a:t>
                      </a:r>
                      <a:r>
                        <a:rPr sz="1200" dirty="0">
                          <a:latin typeface="URW Gothic"/>
                          <a:cs typeface="URW Gothic"/>
                        </a:rPr>
                        <a:t>Reading</a:t>
                      </a:r>
                      <a:endParaRPr sz="1200">
                        <a:latin typeface="URW Gothic"/>
                        <a:cs typeface="URW Gothic"/>
                      </a:endParaRPr>
                    </a:p>
                  </a:txBody>
                  <a:tcPr marL="0" marR="0" marT="8890" marB="0">
                    <a:lnL w="12700">
                      <a:solidFill>
                        <a:srgbClr val="FFC000"/>
                      </a:solidFill>
                      <a:prstDash val="solid"/>
                    </a:lnL>
                    <a:lnT w="12700">
                      <a:solidFill>
                        <a:srgbClr val="FFC000"/>
                      </a:solidFill>
                      <a:prstDash val="solid"/>
                    </a:lnT>
                    <a:solidFill>
                      <a:srgbClr val="FFE499"/>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Times New Roman"/>
                        <a:cs typeface="Times New Roman"/>
                      </a:endParaRPr>
                    </a:p>
                  </a:txBody>
                  <a:tcPr marL="0" marR="0" marT="0" marB="0">
                    <a:lnR w="12700">
                      <a:solidFill>
                        <a:srgbClr val="FFC000"/>
                      </a:solidFill>
                      <a:prstDash val="solid"/>
                    </a:lnR>
                    <a:lnT w="12700">
                      <a:solidFill>
                        <a:srgbClr val="FFC000"/>
                      </a:solidFill>
                      <a:prstDash val="solid"/>
                    </a:lnT>
                  </a:tcPr>
                </a:tc>
                <a:extLst>
                  <a:ext uri="{0D108BD9-81ED-4DB2-BD59-A6C34878D82A}">
                    <a16:rowId xmlns:a16="http://schemas.microsoft.com/office/drawing/2014/main" val="10000"/>
                  </a:ext>
                </a:extLst>
              </a:tr>
              <a:tr h="560831">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Say </a:t>
                      </a:r>
                      <a:r>
                        <a:rPr sz="900" dirty="0">
                          <a:latin typeface="URW Gothic"/>
                          <a:cs typeface="URW Gothic"/>
                        </a:rPr>
                        <a:t>a </a:t>
                      </a:r>
                      <a:r>
                        <a:rPr sz="900" spc="-5" dirty="0">
                          <a:latin typeface="URW Gothic"/>
                          <a:cs typeface="URW Gothic"/>
                        </a:rPr>
                        <a:t>sound </a:t>
                      </a:r>
                      <a:r>
                        <a:rPr sz="900" dirty="0">
                          <a:latin typeface="URW Gothic"/>
                          <a:cs typeface="URW Gothic"/>
                        </a:rPr>
                        <a:t>for </a:t>
                      </a:r>
                      <a:r>
                        <a:rPr sz="900" spc="-5" dirty="0">
                          <a:latin typeface="URW Gothic"/>
                          <a:cs typeface="URW Gothic"/>
                        </a:rPr>
                        <a:t>each letter in the alphabet and at least </a:t>
                      </a:r>
                      <a:r>
                        <a:rPr sz="900" dirty="0">
                          <a:latin typeface="URW Gothic"/>
                          <a:cs typeface="URW Gothic"/>
                        </a:rPr>
                        <a:t>10</a:t>
                      </a:r>
                      <a:r>
                        <a:rPr sz="900" spc="-5" dirty="0">
                          <a:latin typeface="URW Gothic"/>
                          <a:cs typeface="URW Gothic"/>
                        </a:rPr>
                        <a:t> digraphs;</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Read words consistent with their phonic knowledge by</a:t>
                      </a:r>
                      <a:r>
                        <a:rPr sz="900" spc="-20" dirty="0">
                          <a:latin typeface="URW Gothic"/>
                          <a:cs typeface="URW Gothic"/>
                        </a:rPr>
                        <a:t> </a:t>
                      </a:r>
                      <a:r>
                        <a:rPr sz="900" spc="-5" dirty="0">
                          <a:latin typeface="URW Gothic"/>
                          <a:cs typeface="URW Gothic"/>
                        </a:rPr>
                        <a:t>sound-blending;</a:t>
                      </a:r>
                      <a:endParaRPr sz="900" dirty="0">
                        <a:latin typeface="URW Gothic"/>
                        <a:cs typeface="URW Gothic"/>
                      </a:endParaRPr>
                    </a:p>
                    <a:p>
                      <a:pPr marL="525780" indent="-228600">
                        <a:lnSpc>
                          <a:spcPts val="1005"/>
                        </a:lnSpc>
                        <a:spcBef>
                          <a:spcPts val="25"/>
                        </a:spcBef>
                        <a:buFont typeface="Symbol"/>
                        <a:buChar char=""/>
                        <a:tabLst>
                          <a:tab pos="525145" algn="l"/>
                          <a:tab pos="525780" algn="l"/>
                        </a:tabLst>
                      </a:pPr>
                      <a:r>
                        <a:rPr sz="900" spc="-5" dirty="0">
                          <a:latin typeface="URW Gothic"/>
                          <a:cs typeface="URW Gothic"/>
                        </a:rPr>
                        <a:t>Read aloud simple sentences and books that are consistent with their phonic knowledge, including </a:t>
                      </a:r>
                      <a:r>
                        <a:rPr sz="900" spc="-10" dirty="0">
                          <a:latin typeface="URW Gothic"/>
                          <a:cs typeface="URW Gothic"/>
                        </a:rPr>
                        <a:t>some </a:t>
                      </a:r>
                      <a:r>
                        <a:rPr sz="900" spc="-5" dirty="0">
                          <a:latin typeface="URW Gothic"/>
                          <a:cs typeface="URW Gothic"/>
                        </a:rPr>
                        <a:t>common exception</a:t>
                      </a:r>
                      <a:r>
                        <a:rPr sz="900" spc="60" dirty="0">
                          <a:latin typeface="URW Gothic"/>
                          <a:cs typeface="URW Gothic"/>
                        </a:rPr>
                        <a:t> </a:t>
                      </a:r>
                      <a:r>
                        <a:rPr sz="900" spc="5" dirty="0">
                          <a:latin typeface="URW Gothic"/>
                          <a:cs typeface="URW Gothic"/>
                        </a:rPr>
                        <a:t>words.</a:t>
                      </a:r>
                      <a:endParaRPr sz="900" dirty="0">
                        <a:latin typeface="URW Gothic"/>
                        <a:cs typeface="URW Gothic"/>
                      </a:endParaRPr>
                    </a:p>
                  </a:txBody>
                  <a:tcPr marL="0" marR="0" marT="0" marB="0">
                    <a:lnL w="12700">
                      <a:solidFill>
                        <a:srgbClr val="FFC000"/>
                      </a:solidFill>
                      <a:prstDash val="solid"/>
                    </a:lnL>
                    <a:lnR w="12700">
                      <a:solidFill>
                        <a:srgbClr val="FFC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7">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FFC000"/>
                    </a:solidFill>
                  </a:tcPr>
                </a:tc>
                <a:tc hMerge="1">
                  <a:txBody>
                    <a:bodyPr/>
                    <a:lstStyle/>
                    <a:p>
                      <a:endParaRPr/>
                    </a:p>
                  </a:txBody>
                  <a:tcPr marL="0" marR="0" marT="0" marB="0"/>
                </a:tc>
                <a:tc gridSpan="2">
                  <a:txBody>
                    <a:bodyPr/>
                    <a:lstStyle/>
                    <a:p>
                      <a:pPr marL="68580">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literacy curriculum </a:t>
                      </a:r>
                      <a:r>
                        <a:rPr sz="900" b="1" dirty="0">
                          <a:latin typeface="Gothic Uralic"/>
                          <a:cs typeface="Gothic Uralic"/>
                        </a:rPr>
                        <a:t>– </a:t>
                      </a:r>
                      <a:r>
                        <a:rPr lang="en-GB" sz="900" b="1" i="1" spc="-160" dirty="0">
                          <a:latin typeface="Verdana"/>
                          <a:cs typeface="Gothic Uralic"/>
                        </a:rPr>
                        <a:t>Reception</a:t>
                      </a:r>
                      <a:endParaRPr sz="900" dirty="0">
                        <a:latin typeface="Verdana"/>
                        <a:cs typeface="Verdana"/>
                      </a:endParaRPr>
                    </a:p>
                  </a:txBody>
                  <a:tcPr marL="0" marR="0" marT="0" marB="0">
                    <a:solidFill>
                      <a:srgbClr val="FFC000"/>
                    </a:solidFill>
                  </a:tcPr>
                </a:tc>
                <a:tc hMerge="1">
                  <a:txBody>
                    <a:bodyPr/>
                    <a:lstStyle/>
                    <a:p>
                      <a:endParaRPr/>
                    </a:p>
                  </a:txBody>
                  <a:tcPr marL="0" marR="0" marT="0" marB="0"/>
                </a:tc>
                <a:extLst>
                  <a:ext uri="{0D108BD9-81ED-4DB2-BD59-A6C34878D82A}">
                    <a16:rowId xmlns:a16="http://schemas.microsoft.com/office/drawing/2014/main" val="10002"/>
                  </a:ext>
                </a:extLst>
              </a:tr>
              <a:tr h="140334">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FFC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a:t>
                      </a:r>
                      <a:r>
                        <a:rPr lang="en-GB" sz="900" b="1" spc="-5" dirty="0">
                          <a:latin typeface="Gothic Uralic"/>
                          <a:cs typeface="Gothic Uralic"/>
                        </a:rPr>
                        <a:t>o..</a:t>
                      </a:r>
                      <a:endParaRPr sz="900" dirty="0">
                        <a:latin typeface="URW Gothic"/>
                        <a:cs typeface="URW Gothic"/>
                      </a:endParaRPr>
                    </a:p>
                  </a:txBody>
                  <a:tcPr marL="0" marR="0" marT="0" marB="0">
                    <a:lnR w="12700">
                      <a:solidFill>
                        <a:srgbClr val="FFC000"/>
                      </a:solidFill>
                      <a:prstDash val="solid"/>
                    </a:lnR>
                    <a:solidFill>
                      <a:srgbClr val="FFF1C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507490">
                <a:tc gridSpan="2">
                  <a:txBody>
                    <a:bodyPr/>
                    <a:lstStyle/>
                    <a:p>
                      <a:pPr marL="525780" indent="-228600">
                        <a:lnSpc>
                          <a:spcPct val="100000"/>
                        </a:lnSpc>
                        <a:buFont typeface="Symbol"/>
                        <a:buChar char=""/>
                        <a:tabLst>
                          <a:tab pos="525145" algn="l"/>
                          <a:tab pos="525780" algn="l"/>
                        </a:tabLst>
                      </a:pPr>
                      <a:r>
                        <a:rPr lang="en-US" sz="800" i="0" spc="5" dirty="0">
                          <a:latin typeface="URW Gothic"/>
                          <a:cs typeface="URW Gothic"/>
                        </a:rPr>
                        <a:t>Re read what they have </a:t>
                      </a:r>
                      <a:r>
                        <a:rPr lang="en-US" sz="800" i="0" spc="-5" dirty="0">
                          <a:latin typeface="URW Gothic"/>
                          <a:cs typeface="URW Gothic"/>
                        </a:rPr>
                        <a:t>written to check that </a:t>
                      </a:r>
                      <a:r>
                        <a:rPr lang="en-US" sz="800" i="0" spc="5" dirty="0">
                          <a:latin typeface="URW Gothic"/>
                          <a:cs typeface="URW Gothic"/>
                        </a:rPr>
                        <a:t>it </a:t>
                      </a:r>
                      <a:r>
                        <a:rPr lang="en-US" sz="800" i="0" spc="-5" dirty="0">
                          <a:latin typeface="URW Gothic"/>
                          <a:cs typeface="URW Gothic"/>
                        </a:rPr>
                        <a:t>makes</a:t>
                      </a:r>
                      <a:r>
                        <a:rPr lang="en-US" sz="800" i="0" spc="-65" dirty="0">
                          <a:latin typeface="URW Gothic"/>
                          <a:cs typeface="URW Gothic"/>
                        </a:rPr>
                        <a:t> </a:t>
                      </a:r>
                      <a:r>
                        <a:rPr lang="en-US" sz="800" i="0" dirty="0">
                          <a:latin typeface="URW Gothic"/>
                          <a:cs typeface="URW Gothic"/>
                        </a:rPr>
                        <a:t>sense.</a:t>
                      </a:r>
                    </a:p>
                    <a:p>
                      <a:pPr marL="525780" marR="133350" indent="-228600">
                        <a:lnSpc>
                          <a:spcPct val="100000"/>
                        </a:lnSpc>
                        <a:spcBef>
                          <a:spcPts val="25"/>
                        </a:spcBef>
                        <a:buFont typeface="Symbol"/>
                        <a:buChar char=""/>
                        <a:tabLst>
                          <a:tab pos="525145" algn="l"/>
                          <a:tab pos="525780" algn="l"/>
                        </a:tabLst>
                      </a:pPr>
                      <a:r>
                        <a:rPr lang="en-US" sz="800" i="0" dirty="0">
                          <a:latin typeface="URW Gothic"/>
                          <a:cs typeface="URW Gothic"/>
                        </a:rPr>
                        <a:t>Begin to read Set 2  sounds ay </a:t>
                      </a:r>
                      <a:r>
                        <a:rPr lang="en-US" sz="800" i="0" dirty="0" err="1">
                          <a:latin typeface="URW Gothic"/>
                          <a:cs typeface="URW Gothic"/>
                        </a:rPr>
                        <a:t>ee</a:t>
                      </a:r>
                      <a:r>
                        <a:rPr lang="en-US" sz="800" i="0" dirty="0">
                          <a:latin typeface="URW Gothic"/>
                          <a:cs typeface="URW Gothic"/>
                        </a:rPr>
                        <a:t> </a:t>
                      </a:r>
                      <a:r>
                        <a:rPr lang="en-US" sz="800" i="0" dirty="0" err="1">
                          <a:latin typeface="URW Gothic"/>
                          <a:cs typeface="URW Gothic"/>
                        </a:rPr>
                        <a:t>igh</a:t>
                      </a:r>
                      <a:r>
                        <a:rPr lang="en-US" sz="800" i="0" dirty="0">
                          <a:latin typeface="URW Gothic"/>
                          <a:cs typeface="URW Gothic"/>
                        </a:rPr>
                        <a:t> </a:t>
                      </a:r>
                      <a:r>
                        <a:rPr lang="en-US" sz="800" i="0" dirty="0" err="1">
                          <a:latin typeface="URW Gothic"/>
                          <a:cs typeface="URW Gothic"/>
                        </a:rPr>
                        <a:t>oo</a:t>
                      </a:r>
                      <a:r>
                        <a:rPr lang="en-US" sz="800" i="1" dirty="0">
                          <a:latin typeface="URW Gothic"/>
                          <a:cs typeface="URW Gothic"/>
                        </a:rPr>
                        <a:t> </a:t>
                      </a:r>
                      <a:r>
                        <a:rPr lang="en-US" sz="800" i="1" dirty="0" err="1">
                          <a:latin typeface="URW Gothic"/>
                          <a:cs typeface="URW Gothic"/>
                        </a:rPr>
                        <a:t>oo</a:t>
                      </a:r>
                      <a:r>
                        <a:rPr lang="en-US" sz="800" i="1" dirty="0">
                          <a:latin typeface="URW Gothic"/>
                          <a:cs typeface="URW Gothic"/>
                        </a:rPr>
                        <a:t> </a:t>
                      </a:r>
                      <a:r>
                        <a:rPr lang="en-US" sz="800" i="0" dirty="0" err="1">
                          <a:latin typeface="URW Gothic"/>
                          <a:cs typeface="URW Gothic"/>
                        </a:rPr>
                        <a:t>ar</a:t>
                      </a:r>
                      <a:r>
                        <a:rPr lang="en-US" sz="800" i="0" dirty="0">
                          <a:latin typeface="URW Gothic"/>
                          <a:cs typeface="URW Gothic"/>
                        </a:rPr>
                        <a:t> or air </a:t>
                      </a:r>
                      <a:r>
                        <a:rPr lang="en-US" sz="800" i="0" dirty="0" err="1">
                          <a:latin typeface="URW Gothic"/>
                          <a:cs typeface="URW Gothic"/>
                        </a:rPr>
                        <a:t>ou</a:t>
                      </a:r>
                      <a:r>
                        <a:rPr lang="en-US" sz="800" i="0" dirty="0">
                          <a:latin typeface="URW Gothic"/>
                          <a:cs typeface="URW Gothic"/>
                        </a:rPr>
                        <a:t> oy</a:t>
                      </a:r>
                    </a:p>
                    <a:p>
                      <a:pPr marL="525780" marR="133350" indent="-228600">
                        <a:lnSpc>
                          <a:spcPct val="100000"/>
                        </a:lnSpc>
                        <a:spcBef>
                          <a:spcPts val="25"/>
                        </a:spcBef>
                        <a:buFont typeface="Symbol"/>
                        <a:buChar char=""/>
                        <a:tabLst>
                          <a:tab pos="525145" algn="l"/>
                          <a:tab pos="525780" algn="l"/>
                        </a:tabLst>
                      </a:pPr>
                      <a:r>
                        <a:rPr lang="en-US" sz="800" i="0" dirty="0">
                          <a:latin typeface="URW Gothic"/>
                          <a:cs typeface="URW Gothic"/>
                        </a:rPr>
                        <a:t>Begin to read some words containing these Set 2 sounds</a:t>
                      </a:r>
                    </a:p>
                    <a:p>
                      <a:pPr marL="525780" marR="133350" indent="-228600">
                        <a:lnSpc>
                          <a:spcPct val="100000"/>
                        </a:lnSpc>
                        <a:spcBef>
                          <a:spcPts val="25"/>
                        </a:spcBef>
                        <a:buFont typeface="Symbol"/>
                        <a:buChar char=""/>
                        <a:tabLst>
                          <a:tab pos="525145" algn="l"/>
                          <a:tab pos="525780" algn="l"/>
                        </a:tabLst>
                      </a:pPr>
                      <a:r>
                        <a:rPr lang="en-US" sz="800" i="0" dirty="0">
                          <a:latin typeface="URW Gothic"/>
                          <a:cs typeface="URW Gothic"/>
                        </a:rPr>
                        <a:t>Confidently read words containing Set 1 sounds building fluency</a:t>
                      </a:r>
                    </a:p>
                    <a:p>
                      <a:pPr marL="525780" marR="133350" lvl="0" indent="-228600" defTabSz="914400" eaLnBrk="1" fontAlgn="auto" latinLnBrk="0" hangingPunct="1">
                        <a:lnSpc>
                          <a:spcPct val="100000"/>
                        </a:lnSpc>
                        <a:spcBef>
                          <a:spcPts val="25"/>
                        </a:spcBef>
                        <a:spcAft>
                          <a:spcPts val="0"/>
                        </a:spcAft>
                        <a:buClrTx/>
                        <a:buSzTx/>
                        <a:buFont typeface="Symbol"/>
                        <a:buChar char=""/>
                        <a:tabLst>
                          <a:tab pos="525145" algn="l"/>
                          <a:tab pos="525780" algn="l"/>
                        </a:tabLst>
                        <a:defRPr/>
                      </a:pPr>
                      <a:r>
                        <a:rPr lang="en-US" sz="800" dirty="0">
                          <a:latin typeface="URW Gothic"/>
                          <a:cs typeface="URW Gothic"/>
                        </a:rPr>
                        <a:t>Read green or purple storybooks- matched to our Read write </a:t>
                      </a:r>
                      <a:r>
                        <a:rPr lang="en-US" sz="800" dirty="0" err="1">
                          <a:latin typeface="URW Gothic"/>
                          <a:cs typeface="URW Gothic"/>
                        </a:rPr>
                        <a:t>inc</a:t>
                      </a:r>
                      <a:r>
                        <a:rPr lang="en-US" sz="800" dirty="0">
                          <a:latin typeface="URW Gothic"/>
                          <a:cs typeface="URW Gothic"/>
                        </a:rPr>
                        <a:t> </a:t>
                      </a:r>
                      <a:r>
                        <a:rPr lang="en-US" sz="800" dirty="0" err="1">
                          <a:latin typeface="URW Gothic"/>
                          <a:cs typeface="URW Gothic"/>
                        </a:rPr>
                        <a:t>programme</a:t>
                      </a:r>
                      <a:endParaRPr lang="en-US" sz="800" dirty="0">
                        <a:latin typeface="URW Gothic"/>
                        <a:cs typeface="URW Gothic"/>
                      </a:endParaRPr>
                    </a:p>
                    <a:p>
                      <a:pPr marL="525780" marR="133350" indent="-228600">
                        <a:lnSpc>
                          <a:spcPct val="100000"/>
                        </a:lnSpc>
                        <a:spcBef>
                          <a:spcPts val="25"/>
                        </a:spcBef>
                        <a:buFont typeface="Symbol"/>
                        <a:buChar char=""/>
                        <a:tabLst>
                          <a:tab pos="525145" algn="l"/>
                          <a:tab pos="525780" algn="l"/>
                        </a:tabLst>
                      </a:pPr>
                      <a:endParaRPr sz="800" i="1" dirty="0">
                        <a:latin typeface="URW Gothic"/>
                        <a:cs typeface="URW Gothic"/>
                      </a:endParaRPr>
                    </a:p>
                    <a:p>
                      <a:pPr marL="525780" marR="183515" lvl="0" indent="-228600" defTabSz="914400" eaLnBrk="1" fontAlgn="auto" latinLnBrk="0" hangingPunct="1">
                        <a:lnSpc>
                          <a:spcPct val="102800"/>
                        </a:lnSpc>
                        <a:spcBef>
                          <a:spcPts val="10"/>
                        </a:spcBef>
                        <a:spcAft>
                          <a:spcPts val="0"/>
                        </a:spcAft>
                        <a:buClrTx/>
                        <a:buSzTx/>
                        <a:buFont typeface="Symbol"/>
                        <a:buChar char=""/>
                        <a:tabLst>
                          <a:tab pos="525145" algn="l"/>
                          <a:tab pos="525780" algn="l"/>
                        </a:tabLst>
                        <a:defRPr/>
                      </a:pPr>
                      <a:r>
                        <a:rPr lang="en-US" sz="800" i="0" dirty="0">
                          <a:latin typeface="URW Gothic"/>
                          <a:cs typeface="URW Gothic"/>
                        </a:rPr>
                        <a:t>Read </a:t>
                      </a:r>
                      <a:r>
                        <a:rPr lang="en-US" sz="800" i="0" spc="-5" dirty="0">
                          <a:latin typeface="URW Gothic"/>
                          <a:cs typeface="URW Gothic"/>
                        </a:rPr>
                        <a:t>simple </a:t>
                      </a:r>
                      <a:r>
                        <a:rPr lang="en-US" sz="800" i="0" dirty="0">
                          <a:latin typeface="URW Gothic"/>
                          <a:cs typeface="URW Gothic"/>
                        </a:rPr>
                        <a:t>phrases </a:t>
                      </a:r>
                      <a:r>
                        <a:rPr lang="en-US" sz="800" i="0" spc="-5" dirty="0">
                          <a:latin typeface="URW Gothic"/>
                          <a:cs typeface="URW Gothic"/>
                        </a:rPr>
                        <a:t>and sentences </a:t>
                      </a:r>
                      <a:r>
                        <a:rPr lang="en-US" sz="800" i="0" dirty="0">
                          <a:latin typeface="URW Gothic"/>
                          <a:cs typeface="URW Gothic"/>
                        </a:rPr>
                        <a:t>made </a:t>
                      </a:r>
                      <a:r>
                        <a:rPr lang="en-US" sz="800" i="0" spc="-5" dirty="0">
                          <a:latin typeface="URW Gothic"/>
                          <a:cs typeface="URW Gothic"/>
                        </a:rPr>
                        <a:t>up </a:t>
                      </a:r>
                      <a:r>
                        <a:rPr lang="en-US" sz="800" i="0" dirty="0">
                          <a:latin typeface="URW Gothic"/>
                          <a:cs typeface="URW Gothic"/>
                        </a:rPr>
                        <a:t>of words with </a:t>
                      </a:r>
                      <a:r>
                        <a:rPr lang="en-US" sz="800" i="0" spc="-5" dirty="0">
                          <a:latin typeface="URW Gothic"/>
                          <a:cs typeface="URW Gothic"/>
                        </a:rPr>
                        <a:t>known letter-sound correspondences </a:t>
                      </a:r>
                      <a:r>
                        <a:rPr lang="en-US" sz="800" i="0" dirty="0">
                          <a:latin typeface="URW Gothic"/>
                          <a:cs typeface="URW Gothic"/>
                        </a:rPr>
                        <a:t>and,  where </a:t>
                      </a:r>
                      <a:r>
                        <a:rPr lang="en-US" sz="800" i="0" spc="-5" dirty="0">
                          <a:latin typeface="URW Gothic"/>
                          <a:cs typeface="URW Gothic"/>
                        </a:rPr>
                        <a:t>necessary, </a:t>
                      </a:r>
                      <a:r>
                        <a:rPr lang="en-US" sz="800" i="0" dirty="0">
                          <a:latin typeface="URW Gothic"/>
                          <a:cs typeface="URW Gothic"/>
                        </a:rPr>
                        <a:t>a </a:t>
                      </a:r>
                      <a:r>
                        <a:rPr lang="en-US" sz="800" i="0" spc="-10" dirty="0">
                          <a:latin typeface="URW Gothic"/>
                          <a:cs typeface="URW Gothic"/>
                        </a:rPr>
                        <a:t>few </a:t>
                      </a:r>
                      <a:r>
                        <a:rPr lang="en-US" sz="800" i="0" spc="-5" dirty="0">
                          <a:latin typeface="URW Gothic"/>
                          <a:cs typeface="URW Gothic"/>
                        </a:rPr>
                        <a:t>exception</a:t>
                      </a:r>
                      <a:r>
                        <a:rPr lang="en-US" sz="800" i="0" spc="-15" dirty="0">
                          <a:latin typeface="URW Gothic"/>
                          <a:cs typeface="URW Gothic"/>
                        </a:rPr>
                        <a:t> </a:t>
                      </a:r>
                      <a:r>
                        <a:rPr lang="en-US" sz="800" i="0" dirty="0">
                          <a:latin typeface="URW Gothic"/>
                          <a:cs typeface="URW Gothic"/>
                        </a:rPr>
                        <a:t>words. </a:t>
                      </a:r>
                    </a:p>
                    <a:p>
                      <a:pPr marL="525780" marR="183515" lvl="0" indent="-228600" defTabSz="914400" eaLnBrk="1" fontAlgn="auto" latinLnBrk="0" hangingPunct="1">
                        <a:lnSpc>
                          <a:spcPct val="102800"/>
                        </a:lnSpc>
                        <a:spcBef>
                          <a:spcPts val="10"/>
                        </a:spcBef>
                        <a:spcAft>
                          <a:spcPts val="0"/>
                        </a:spcAft>
                        <a:buClrTx/>
                        <a:buSzTx/>
                        <a:buFont typeface="Symbol"/>
                        <a:buChar char=""/>
                        <a:tabLst>
                          <a:tab pos="525145" algn="l"/>
                          <a:tab pos="525780" algn="l"/>
                        </a:tabLst>
                        <a:defRPr/>
                      </a:pPr>
                      <a:r>
                        <a:rPr lang="en-US" sz="800" i="0" dirty="0">
                          <a:latin typeface="URW Gothic"/>
                          <a:cs typeface="URW Gothic"/>
                        </a:rPr>
                        <a:t>Read </a:t>
                      </a:r>
                      <a:r>
                        <a:rPr lang="en-US" sz="800" i="0" spc="-5" dirty="0">
                          <a:latin typeface="URW Gothic"/>
                          <a:cs typeface="URW Gothic"/>
                        </a:rPr>
                        <a:t>common exception </a:t>
                      </a:r>
                      <a:r>
                        <a:rPr lang="en-US" sz="800" i="0" dirty="0">
                          <a:latin typeface="URW Gothic"/>
                          <a:cs typeface="URW Gothic"/>
                        </a:rPr>
                        <a:t>words matched </a:t>
                      </a:r>
                      <a:r>
                        <a:rPr lang="en-US" sz="800" i="0" spc="-5" dirty="0">
                          <a:latin typeface="URW Gothic"/>
                          <a:cs typeface="URW Gothic"/>
                        </a:rPr>
                        <a:t>to </a:t>
                      </a:r>
                      <a:r>
                        <a:rPr lang="en-US" sz="800" i="0" spc="-10" dirty="0">
                          <a:latin typeface="URW Gothic"/>
                          <a:cs typeface="URW Gothic"/>
                        </a:rPr>
                        <a:t>the </a:t>
                      </a:r>
                      <a:r>
                        <a:rPr lang="en-US" sz="800" i="0" spc="-5" dirty="0">
                          <a:latin typeface="URW Gothic"/>
                          <a:cs typeface="URW Gothic"/>
                        </a:rPr>
                        <a:t>school’s </a:t>
                      </a:r>
                      <a:r>
                        <a:rPr lang="en-US" sz="800" i="0" dirty="0">
                          <a:latin typeface="URW Gothic"/>
                          <a:cs typeface="URW Gothic"/>
                        </a:rPr>
                        <a:t>phonic </a:t>
                      </a:r>
                      <a:r>
                        <a:rPr lang="en-US" sz="800" i="0" spc="-5" dirty="0" err="1">
                          <a:latin typeface="URW Gothic"/>
                          <a:cs typeface="URW Gothic"/>
                        </a:rPr>
                        <a:t>programme</a:t>
                      </a:r>
                      <a:r>
                        <a:rPr lang="en-US" sz="800" i="0" spc="-5" dirty="0">
                          <a:latin typeface="URW Gothic"/>
                          <a:cs typeface="URW Gothic"/>
                        </a:rPr>
                        <a:t> </a:t>
                      </a:r>
                      <a:r>
                        <a:rPr lang="en-US" sz="800" i="0" dirty="0">
                          <a:latin typeface="URW Gothic"/>
                          <a:cs typeface="URW Gothic"/>
                        </a:rPr>
                        <a:t>– Read, Write inc.</a:t>
                      </a:r>
                    </a:p>
                    <a:p>
                      <a:pPr marL="525780" marR="183515" lvl="0" indent="-228600" defTabSz="914400" eaLnBrk="1" fontAlgn="auto" latinLnBrk="0" hangingPunct="1">
                        <a:lnSpc>
                          <a:spcPct val="102800"/>
                        </a:lnSpc>
                        <a:spcBef>
                          <a:spcPts val="10"/>
                        </a:spcBef>
                        <a:spcAft>
                          <a:spcPts val="0"/>
                        </a:spcAft>
                        <a:buClrTx/>
                        <a:buSzTx/>
                        <a:buFont typeface="Symbol"/>
                        <a:buChar char=""/>
                        <a:tabLst>
                          <a:tab pos="525145" algn="l"/>
                          <a:tab pos="525780" algn="l"/>
                        </a:tabLst>
                        <a:defRPr/>
                      </a:pPr>
                      <a:endParaRPr lang="en-US" sz="800" i="0" dirty="0">
                        <a:latin typeface="URW Gothic"/>
                        <a:cs typeface="URW Gothic"/>
                      </a:endParaRPr>
                    </a:p>
                    <a:p>
                      <a:pPr marL="525780" marR="183515" indent="-228600">
                        <a:lnSpc>
                          <a:spcPct val="102800"/>
                        </a:lnSpc>
                        <a:spcBef>
                          <a:spcPts val="10"/>
                        </a:spcBef>
                        <a:buFont typeface="Symbol"/>
                        <a:buChar char=""/>
                        <a:tabLst>
                          <a:tab pos="525145" algn="l"/>
                          <a:tab pos="525780" algn="l"/>
                        </a:tabLst>
                      </a:pPr>
                      <a:endParaRPr lang="en-US" sz="800" i="0" dirty="0">
                        <a:latin typeface="URW Gothic"/>
                        <a:cs typeface="URW Gothic"/>
                      </a:endParaRPr>
                    </a:p>
                  </a:txBody>
                  <a:tcPr marL="0" marR="0" marT="0" marB="0">
                    <a:lnL w="12700">
                      <a:solidFill>
                        <a:srgbClr val="FFC000"/>
                      </a:solidFill>
                      <a:prstDash val="solid"/>
                    </a:lnL>
                  </a:tcPr>
                </a:tc>
                <a:tc hMerge="1">
                  <a:txBody>
                    <a:bodyPr/>
                    <a:lstStyle/>
                    <a:p>
                      <a:endParaRPr/>
                    </a:p>
                  </a:txBody>
                  <a:tcPr marL="0" marR="0" marT="0" marB="0"/>
                </a:tc>
                <a:tc gridSpan="2">
                  <a:txBody>
                    <a:bodyPr/>
                    <a:lstStyle/>
                    <a:p>
                      <a:pPr marL="525780" indent="-228600">
                        <a:lnSpc>
                          <a:spcPct val="100000"/>
                        </a:lnSpc>
                        <a:buFont typeface="Symbol"/>
                        <a:buChar char=""/>
                        <a:tabLst>
                          <a:tab pos="525145" algn="l"/>
                          <a:tab pos="525780" algn="l"/>
                        </a:tabLst>
                      </a:pPr>
                      <a:r>
                        <a:rPr sz="900" spc="-5" dirty="0">
                          <a:latin typeface="URW Gothic"/>
                          <a:cs typeface="URW Gothic"/>
                        </a:rPr>
                        <a:t>Read words containing more than one</a:t>
                      </a:r>
                      <a:r>
                        <a:rPr sz="900" spc="5" dirty="0">
                          <a:latin typeface="URW Gothic"/>
                          <a:cs typeface="URW Gothic"/>
                        </a:rPr>
                        <a:t> </a:t>
                      </a:r>
                      <a:r>
                        <a:rPr sz="900" spc="-5" dirty="0">
                          <a:latin typeface="URW Gothic"/>
                          <a:cs typeface="URW Gothic"/>
                        </a:rPr>
                        <a:t>syllable.</a:t>
                      </a:r>
                      <a:endParaRPr sz="900" dirty="0">
                        <a:latin typeface="URW Gothic"/>
                        <a:cs typeface="URW Gothic"/>
                      </a:endParaRPr>
                    </a:p>
                    <a:p>
                      <a:pPr marL="525780" marR="424180" indent="-228600">
                        <a:lnSpc>
                          <a:spcPct val="102200"/>
                        </a:lnSpc>
                        <a:buFont typeface="Symbol"/>
                        <a:buChar char=""/>
                        <a:tabLst>
                          <a:tab pos="525145" algn="l"/>
                          <a:tab pos="525780" algn="l"/>
                        </a:tabLst>
                      </a:pPr>
                      <a:r>
                        <a:rPr sz="900" spc="-5" dirty="0">
                          <a:latin typeface="URW Gothic"/>
                          <a:cs typeface="URW Gothic"/>
                        </a:rPr>
                        <a:t>Read additional Common </a:t>
                      </a:r>
                      <a:r>
                        <a:rPr sz="900" dirty="0">
                          <a:latin typeface="URW Gothic"/>
                          <a:cs typeface="URW Gothic"/>
                        </a:rPr>
                        <a:t>Exception </a:t>
                      </a:r>
                      <a:r>
                        <a:rPr sz="900" spc="-5" dirty="0">
                          <a:latin typeface="URW Gothic"/>
                          <a:cs typeface="URW Gothic"/>
                        </a:rPr>
                        <a:t>words as they </a:t>
                      </a:r>
                      <a:r>
                        <a:rPr sz="900" spc="-10" dirty="0">
                          <a:latin typeface="URW Gothic"/>
                          <a:cs typeface="URW Gothic"/>
                        </a:rPr>
                        <a:t>come  </a:t>
                      </a:r>
                      <a:r>
                        <a:rPr sz="900" spc="-5" dirty="0">
                          <a:latin typeface="URW Gothic"/>
                          <a:cs typeface="URW Gothic"/>
                        </a:rPr>
                        <a:t>across them and </a:t>
                      </a:r>
                      <a:r>
                        <a:rPr sz="900" dirty="0">
                          <a:latin typeface="URW Gothic"/>
                          <a:cs typeface="URW Gothic"/>
                        </a:rPr>
                        <a:t>retain a </a:t>
                      </a:r>
                      <a:r>
                        <a:rPr sz="900" spc="-10" dirty="0">
                          <a:latin typeface="URW Gothic"/>
                          <a:cs typeface="URW Gothic"/>
                        </a:rPr>
                        <a:t>wider </a:t>
                      </a:r>
                      <a:r>
                        <a:rPr sz="900" spc="-5" dirty="0">
                          <a:latin typeface="URW Gothic"/>
                          <a:cs typeface="URW Gothic"/>
                        </a:rPr>
                        <a:t>range than</a:t>
                      </a:r>
                      <a:r>
                        <a:rPr sz="900" spc="5" dirty="0">
                          <a:latin typeface="URW Gothic"/>
                          <a:cs typeface="URW Gothic"/>
                        </a:rPr>
                        <a:t> </a:t>
                      </a:r>
                      <a:r>
                        <a:rPr sz="900" spc="-5" dirty="0">
                          <a:latin typeface="URW Gothic"/>
                          <a:cs typeface="URW Gothic"/>
                        </a:rPr>
                        <a:t>prescribed.</a:t>
                      </a:r>
                      <a:endParaRPr sz="900" dirty="0">
                        <a:latin typeface="URW Gothic"/>
                        <a:cs typeface="URW Gothic"/>
                      </a:endParaRPr>
                    </a:p>
                    <a:p>
                      <a:pPr marL="525780" marR="297180" indent="-228600">
                        <a:lnSpc>
                          <a:spcPts val="1110"/>
                        </a:lnSpc>
                        <a:spcBef>
                          <a:spcPts val="35"/>
                        </a:spcBef>
                        <a:buFont typeface="Symbol"/>
                        <a:buChar char=""/>
                        <a:tabLst>
                          <a:tab pos="525145" algn="l"/>
                          <a:tab pos="525780" algn="l"/>
                        </a:tabLst>
                      </a:pPr>
                      <a:r>
                        <a:rPr sz="900" spc="-5" dirty="0">
                          <a:latin typeface="URW Gothic"/>
                          <a:cs typeface="URW Gothic"/>
                        </a:rPr>
                        <a:t>Beginning to read and identify nonsense words</a:t>
                      </a:r>
                      <a:endParaRPr sz="800" dirty="0">
                        <a:latin typeface="URW Gothic"/>
                        <a:cs typeface="URW Gothic"/>
                      </a:endParaRPr>
                    </a:p>
                  </a:txBody>
                  <a:tcPr marL="0" marR="0" marT="0" marB="0">
                    <a:lnR w="12700">
                      <a:solidFill>
                        <a:srgbClr val="FFC00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211585">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FFC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FFC000"/>
                      </a:solidFill>
                      <a:prstDash val="solid"/>
                    </a:lnR>
                    <a:solidFill>
                      <a:srgbClr val="FFF1C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542541">
                <a:tc gridSpan="2">
                  <a:txBody>
                    <a:bodyPr/>
                    <a:lstStyle/>
                    <a:p>
                      <a:pPr marL="525780" indent="-228600">
                        <a:lnSpc>
                          <a:spcPct val="100000"/>
                        </a:lnSpc>
                        <a:spcBef>
                          <a:spcPts val="50"/>
                        </a:spcBef>
                        <a:buFont typeface="Symbol"/>
                        <a:buChar char=""/>
                        <a:tabLst>
                          <a:tab pos="525145" algn="l"/>
                          <a:tab pos="525780" algn="l"/>
                        </a:tabLst>
                      </a:pPr>
                      <a:endParaRPr lang="en-US" sz="800" dirty="0">
                        <a:highlight>
                          <a:srgbClr val="FFFF00"/>
                        </a:highlight>
                        <a:latin typeface="URW Gothic"/>
                        <a:cs typeface="URW Gothic"/>
                      </a:endParaRPr>
                    </a:p>
                    <a:p>
                      <a:pPr marL="525780" indent="-228600">
                        <a:lnSpc>
                          <a:spcPct val="100000"/>
                        </a:lnSpc>
                        <a:spcBef>
                          <a:spcPts val="50"/>
                        </a:spcBef>
                        <a:buFont typeface="Symbol"/>
                        <a:buChar char=""/>
                        <a:tabLst>
                          <a:tab pos="525145" algn="l"/>
                          <a:tab pos="525780" algn="l"/>
                        </a:tabLst>
                      </a:pPr>
                      <a:endParaRPr lang="en-GB" sz="800" dirty="0">
                        <a:highlight>
                          <a:srgbClr val="FFFF00"/>
                        </a:highlight>
                        <a:latin typeface="URW Gothic"/>
                        <a:cs typeface="URW Gothic"/>
                      </a:endParaRPr>
                    </a:p>
                    <a:p>
                      <a:pPr marL="297180" indent="0">
                        <a:lnSpc>
                          <a:spcPct val="100000"/>
                        </a:lnSpc>
                        <a:spcBef>
                          <a:spcPts val="50"/>
                        </a:spcBef>
                        <a:buFont typeface="Symbol"/>
                        <a:buNone/>
                        <a:tabLst>
                          <a:tab pos="525145" algn="l"/>
                          <a:tab pos="525780" algn="l"/>
                        </a:tabLst>
                      </a:pPr>
                      <a:endParaRPr lang="en-US" sz="800" dirty="0">
                        <a:highlight>
                          <a:srgbClr val="FFFF00"/>
                        </a:highlight>
                        <a:latin typeface="URW Gothic"/>
                        <a:cs typeface="URW Gothic"/>
                      </a:endParaRPr>
                    </a:p>
                    <a:p>
                      <a:pPr marL="525780" indent="-228600">
                        <a:lnSpc>
                          <a:spcPct val="100000"/>
                        </a:lnSpc>
                        <a:spcBef>
                          <a:spcPts val="50"/>
                        </a:spcBef>
                        <a:buFont typeface="Symbol"/>
                        <a:buChar char=""/>
                        <a:tabLst>
                          <a:tab pos="525145" algn="l"/>
                          <a:tab pos="525780" algn="l"/>
                        </a:tabLst>
                      </a:pPr>
                      <a:r>
                        <a:rPr lang="en-US" sz="800" dirty="0">
                          <a:latin typeface="URW Gothic"/>
                          <a:cs typeface="URW Gothic"/>
                        </a:rPr>
                        <a:t>Read Set 1 special friends </a:t>
                      </a:r>
                      <a:r>
                        <a:rPr lang="en-US" sz="800" dirty="0" err="1">
                          <a:latin typeface="URW Gothic"/>
                          <a:cs typeface="URW Gothic"/>
                        </a:rPr>
                        <a:t>sh</a:t>
                      </a:r>
                      <a:r>
                        <a:rPr lang="en-US" sz="800" dirty="0">
                          <a:latin typeface="URW Gothic"/>
                          <a:cs typeface="URW Gothic"/>
                        </a:rPr>
                        <a:t> </a:t>
                      </a:r>
                      <a:r>
                        <a:rPr lang="en-US" sz="800" dirty="0" err="1">
                          <a:latin typeface="URW Gothic"/>
                          <a:cs typeface="URW Gothic"/>
                        </a:rPr>
                        <a:t>ch</a:t>
                      </a:r>
                      <a:r>
                        <a:rPr lang="en-US" sz="800" dirty="0">
                          <a:latin typeface="URW Gothic"/>
                          <a:cs typeface="URW Gothic"/>
                        </a:rPr>
                        <a:t> </a:t>
                      </a:r>
                      <a:r>
                        <a:rPr lang="en-US" sz="800" dirty="0" err="1">
                          <a:latin typeface="URW Gothic"/>
                          <a:cs typeface="URW Gothic"/>
                        </a:rPr>
                        <a:t>th</a:t>
                      </a:r>
                      <a:r>
                        <a:rPr lang="en-US" sz="800" dirty="0">
                          <a:latin typeface="URW Gothic"/>
                          <a:cs typeface="URW Gothic"/>
                        </a:rPr>
                        <a:t> ng </a:t>
                      </a:r>
                      <a:r>
                        <a:rPr lang="en-US" sz="800" dirty="0" err="1">
                          <a:latin typeface="URW Gothic"/>
                          <a:cs typeface="URW Gothic"/>
                        </a:rPr>
                        <a:t>nk</a:t>
                      </a:r>
                      <a:r>
                        <a:rPr lang="en-US" sz="800" dirty="0">
                          <a:latin typeface="URW Gothic"/>
                          <a:cs typeface="URW Gothic"/>
                        </a:rPr>
                        <a:t> </a:t>
                      </a:r>
                      <a:r>
                        <a:rPr lang="en-US" sz="800" dirty="0" err="1">
                          <a:latin typeface="URW Gothic"/>
                          <a:cs typeface="URW Gothic"/>
                        </a:rPr>
                        <a:t>qu</a:t>
                      </a:r>
                      <a:r>
                        <a:rPr lang="en-US" sz="800" dirty="0">
                          <a:latin typeface="URW Gothic"/>
                          <a:cs typeface="URW Gothic"/>
                        </a:rPr>
                        <a:t> </a:t>
                      </a:r>
                    </a:p>
                    <a:p>
                      <a:pPr marL="525780" indent="-228600">
                        <a:lnSpc>
                          <a:spcPct val="100000"/>
                        </a:lnSpc>
                        <a:spcBef>
                          <a:spcPts val="50"/>
                        </a:spcBef>
                        <a:buFont typeface="Symbol"/>
                        <a:buChar char=""/>
                        <a:tabLst>
                          <a:tab pos="525145" algn="l"/>
                          <a:tab pos="525780" algn="l"/>
                        </a:tabLst>
                      </a:pPr>
                      <a:r>
                        <a:rPr lang="en-US" sz="800" dirty="0">
                          <a:latin typeface="URW Gothic"/>
                          <a:cs typeface="URW Gothic"/>
                        </a:rPr>
                        <a:t>Begin to read some words which contain Set 1 special friends </a:t>
                      </a:r>
                      <a:r>
                        <a:rPr lang="en-US" sz="800" dirty="0" err="1">
                          <a:latin typeface="URW Gothic"/>
                          <a:cs typeface="URW Gothic"/>
                        </a:rPr>
                        <a:t>sh</a:t>
                      </a:r>
                      <a:r>
                        <a:rPr lang="en-US" sz="800" dirty="0">
                          <a:latin typeface="URW Gothic"/>
                          <a:cs typeface="URW Gothic"/>
                        </a:rPr>
                        <a:t> </a:t>
                      </a:r>
                      <a:r>
                        <a:rPr lang="en-US" sz="800" dirty="0" err="1">
                          <a:latin typeface="URW Gothic"/>
                          <a:cs typeface="URW Gothic"/>
                        </a:rPr>
                        <a:t>ch</a:t>
                      </a:r>
                      <a:r>
                        <a:rPr lang="en-US" sz="800" dirty="0">
                          <a:latin typeface="URW Gothic"/>
                          <a:cs typeface="URW Gothic"/>
                        </a:rPr>
                        <a:t> </a:t>
                      </a:r>
                      <a:r>
                        <a:rPr lang="en-US" sz="800" dirty="0" err="1">
                          <a:latin typeface="URW Gothic"/>
                          <a:cs typeface="URW Gothic"/>
                        </a:rPr>
                        <a:t>th</a:t>
                      </a:r>
                      <a:r>
                        <a:rPr lang="en-US" sz="800" dirty="0">
                          <a:latin typeface="URW Gothic"/>
                          <a:cs typeface="URW Gothic"/>
                        </a:rPr>
                        <a:t> ng </a:t>
                      </a:r>
                      <a:r>
                        <a:rPr lang="en-US" sz="800" dirty="0" err="1">
                          <a:latin typeface="URW Gothic"/>
                          <a:cs typeface="URW Gothic"/>
                        </a:rPr>
                        <a:t>nk</a:t>
                      </a:r>
                      <a:r>
                        <a:rPr lang="en-US" sz="800" dirty="0">
                          <a:latin typeface="URW Gothic"/>
                          <a:cs typeface="URW Gothic"/>
                        </a:rPr>
                        <a:t> </a:t>
                      </a:r>
                      <a:r>
                        <a:rPr lang="en-US" sz="800" dirty="0" err="1">
                          <a:latin typeface="URW Gothic"/>
                          <a:cs typeface="URW Gothic"/>
                        </a:rPr>
                        <a:t>qu</a:t>
                      </a:r>
                      <a:endParaRPr lang="en-US" sz="800" dirty="0">
                        <a:latin typeface="URW Gothic"/>
                        <a:cs typeface="URW Gothic"/>
                      </a:endParaRPr>
                    </a:p>
                    <a:p>
                      <a:pPr marL="525780" indent="-228600">
                        <a:lnSpc>
                          <a:spcPct val="100000"/>
                        </a:lnSpc>
                        <a:spcBef>
                          <a:spcPts val="50"/>
                        </a:spcBef>
                        <a:buFont typeface="Symbol"/>
                        <a:buChar char=""/>
                        <a:tabLst>
                          <a:tab pos="525145" algn="l"/>
                          <a:tab pos="525780" algn="l"/>
                        </a:tabLst>
                      </a:pPr>
                      <a:r>
                        <a:rPr lang="en-US" sz="800" dirty="0">
                          <a:latin typeface="URW Gothic"/>
                          <a:cs typeface="URW Gothic"/>
                        </a:rPr>
                        <a:t>Build speed of reading words containing Set 1 sounds</a:t>
                      </a:r>
                    </a:p>
                    <a:p>
                      <a:pPr marL="525780" indent="-228600">
                        <a:lnSpc>
                          <a:spcPct val="100000"/>
                        </a:lnSpc>
                        <a:spcBef>
                          <a:spcPts val="50"/>
                        </a:spcBef>
                        <a:buFont typeface="Symbol"/>
                        <a:buChar char=""/>
                        <a:tabLst>
                          <a:tab pos="525145" algn="l"/>
                          <a:tab pos="525780" algn="l"/>
                        </a:tabLst>
                      </a:pPr>
                      <a:r>
                        <a:rPr lang="en-US" sz="800" dirty="0">
                          <a:latin typeface="URW Gothic"/>
                          <a:cs typeface="URW Gothic"/>
                        </a:rPr>
                        <a:t>Have a secure blending of CVC words</a:t>
                      </a:r>
                    </a:p>
                    <a:p>
                      <a:pPr marL="525780" indent="-228600">
                        <a:lnSpc>
                          <a:spcPct val="100000"/>
                        </a:lnSpc>
                        <a:spcBef>
                          <a:spcPts val="50"/>
                        </a:spcBef>
                        <a:buFont typeface="Symbol"/>
                        <a:buChar char=""/>
                        <a:tabLst>
                          <a:tab pos="525145" algn="l"/>
                          <a:tab pos="525780" algn="l"/>
                        </a:tabLst>
                      </a:pPr>
                      <a:r>
                        <a:rPr lang="en-US" sz="800" dirty="0">
                          <a:latin typeface="URW Gothic"/>
                          <a:cs typeface="URW Gothic"/>
                        </a:rPr>
                        <a:t>Read short Ditty sheets and red story books- matched to our Read write </a:t>
                      </a:r>
                      <a:r>
                        <a:rPr lang="en-US" sz="800" dirty="0" err="1">
                          <a:latin typeface="URW Gothic"/>
                          <a:cs typeface="URW Gothic"/>
                        </a:rPr>
                        <a:t>inc</a:t>
                      </a:r>
                      <a:r>
                        <a:rPr lang="en-US" sz="800" dirty="0">
                          <a:latin typeface="URW Gothic"/>
                          <a:cs typeface="URW Gothic"/>
                        </a:rPr>
                        <a:t> </a:t>
                      </a:r>
                      <a:r>
                        <a:rPr lang="en-US" sz="800" dirty="0" err="1">
                          <a:latin typeface="URW Gothic"/>
                          <a:cs typeface="URW Gothic"/>
                        </a:rPr>
                        <a:t>programme</a:t>
                      </a:r>
                      <a:endParaRPr lang="en-US" sz="800" dirty="0">
                        <a:latin typeface="URW Gothic"/>
                        <a:cs typeface="URW Gothic"/>
                      </a:endParaRPr>
                    </a:p>
                    <a:p>
                      <a:pPr marL="525780" indent="-228600">
                        <a:lnSpc>
                          <a:spcPct val="100000"/>
                        </a:lnSpc>
                        <a:spcBef>
                          <a:spcPts val="50"/>
                        </a:spcBef>
                        <a:buFont typeface="Symbol"/>
                        <a:buChar char=""/>
                        <a:tabLst>
                          <a:tab pos="525145" algn="l"/>
                          <a:tab pos="525780" algn="l"/>
                        </a:tabLst>
                      </a:pPr>
                      <a:r>
                        <a:rPr sz="800" dirty="0">
                          <a:latin typeface="URW Gothic"/>
                          <a:cs typeface="URW Gothic"/>
                        </a:rPr>
                        <a:t>Read </a:t>
                      </a:r>
                      <a:r>
                        <a:rPr lang="en-US" sz="800" dirty="0">
                          <a:latin typeface="URW Gothic"/>
                          <a:cs typeface="URW Gothic"/>
                        </a:rPr>
                        <a:t>some</a:t>
                      </a:r>
                      <a:r>
                        <a:rPr sz="800" spc="-5" dirty="0">
                          <a:latin typeface="URW Gothic"/>
                          <a:cs typeface="URW Gothic"/>
                        </a:rPr>
                        <a:t> common exception </a:t>
                      </a:r>
                      <a:r>
                        <a:rPr sz="800" dirty="0">
                          <a:latin typeface="URW Gothic"/>
                          <a:cs typeface="URW Gothic"/>
                        </a:rPr>
                        <a:t>words matched </a:t>
                      </a:r>
                      <a:r>
                        <a:rPr sz="800" spc="-5" dirty="0">
                          <a:latin typeface="URW Gothic"/>
                          <a:cs typeface="URW Gothic"/>
                        </a:rPr>
                        <a:t>to </a:t>
                      </a:r>
                      <a:r>
                        <a:rPr lang="en-US" sz="800" spc="-10" dirty="0">
                          <a:latin typeface="URW Gothic"/>
                          <a:cs typeface="URW Gothic"/>
                        </a:rPr>
                        <a:t>our Read write </a:t>
                      </a:r>
                      <a:r>
                        <a:rPr lang="en-US" sz="800" spc="-10" dirty="0" err="1">
                          <a:latin typeface="URW Gothic"/>
                          <a:cs typeface="URW Gothic"/>
                        </a:rPr>
                        <a:t>inc</a:t>
                      </a:r>
                      <a:r>
                        <a:rPr lang="en-US" sz="800" spc="-10" dirty="0">
                          <a:latin typeface="URW Gothic"/>
                          <a:cs typeface="URW Gothic"/>
                        </a:rPr>
                        <a:t> </a:t>
                      </a:r>
                      <a:r>
                        <a:rPr lang="en-US" sz="800" spc="-10" dirty="0" err="1">
                          <a:latin typeface="URW Gothic"/>
                          <a:cs typeface="URW Gothic"/>
                        </a:rPr>
                        <a:t>programme</a:t>
                      </a:r>
                      <a:endParaRPr sz="800" dirty="0">
                        <a:latin typeface="URW Gothic"/>
                        <a:cs typeface="URW Gothic"/>
                      </a:endParaRPr>
                    </a:p>
                    <a:p>
                      <a:pPr marL="525780" marR="351790">
                        <a:lnSpc>
                          <a:spcPct val="101299"/>
                        </a:lnSpc>
                        <a:spcBef>
                          <a:spcPts val="10"/>
                        </a:spcBef>
                      </a:pPr>
                      <a:endParaRPr sz="800" dirty="0">
                        <a:highlight>
                          <a:srgbClr val="FFFF00"/>
                        </a:highlight>
                        <a:latin typeface="URW Gothic"/>
                        <a:cs typeface="URW Gothic"/>
                      </a:endParaRPr>
                    </a:p>
                  </a:txBody>
                  <a:tcPr marL="0" marR="0" marT="0" marB="0">
                    <a:lnL w="12700">
                      <a:solidFill>
                        <a:srgbClr val="FFC000"/>
                      </a:solidFill>
                      <a:prstDash val="solid"/>
                    </a:lnL>
                  </a:tcPr>
                </a:tc>
                <a:tc hMerge="1">
                  <a:txBody>
                    <a:bodyPr/>
                    <a:lstStyle/>
                    <a:p>
                      <a:endParaRPr/>
                    </a:p>
                  </a:txBody>
                  <a:tcPr marL="0" marR="0" marT="0" marB="0"/>
                </a:tc>
                <a:tc gridSpan="2">
                  <a:txBody>
                    <a:bodyPr/>
                    <a:lstStyle/>
                    <a:p>
                      <a:pPr marL="525780" marR="311150" indent="-228600">
                        <a:lnSpc>
                          <a:spcPct val="102200"/>
                        </a:lnSpc>
                        <a:buFont typeface="Symbol"/>
                        <a:buChar char=""/>
                        <a:tabLst>
                          <a:tab pos="525145" algn="l"/>
                          <a:tab pos="525780" algn="l"/>
                        </a:tabLst>
                      </a:pPr>
                      <a:r>
                        <a:rPr sz="900" spc="-5" dirty="0">
                          <a:latin typeface="URW Gothic"/>
                          <a:cs typeface="URW Gothic"/>
                        </a:rPr>
                        <a:t>Decode words </a:t>
                      </a:r>
                      <a:r>
                        <a:rPr sz="900" dirty="0">
                          <a:latin typeface="URW Gothic"/>
                          <a:cs typeface="URW Gothic"/>
                        </a:rPr>
                        <a:t>using </a:t>
                      </a:r>
                      <a:r>
                        <a:rPr sz="900" spc="-5" dirty="0">
                          <a:latin typeface="URW Gothic"/>
                          <a:cs typeface="URW Gothic"/>
                        </a:rPr>
                        <a:t>their phonic knowledge </a:t>
                      </a:r>
                      <a:endParaRPr sz="900" dirty="0">
                        <a:latin typeface="URW Gothic"/>
                        <a:cs typeface="URW Gothic"/>
                      </a:endParaRPr>
                    </a:p>
                    <a:p>
                      <a:pPr marL="525780" marR="506730" indent="-228600">
                        <a:lnSpc>
                          <a:spcPts val="1110"/>
                        </a:lnSpc>
                        <a:spcBef>
                          <a:spcPts val="35"/>
                        </a:spcBef>
                        <a:buFont typeface="Symbol"/>
                        <a:buChar char=""/>
                        <a:tabLst>
                          <a:tab pos="525145" algn="l"/>
                          <a:tab pos="525780" algn="l"/>
                        </a:tabLst>
                      </a:pPr>
                      <a:r>
                        <a:rPr sz="900" spc="-5" dirty="0">
                          <a:latin typeface="URW Gothic"/>
                          <a:cs typeface="URW Gothic"/>
                        </a:rPr>
                        <a:t>Understand simple sentences </a:t>
                      </a:r>
                      <a:endParaRPr lang="en-GB" sz="900" dirty="0">
                        <a:latin typeface="URW Gothic"/>
                        <a:cs typeface="URW Gothic"/>
                      </a:endParaRPr>
                    </a:p>
                    <a:p>
                      <a:pPr marL="525780" marR="506730" indent="-228600">
                        <a:lnSpc>
                          <a:spcPts val="1110"/>
                        </a:lnSpc>
                        <a:spcBef>
                          <a:spcPts val="35"/>
                        </a:spcBef>
                        <a:buFont typeface="Symbol"/>
                        <a:buChar char=""/>
                        <a:tabLst>
                          <a:tab pos="525145" algn="l"/>
                          <a:tab pos="525780" algn="l"/>
                        </a:tabLst>
                      </a:pPr>
                      <a:r>
                        <a:rPr sz="900" spc="-5" dirty="0">
                          <a:latin typeface="URW Gothic"/>
                          <a:cs typeface="URW Gothic"/>
                        </a:rPr>
                        <a:t>Describe the main events </a:t>
                      </a:r>
                      <a:r>
                        <a:rPr sz="900" spc="5" dirty="0">
                          <a:latin typeface="URW Gothic"/>
                          <a:cs typeface="URW Gothic"/>
                        </a:rPr>
                        <a:t>in </a:t>
                      </a:r>
                      <a:r>
                        <a:rPr sz="900" dirty="0">
                          <a:latin typeface="URW Gothic"/>
                          <a:cs typeface="URW Gothic"/>
                        </a:rPr>
                        <a:t>stories </a:t>
                      </a:r>
                      <a:r>
                        <a:rPr sz="900" spc="-5" dirty="0">
                          <a:latin typeface="URW Gothic"/>
                          <a:cs typeface="URW Gothic"/>
                        </a:rPr>
                        <a:t>they</a:t>
                      </a:r>
                      <a:r>
                        <a:rPr sz="900" spc="-50" dirty="0">
                          <a:latin typeface="URW Gothic"/>
                          <a:cs typeface="URW Gothic"/>
                        </a:rPr>
                        <a:t> </a:t>
                      </a:r>
                      <a:r>
                        <a:rPr sz="900" spc="-5" dirty="0">
                          <a:latin typeface="URW Gothic"/>
                          <a:cs typeface="URW Gothic"/>
                        </a:rPr>
                        <a:t>have.</a:t>
                      </a:r>
                      <a:endParaRPr sz="900" dirty="0">
                        <a:latin typeface="URW Gothic"/>
                        <a:cs typeface="URW Gothic"/>
                      </a:endParaRPr>
                    </a:p>
                    <a:p>
                      <a:pPr marL="525780" marR="407034" indent="-228600">
                        <a:lnSpc>
                          <a:spcPct val="102200"/>
                        </a:lnSpc>
                        <a:buFont typeface="Symbol"/>
                        <a:buChar char=""/>
                        <a:tabLst>
                          <a:tab pos="525145" algn="l"/>
                          <a:tab pos="525780" algn="l"/>
                        </a:tabLst>
                      </a:pPr>
                      <a:r>
                        <a:rPr sz="900" spc="-5" dirty="0">
                          <a:latin typeface="URW Gothic"/>
                          <a:cs typeface="URW Gothic"/>
                        </a:rPr>
                        <a:t>Choose and </a:t>
                      </a:r>
                      <a:r>
                        <a:rPr sz="900" dirty="0">
                          <a:latin typeface="URW Gothic"/>
                          <a:cs typeface="URW Gothic"/>
                        </a:rPr>
                        <a:t>read a </a:t>
                      </a:r>
                      <a:r>
                        <a:rPr sz="900" spc="-5" dirty="0">
                          <a:latin typeface="URW Gothic"/>
                          <a:cs typeface="URW Gothic"/>
                        </a:rPr>
                        <a:t>range of books independently to read </a:t>
                      </a:r>
                      <a:r>
                        <a:rPr sz="900" dirty="0">
                          <a:latin typeface="URW Gothic"/>
                          <a:cs typeface="URW Gothic"/>
                        </a:rPr>
                        <a:t>for  </a:t>
                      </a:r>
                      <a:r>
                        <a:rPr sz="900" spc="-5" dirty="0">
                          <a:latin typeface="URW Gothic"/>
                          <a:cs typeface="URW Gothic"/>
                        </a:rPr>
                        <a:t>pleasure</a:t>
                      </a:r>
                      <a:r>
                        <a:rPr lang="en-GB" sz="900" spc="-5" dirty="0">
                          <a:latin typeface="URW Gothic"/>
                          <a:cs typeface="URW Gothic"/>
                        </a:rPr>
                        <a:t> and with an adult</a:t>
                      </a:r>
                      <a:endParaRPr sz="900" dirty="0">
                        <a:latin typeface="URW Gothic"/>
                        <a:cs typeface="URW Gothic"/>
                      </a:endParaRPr>
                    </a:p>
                  </a:txBody>
                  <a:tcPr marL="0" marR="0" marT="0" marB="0">
                    <a:lnR w="12700">
                      <a:solidFill>
                        <a:srgbClr val="FFC00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84">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FFC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FFC000"/>
                      </a:solidFill>
                      <a:prstDash val="solid"/>
                    </a:lnR>
                    <a:solidFill>
                      <a:srgbClr val="FFF1C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408429">
                <a:tc gridSpan="2">
                  <a:txBody>
                    <a:bodyPr/>
                    <a:lstStyle/>
                    <a:p>
                      <a:pPr marL="525780" marR="178435" indent="-228600">
                        <a:lnSpc>
                          <a:spcPts val="980"/>
                        </a:lnSpc>
                        <a:spcBef>
                          <a:spcPts val="20"/>
                        </a:spcBef>
                        <a:buFont typeface="Symbol"/>
                        <a:buChar char=""/>
                        <a:tabLst>
                          <a:tab pos="525145" algn="l"/>
                          <a:tab pos="525780" algn="l"/>
                        </a:tabLst>
                      </a:pPr>
                      <a:r>
                        <a:rPr sz="800" spc="-5" dirty="0">
                          <a:latin typeface="URW Gothic"/>
                          <a:cs typeface="URW Gothic"/>
                        </a:rPr>
                        <a:t>Understand the five concepts: </a:t>
                      </a:r>
                      <a:r>
                        <a:rPr sz="800" dirty="0">
                          <a:latin typeface="URW Gothic"/>
                          <a:cs typeface="URW Gothic"/>
                        </a:rPr>
                        <a:t>print has </a:t>
                      </a:r>
                      <a:r>
                        <a:rPr sz="800" spc="-5" dirty="0">
                          <a:latin typeface="URW Gothic"/>
                          <a:cs typeface="URW Gothic"/>
                        </a:rPr>
                        <a:t>meaning, </a:t>
                      </a:r>
                      <a:r>
                        <a:rPr sz="800" dirty="0">
                          <a:latin typeface="URW Gothic"/>
                          <a:cs typeface="URW Gothic"/>
                        </a:rPr>
                        <a:t>print </a:t>
                      </a:r>
                      <a:r>
                        <a:rPr sz="800" spc="-5" dirty="0">
                          <a:latin typeface="URW Gothic"/>
                          <a:cs typeface="URW Gothic"/>
                        </a:rPr>
                        <a:t>can have different purposes, </a:t>
                      </a:r>
                      <a:r>
                        <a:rPr sz="800" spc="10" dirty="0">
                          <a:latin typeface="URW Gothic"/>
                          <a:cs typeface="URW Gothic"/>
                        </a:rPr>
                        <a:t>we </a:t>
                      </a:r>
                      <a:r>
                        <a:rPr sz="800" spc="-5" dirty="0">
                          <a:latin typeface="URW Gothic"/>
                          <a:cs typeface="URW Gothic"/>
                        </a:rPr>
                        <a:t>read English text  </a:t>
                      </a:r>
                      <a:r>
                        <a:rPr sz="800" dirty="0">
                          <a:latin typeface="URW Gothic"/>
                          <a:cs typeface="URW Gothic"/>
                        </a:rPr>
                        <a:t>form left </a:t>
                      </a:r>
                      <a:r>
                        <a:rPr sz="800" spc="-5" dirty="0">
                          <a:latin typeface="URW Gothic"/>
                          <a:cs typeface="URW Gothic"/>
                        </a:rPr>
                        <a:t>to right and from top to bottom, the </a:t>
                      </a:r>
                      <a:r>
                        <a:rPr sz="800" dirty="0">
                          <a:latin typeface="URW Gothic"/>
                          <a:cs typeface="URW Gothic"/>
                        </a:rPr>
                        <a:t>names of </a:t>
                      </a:r>
                      <a:r>
                        <a:rPr sz="800" spc="-5" dirty="0">
                          <a:latin typeface="URW Gothic"/>
                          <a:cs typeface="URW Gothic"/>
                        </a:rPr>
                        <a:t>the different parts </a:t>
                      </a:r>
                      <a:r>
                        <a:rPr sz="800" dirty="0">
                          <a:latin typeface="URW Gothic"/>
                          <a:cs typeface="URW Gothic"/>
                        </a:rPr>
                        <a:t>of a book, </a:t>
                      </a:r>
                      <a:r>
                        <a:rPr sz="800" spc="-5" dirty="0">
                          <a:latin typeface="URW Gothic"/>
                          <a:cs typeface="URW Gothic"/>
                        </a:rPr>
                        <a:t>page</a:t>
                      </a:r>
                      <a:r>
                        <a:rPr sz="800" spc="90" dirty="0">
                          <a:latin typeface="URW Gothic"/>
                          <a:cs typeface="URW Gothic"/>
                        </a:rPr>
                        <a:t> </a:t>
                      </a:r>
                      <a:r>
                        <a:rPr sz="800" spc="-5" dirty="0">
                          <a:latin typeface="URW Gothic"/>
                          <a:cs typeface="URW Gothic"/>
                        </a:rPr>
                        <a:t>sequencing.</a:t>
                      </a:r>
                      <a:endParaRPr sz="800" dirty="0">
                        <a:latin typeface="URW Gothic"/>
                        <a:cs typeface="URW Gothic"/>
                      </a:endParaRPr>
                    </a:p>
                    <a:p>
                      <a:pPr marL="525780" indent="-228600">
                        <a:lnSpc>
                          <a:spcPts val="940"/>
                        </a:lnSpc>
                        <a:buFont typeface="Symbol"/>
                        <a:buChar char=""/>
                        <a:tabLst>
                          <a:tab pos="525145" algn="l"/>
                          <a:tab pos="525780" algn="l"/>
                        </a:tabLst>
                      </a:pPr>
                      <a:r>
                        <a:rPr sz="800" spc="-5" dirty="0">
                          <a:latin typeface="URW Gothic"/>
                          <a:cs typeface="URW Gothic"/>
                        </a:rPr>
                        <a:t>Develop their phonological awareness, so that </a:t>
                      </a:r>
                      <a:r>
                        <a:rPr sz="800" dirty="0">
                          <a:latin typeface="URW Gothic"/>
                          <a:cs typeface="URW Gothic"/>
                        </a:rPr>
                        <a:t>they can: spot and </a:t>
                      </a:r>
                      <a:r>
                        <a:rPr sz="800" spc="-5" dirty="0">
                          <a:latin typeface="URW Gothic"/>
                          <a:cs typeface="URW Gothic"/>
                        </a:rPr>
                        <a:t>suggest rhymes, count </a:t>
                      </a:r>
                      <a:r>
                        <a:rPr sz="800" dirty="0">
                          <a:latin typeface="URW Gothic"/>
                          <a:cs typeface="URW Gothic"/>
                        </a:rPr>
                        <a:t>or </a:t>
                      </a:r>
                      <a:r>
                        <a:rPr sz="800" spc="-5" dirty="0">
                          <a:latin typeface="URW Gothic"/>
                          <a:cs typeface="URW Gothic"/>
                        </a:rPr>
                        <a:t>clap</a:t>
                      </a:r>
                      <a:r>
                        <a:rPr sz="800" spc="50" dirty="0">
                          <a:latin typeface="URW Gothic"/>
                          <a:cs typeface="URW Gothic"/>
                        </a:rPr>
                        <a:t> </a:t>
                      </a:r>
                      <a:r>
                        <a:rPr sz="800" spc="-5" dirty="0">
                          <a:latin typeface="URW Gothic"/>
                          <a:cs typeface="URW Gothic"/>
                        </a:rPr>
                        <a:t>syllables</a:t>
                      </a:r>
                      <a:endParaRPr sz="800" dirty="0">
                        <a:latin typeface="URW Gothic"/>
                        <a:cs typeface="URW Gothic"/>
                      </a:endParaRPr>
                    </a:p>
                    <a:p>
                      <a:pPr marL="525780">
                        <a:lnSpc>
                          <a:spcPct val="100000"/>
                        </a:lnSpc>
                        <a:spcBef>
                          <a:spcPts val="20"/>
                        </a:spcBef>
                      </a:pPr>
                      <a:r>
                        <a:rPr sz="800" dirty="0">
                          <a:latin typeface="URW Gothic"/>
                          <a:cs typeface="URW Gothic"/>
                        </a:rPr>
                        <a:t>in a word, </a:t>
                      </a:r>
                      <a:r>
                        <a:rPr sz="800" spc="-5" dirty="0">
                          <a:latin typeface="URW Gothic"/>
                          <a:cs typeface="URW Gothic"/>
                        </a:rPr>
                        <a:t>recognise </a:t>
                      </a:r>
                      <a:r>
                        <a:rPr sz="800" spc="5" dirty="0">
                          <a:latin typeface="URW Gothic"/>
                          <a:cs typeface="URW Gothic"/>
                        </a:rPr>
                        <a:t>words </a:t>
                      </a:r>
                      <a:r>
                        <a:rPr sz="800" dirty="0">
                          <a:latin typeface="URW Gothic"/>
                          <a:cs typeface="URW Gothic"/>
                        </a:rPr>
                        <a:t>with </a:t>
                      </a:r>
                      <a:r>
                        <a:rPr sz="800" spc="-5" dirty="0">
                          <a:latin typeface="URW Gothic"/>
                          <a:cs typeface="URW Gothic"/>
                        </a:rPr>
                        <a:t>the same initial sound, such </a:t>
                      </a:r>
                      <a:r>
                        <a:rPr sz="800" dirty="0">
                          <a:latin typeface="URW Gothic"/>
                          <a:cs typeface="URW Gothic"/>
                        </a:rPr>
                        <a:t>as </a:t>
                      </a:r>
                      <a:r>
                        <a:rPr sz="800" spc="-5" dirty="0">
                          <a:latin typeface="URW Gothic"/>
                          <a:cs typeface="URW Gothic"/>
                        </a:rPr>
                        <a:t>money and</a:t>
                      </a:r>
                      <a:r>
                        <a:rPr sz="800" spc="-60" dirty="0">
                          <a:latin typeface="URW Gothic"/>
                          <a:cs typeface="URW Gothic"/>
                        </a:rPr>
                        <a:t> </a:t>
                      </a:r>
                      <a:r>
                        <a:rPr sz="800" dirty="0">
                          <a:latin typeface="URW Gothic"/>
                          <a:cs typeface="URW Gothic"/>
                        </a:rPr>
                        <a:t>mother.</a:t>
                      </a:r>
                    </a:p>
                    <a:p>
                      <a:pPr marL="525780" marR="136525" indent="-228600">
                        <a:lnSpc>
                          <a:spcPts val="990"/>
                        </a:lnSpc>
                        <a:spcBef>
                          <a:spcPts val="35"/>
                        </a:spcBef>
                        <a:buFont typeface="Symbol"/>
                        <a:buChar char=""/>
                        <a:tabLst>
                          <a:tab pos="525145" algn="l"/>
                          <a:tab pos="525780" algn="l"/>
                        </a:tabLst>
                      </a:pPr>
                      <a:r>
                        <a:rPr sz="800" dirty="0">
                          <a:latin typeface="URW Gothic"/>
                          <a:cs typeface="URW Gothic"/>
                        </a:rPr>
                        <a:t>Read </a:t>
                      </a:r>
                      <a:r>
                        <a:rPr sz="800" spc="-5" dirty="0">
                          <a:latin typeface="URW Gothic"/>
                          <a:cs typeface="URW Gothic"/>
                        </a:rPr>
                        <a:t>individual letters </a:t>
                      </a:r>
                      <a:r>
                        <a:rPr sz="800" dirty="0">
                          <a:latin typeface="URW Gothic"/>
                          <a:cs typeface="URW Gothic"/>
                        </a:rPr>
                        <a:t>by </a:t>
                      </a:r>
                      <a:r>
                        <a:rPr sz="800" spc="-5" dirty="0">
                          <a:latin typeface="URW Gothic"/>
                          <a:cs typeface="URW Gothic"/>
                        </a:rPr>
                        <a:t>saying the sounds </a:t>
                      </a:r>
                      <a:r>
                        <a:rPr sz="800" dirty="0">
                          <a:latin typeface="URW Gothic"/>
                          <a:cs typeface="URW Gothic"/>
                        </a:rPr>
                        <a:t>for </a:t>
                      </a:r>
                      <a:r>
                        <a:rPr sz="800" spc="-5" dirty="0">
                          <a:latin typeface="URW Gothic"/>
                          <a:cs typeface="URW Gothic"/>
                        </a:rPr>
                        <a:t>them </a:t>
                      </a:r>
                      <a:r>
                        <a:rPr sz="800" dirty="0">
                          <a:latin typeface="URW Gothic"/>
                          <a:cs typeface="URW Gothic"/>
                        </a:rPr>
                        <a:t>–</a:t>
                      </a:r>
                      <a:r>
                        <a:rPr lang="en-US" sz="800" dirty="0">
                          <a:latin typeface="URW Gothic"/>
                          <a:cs typeface="URW Gothic"/>
                        </a:rPr>
                        <a:t> m a s d t I n p g o c k u b f e l h r j v w x y z </a:t>
                      </a:r>
                    </a:p>
                    <a:p>
                      <a:pPr marL="525780" marR="136525" indent="-228600">
                        <a:lnSpc>
                          <a:spcPts val="990"/>
                        </a:lnSpc>
                        <a:spcBef>
                          <a:spcPts val="35"/>
                        </a:spcBef>
                        <a:buFont typeface="Symbol"/>
                        <a:buChar char=""/>
                        <a:tabLst>
                          <a:tab pos="525145" algn="l"/>
                          <a:tab pos="525780" algn="l"/>
                        </a:tabLst>
                      </a:pPr>
                      <a:r>
                        <a:rPr sz="800" spc="-5" dirty="0">
                          <a:latin typeface="URW Gothic"/>
                          <a:cs typeface="URW Gothic"/>
                        </a:rPr>
                        <a:t>Blend</a:t>
                      </a:r>
                      <a:r>
                        <a:rPr lang="en-US" sz="800" spc="-5" dirty="0">
                          <a:latin typeface="URW Gothic"/>
                          <a:cs typeface="URW Gothic"/>
                        </a:rPr>
                        <a:t> </a:t>
                      </a:r>
                      <a:r>
                        <a:rPr sz="800" spc="-5" dirty="0">
                          <a:latin typeface="URW Gothic"/>
                          <a:cs typeface="URW Gothic"/>
                        </a:rPr>
                        <a:t>sounds </a:t>
                      </a:r>
                      <a:r>
                        <a:rPr sz="800" dirty="0">
                          <a:latin typeface="URW Gothic"/>
                          <a:cs typeface="URW Gothic"/>
                        </a:rPr>
                        <a:t>into words, </a:t>
                      </a:r>
                      <a:r>
                        <a:rPr sz="800" spc="-10" dirty="0">
                          <a:latin typeface="URW Gothic"/>
                          <a:cs typeface="URW Gothic"/>
                        </a:rPr>
                        <a:t>so </a:t>
                      </a:r>
                      <a:r>
                        <a:rPr sz="800" spc="-5" dirty="0">
                          <a:latin typeface="URW Gothic"/>
                          <a:cs typeface="URW Gothic"/>
                        </a:rPr>
                        <a:t>that </a:t>
                      </a:r>
                      <a:r>
                        <a:rPr sz="800" dirty="0">
                          <a:latin typeface="URW Gothic"/>
                          <a:cs typeface="URW Gothic"/>
                        </a:rPr>
                        <a:t>they </a:t>
                      </a:r>
                      <a:r>
                        <a:rPr sz="800" spc="-5" dirty="0">
                          <a:latin typeface="URW Gothic"/>
                          <a:cs typeface="URW Gothic"/>
                        </a:rPr>
                        <a:t>can read short </a:t>
                      </a:r>
                      <a:r>
                        <a:rPr sz="800" spc="5" dirty="0">
                          <a:latin typeface="URW Gothic"/>
                          <a:cs typeface="URW Gothic"/>
                        </a:rPr>
                        <a:t>words </a:t>
                      </a:r>
                      <a:r>
                        <a:rPr sz="800" spc="-5" dirty="0">
                          <a:latin typeface="URW Gothic"/>
                          <a:cs typeface="URW Gothic"/>
                        </a:rPr>
                        <a:t>made up </a:t>
                      </a:r>
                      <a:r>
                        <a:rPr sz="800" dirty="0">
                          <a:latin typeface="URW Gothic"/>
                          <a:cs typeface="URW Gothic"/>
                        </a:rPr>
                        <a:t>of known</a:t>
                      </a:r>
                      <a:r>
                        <a:rPr sz="800" spc="-30" dirty="0">
                          <a:latin typeface="URW Gothic"/>
                          <a:cs typeface="URW Gothic"/>
                        </a:rPr>
                        <a:t> </a:t>
                      </a:r>
                      <a:r>
                        <a:rPr sz="800" spc="-5" dirty="0">
                          <a:latin typeface="URW Gothic"/>
                          <a:cs typeface="URW Gothic"/>
                        </a:rPr>
                        <a:t>letter-sound</a:t>
                      </a:r>
                      <a:endParaRPr sz="800" dirty="0">
                        <a:latin typeface="URW Gothic"/>
                        <a:cs typeface="URW Gothic"/>
                      </a:endParaRPr>
                    </a:p>
                    <a:p>
                      <a:pPr marL="525780">
                        <a:lnSpc>
                          <a:spcPct val="100000"/>
                        </a:lnSpc>
                        <a:spcBef>
                          <a:spcPts val="25"/>
                        </a:spcBef>
                      </a:pPr>
                      <a:r>
                        <a:rPr sz="800" spc="-5" dirty="0">
                          <a:latin typeface="URW Gothic"/>
                          <a:cs typeface="URW Gothic"/>
                        </a:rPr>
                        <a:t>correspondences.</a:t>
                      </a:r>
                      <a:r>
                        <a:rPr lang="en-US" sz="800" spc="-5" dirty="0">
                          <a:latin typeface="URW Gothic"/>
                          <a:cs typeface="URW Gothic"/>
                        </a:rPr>
                        <a:t> (Set 1 single letter sounds)</a:t>
                      </a:r>
                      <a:endParaRPr sz="800" dirty="0">
                        <a:latin typeface="URW Gothic"/>
                        <a:cs typeface="URW Gothic"/>
                      </a:endParaRPr>
                    </a:p>
                  </a:txBody>
                  <a:tcPr marL="0" marR="0" marT="2540" marB="0">
                    <a:lnL w="12700">
                      <a:solidFill>
                        <a:srgbClr val="FFC000"/>
                      </a:solidFill>
                      <a:prstDash val="solid"/>
                    </a:lnL>
                    <a:lnB w="12700">
                      <a:solidFill>
                        <a:srgbClr val="FFC000"/>
                      </a:solidFill>
                      <a:prstDash val="solid"/>
                    </a:lnB>
                  </a:tcPr>
                </a:tc>
                <a:tc hMerge="1">
                  <a:txBody>
                    <a:bodyPr/>
                    <a:lstStyle/>
                    <a:p>
                      <a:endParaRPr/>
                    </a:p>
                  </a:txBody>
                  <a:tcPr marL="0" marR="0" marT="0" marB="0"/>
                </a:tc>
                <a:tc gridSpan="2">
                  <a:txBody>
                    <a:bodyPr/>
                    <a:lstStyle/>
                    <a:p>
                      <a:pPr marL="468630" marR="111760" indent="-171450">
                        <a:lnSpc>
                          <a:spcPts val="1100"/>
                        </a:lnSpc>
                        <a:spcBef>
                          <a:spcPts val="5"/>
                        </a:spcBef>
                        <a:buFont typeface="Arial" panose="020B0604020202020204" pitchFamily="34" charset="0"/>
                        <a:buChar char="•"/>
                        <a:tabLst>
                          <a:tab pos="525145" algn="l"/>
                          <a:tab pos="525780" algn="l"/>
                        </a:tabLst>
                      </a:pPr>
                      <a:r>
                        <a:rPr sz="900" spc="-5" dirty="0">
                          <a:latin typeface="URW Gothic"/>
                          <a:cs typeface="URW Gothic"/>
                        </a:rPr>
                        <a:t>Demonstrate understanding </a:t>
                      </a:r>
                      <a:r>
                        <a:rPr sz="900" dirty="0">
                          <a:latin typeface="URW Gothic"/>
                          <a:cs typeface="URW Gothic"/>
                        </a:rPr>
                        <a:t>when </a:t>
                      </a:r>
                      <a:r>
                        <a:rPr sz="900" spc="-5" dirty="0">
                          <a:latin typeface="URW Gothic"/>
                          <a:cs typeface="URW Gothic"/>
                        </a:rPr>
                        <a:t>talking with others about  what they have read. For example, name of characters,</a:t>
                      </a:r>
                      <a:r>
                        <a:rPr sz="900" spc="35" dirty="0">
                          <a:latin typeface="URW Gothic"/>
                          <a:cs typeface="URW Gothic"/>
                        </a:rPr>
                        <a:t> </a:t>
                      </a:r>
                      <a:r>
                        <a:rPr sz="900" spc="-5" dirty="0">
                          <a:latin typeface="URW Gothic"/>
                          <a:cs typeface="URW Gothic"/>
                        </a:rPr>
                        <a:t>where</a:t>
                      </a:r>
                      <a:endParaRPr sz="900" dirty="0">
                        <a:latin typeface="URW Gothic"/>
                        <a:cs typeface="URW Gothic"/>
                      </a:endParaRPr>
                    </a:p>
                    <a:p>
                      <a:pPr marL="525780">
                        <a:lnSpc>
                          <a:spcPts val="1070"/>
                        </a:lnSpc>
                      </a:pPr>
                      <a:r>
                        <a:rPr sz="900" spc="-5" dirty="0">
                          <a:latin typeface="URW Gothic"/>
                          <a:cs typeface="URW Gothic"/>
                        </a:rPr>
                        <a:t>the story </a:t>
                      </a:r>
                      <a:r>
                        <a:rPr sz="900" spc="5" dirty="0">
                          <a:latin typeface="URW Gothic"/>
                          <a:cs typeface="URW Gothic"/>
                        </a:rPr>
                        <a:t>is </a:t>
                      </a:r>
                      <a:r>
                        <a:rPr sz="900" spc="-5" dirty="0">
                          <a:latin typeface="URW Gothic"/>
                          <a:cs typeface="URW Gothic"/>
                        </a:rPr>
                        <a:t>set, </a:t>
                      </a:r>
                      <a:r>
                        <a:rPr sz="900" dirty="0">
                          <a:latin typeface="URW Gothic"/>
                          <a:cs typeface="URW Gothic"/>
                        </a:rPr>
                        <a:t>what </a:t>
                      </a:r>
                      <a:r>
                        <a:rPr sz="900" spc="-5" dirty="0">
                          <a:latin typeface="URW Gothic"/>
                          <a:cs typeface="URW Gothic"/>
                        </a:rPr>
                        <a:t>happened </a:t>
                      </a:r>
                      <a:r>
                        <a:rPr sz="900" dirty="0">
                          <a:latin typeface="URW Gothic"/>
                          <a:cs typeface="URW Gothic"/>
                        </a:rPr>
                        <a:t>in </a:t>
                      </a:r>
                      <a:r>
                        <a:rPr sz="900" spc="-5" dirty="0">
                          <a:latin typeface="URW Gothic"/>
                          <a:cs typeface="URW Gothic"/>
                        </a:rPr>
                        <a:t>the</a:t>
                      </a:r>
                      <a:r>
                        <a:rPr sz="900" spc="-25" dirty="0">
                          <a:latin typeface="URW Gothic"/>
                          <a:cs typeface="URW Gothic"/>
                        </a:rPr>
                        <a:t> </a:t>
                      </a:r>
                      <a:r>
                        <a:rPr sz="900" spc="-5" dirty="0">
                          <a:latin typeface="URW Gothic"/>
                          <a:cs typeface="URW Gothic"/>
                        </a:rPr>
                        <a:t>story.</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10" dirty="0">
                          <a:latin typeface="URW Gothic"/>
                          <a:cs typeface="URW Gothic"/>
                        </a:rPr>
                        <a:t>Talk </a:t>
                      </a:r>
                      <a:r>
                        <a:rPr sz="900" spc="-5" dirty="0">
                          <a:latin typeface="URW Gothic"/>
                          <a:cs typeface="URW Gothic"/>
                        </a:rPr>
                        <a:t>about </a:t>
                      </a:r>
                      <a:r>
                        <a:rPr sz="900" dirty="0">
                          <a:latin typeface="URW Gothic"/>
                          <a:cs typeface="URW Gothic"/>
                        </a:rPr>
                        <a:t>what </a:t>
                      </a:r>
                      <a:r>
                        <a:rPr sz="900" spc="-5" dirty="0">
                          <a:latin typeface="URW Gothic"/>
                          <a:cs typeface="URW Gothic"/>
                        </a:rPr>
                        <a:t>they have</a:t>
                      </a:r>
                      <a:r>
                        <a:rPr sz="900" spc="-10" dirty="0">
                          <a:latin typeface="URW Gothic"/>
                          <a:cs typeface="URW Gothic"/>
                        </a:rPr>
                        <a:t> </a:t>
                      </a:r>
                      <a:r>
                        <a:rPr sz="900" spc="-5" dirty="0">
                          <a:latin typeface="URW Gothic"/>
                          <a:cs typeface="URW Gothic"/>
                        </a:rPr>
                        <a:t>read.</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lang="en-US" sz="900" dirty="0">
                          <a:latin typeface="URW Gothic"/>
                          <a:cs typeface="URW Gothic"/>
                        </a:rPr>
                        <a:t>Begin to read some</a:t>
                      </a:r>
                      <a:r>
                        <a:rPr sz="900" dirty="0">
                          <a:latin typeface="URW Gothic"/>
                          <a:cs typeface="URW Gothic"/>
                        </a:rPr>
                        <a:t> </a:t>
                      </a:r>
                      <a:r>
                        <a:rPr sz="900" spc="-10" dirty="0">
                          <a:latin typeface="URW Gothic"/>
                          <a:cs typeface="URW Gothic"/>
                        </a:rPr>
                        <a:t>CVC</a:t>
                      </a:r>
                      <a:r>
                        <a:rPr lang="en-GB" sz="900" spc="-10" dirty="0">
                          <a:latin typeface="URW Gothic"/>
                          <a:cs typeface="URW Gothic"/>
                        </a:rPr>
                        <a:t> words</a:t>
                      </a:r>
                    </a:p>
                    <a:p>
                      <a:pPr marL="525780" marR="0" lvl="0" indent="-228600" defTabSz="914400" eaLnBrk="1" fontAlgn="auto" latinLnBrk="0" hangingPunct="1">
                        <a:lnSpc>
                          <a:spcPct val="100000"/>
                        </a:lnSpc>
                        <a:spcBef>
                          <a:spcPts val="25"/>
                        </a:spcBef>
                        <a:spcAft>
                          <a:spcPts val="0"/>
                        </a:spcAft>
                        <a:buClrTx/>
                        <a:buSzTx/>
                        <a:buFont typeface="Symbol"/>
                        <a:buChar char=""/>
                        <a:tabLst>
                          <a:tab pos="525145" algn="l"/>
                          <a:tab pos="525780" algn="l"/>
                        </a:tabLst>
                        <a:defRPr/>
                      </a:pPr>
                      <a:r>
                        <a:rPr lang="en-GB" sz="900" spc="-5" dirty="0">
                          <a:latin typeface="URW Gothic"/>
                          <a:cs typeface="URW Gothic"/>
                        </a:rPr>
                        <a:t>Knows how to </a:t>
                      </a:r>
                      <a:r>
                        <a:rPr lang="en-GB" sz="900" dirty="0">
                          <a:latin typeface="URW Gothic"/>
                          <a:cs typeface="URW Gothic"/>
                        </a:rPr>
                        <a:t>hold </a:t>
                      </a:r>
                      <a:r>
                        <a:rPr lang="en-GB" sz="900" spc="-5" dirty="0">
                          <a:latin typeface="URW Gothic"/>
                          <a:cs typeface="URW Gothic"/>
                        </a:rPr>
                        <a:t>and handle </a:t>
                      </a:r>
                      <a:r>
                        <a:rPr lang="en-GB" sz="900" dirty="0">
                          <a:latin typeface="URW Gothic"/>
                          <a:cs typeface="URW Gothic"/>
                        </a:rPr>
                        <a:t>a </a:t>
                      </a:r>
                      <a:r>
                        <a:rPr lang="en-GB" sz="900" spc="-5" dirty="0">
                          <a:latin typeface="URW Gothic"/>
                          <a:cs typeface="URW Gothic"/>
                        </a:rPr>
                        <a:t>book, </a:t>
                      </a:r>
                      <a:r>
                        <a:rPr lang="en-GB" sz="900" dirty="0">
                          <a:latin typeface="URW Gothic"/>
                          <a:cs typeface="URW Gothic"/>
                        </a:rPr>
                        <a:t>turning </a:t>
                      </a:r>
                      <a:r>
                        <a:rPr lang="en-GB" sz="900" spc="-5" dirty="0">
                          <a:latin typeface="URW Gothic"/>
                          <a:cs typeface="URW Gothic"/>
                        </a:rPr>
                        <a:t>pages and  knows </a:t>
                      </a:r>
                      <a:r>
                        <a:rPr lang="en-GB" sz="900" dirty="0">
                          <a:latin typeface="URW Gothic"/>
                          <a:cs typeface="URW Gothic"/>
                        </a:rPr>
                        <a:t>key </a:t>
                      </a:r>
                      <a:r>
                        <a:rPr lang="en-GB" sz="900" spc="-5" dirty="0">
                          <a:latin typeface="URW Gothic"/>
                          <a:cs typeface="URW Gothic"/>
                        </a:rPr>
                        <a:t>parts of </a:t>
                      </a:r>
                      <a:r>
                        <a:rPr lang="en-GB" sz="900" dirty="0">
                          <a:latin typeface="URW Gothic"/>
                          <a:cs typeface="URW Gothic"/>
                        </a:rPr>
                        <a:t>a </a:t>
                      </a:r>
                      <a:r>
                        <a:rPr lang="en-GB" sz="900" spc="-5" dirty="0">
                          <a:latin typeface="URW Gothic"/>
                          <a:cs typeface="URW Gothic"/>
                        </a:rPr>
                        <a:t>book, title, cover, author, illustrator,  contents</a:t>
                      </a:r>
                      <a:r>
                        <a:rPr lang="en-GB" sz="900" spc="-10" dirty="0">
                          <a:latin typeface="URW Gothic"/>
                          <a:cs typeface="URW Gothic"/>
                        </a:rPr>
                        <a:t> </a:t>
                      </a:r>
                      <a:r>
                        <a:rPr lang="en-GB" sz="900" spc="-5" dirty="0">
                          <a:latin typeface="URW Gothic"/>
                          <a:cs typeface="URW Gothic"/>
                        </a:rPr>
                        <a:t>page.</a:t>
                      </a:r>
                      <a:endParaRPr lang="en-GB" sz="900" dirty="0">
                        <a:latin typeface="URW Gothic"/>
                        <a:cs typeface="URW Gothic"/>
                      </a:endParaRPr>
                    </a:p>
                    <a:p>
                      <a:pPr marL="525780" indent="-228600">
                        <a:lnSpc>
                          <a:spcPct val="100000"/>
                        </a:lnSpc>
                        <a:spcBef>
                          <a:spcPts val="25"/>
                        </a:spcBef>
                        <a:buFont typeface="Symbol"/>
                        <a:buChar char=""/>
                        <a:tabLst>
                          <a:tab pos="525145" algn="l"/>
                          <a:tab pos="525780" algn="l"/>
                        </a:tabLst>
                      </a:pPr>
                      <a:endParaRPr sz="900" dirty="0">
                        <a:latin typeface="URW Gothic"/>
                        <a:cs typeface="URW Gothic"/>
                      </a:endParaRPr>
                    </a:p>
                  </a:txBody>
                  <a:tcPr marL="0" marR="0" marT="2540" marB="0">
                    <a:lnR w="12700">
                      <a:solidFill>
                        <a:srgbClr val="FFC000"/>
                      </a:solidFill>
                      <a:prstDash val="solid"/>
                    </a:lnR>
                    <a:lnB w="12700">
                      <a:solidFill>
                        <a:srgbClr val="FFC00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20</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2893AC05-E9D9-0B1C-0870-FBB9511A3E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9100" y="1114425"/>
            <a:ext cx="663576" cy="529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52754"/>
            <a:ext cx="10064750" cy="198120"/>
            <a:chOff x="371856" y="952754"/>
            <a:chExt cx="10064750" cy="198120"/>
          </a:xfrm>
        </p:grpSpPr>
        <p:sp>
          <p:nvSpPr>
            <p:cNvPr id="3" name="object 3"/>
            <p:cNvSpPr/>
            <p:nvPr/>
          </p:nvSpPr>
          <p:spPr>
            <a:xfrm>
              <a:off x="373380" y="964946"/>
              <a:ext cx="8089265" cy="186055"/>
            </a:xfrm>
            <a:custGeom>
              <a:avLst/>
              <a:gdLst/>
              <a:ahLst/>
              <a:cxnLst/>
              <a:rect l="l" t="t" r="r" b="b"/>
              <a:pathLst>
                <a:path w="8089265" h="186055">
                  <a:moveTo>
                    <a:pt x="8089138" y="0"/>
                  </a:moveTo>
                  <a:lnTo>
                    <a:pt x="0" y="0"/>
                  </a:lnTo>
                  <a:lnTo>
                    <a:pt x="0" y="185928"/>
                  </a:lnTo>
                  <a:lnTo>
                    <a:pt x="8089138" y="185928"/>
                  </a:lnTo>
                  <a:lnTo>
                    <a:pt x="8089138" y="0"/>
                  </a:lnTo>
                  <a:close/>
                </a:path>
              </a:pathLst>
            </a:custGeom>
            <a:solidFill>
              <a:srgbClr val="FFE499"/>
            </a:solidFill>
          </p:spPr>
          <p:txBody>
            <a:bodyPr wrap="square" lIns="0" tIns="0" rIns="0" bIns="0" rtlCol="0"/>
            <a:lstStyle/>
            <a:p>
              <a:endParaRPr/>
            </a:p>
          </p:txBody>
        </p:sp>
        <p:sp>
          <p:nvSpPr>
            <p:cNvPr id="4" name="object 4"/>
            <p:cNvSpPr/>
            <p:nvPr/>
          </p:nvSpPr>
          <p:spPr>
            <a:xfrm>
              <a:off x="371856" y="952753"/>
              <a:ext cx="10064750" cy="12700"/>
            </a:xfrm>
            <a:custGeom>
              <a:avLst/>
              <a:gdLst/>
              <a:ahLst/>
              <a:cxnLst/>
              <a:rect l="l" t="t" r="r" b="b"/>
              <a:pathLst>
                <a:path w="10064750" h="12700">
                  <a:moveTo>
                    <a:pt x="8090649" y="0"/>
                  </a:moveTo>
                  <a:lnTo>
                    <a:pt x="0" y="0"/>
                  </a:lnTo>
                  <a:lnTo>
                    <a:pt x="0" y="12192"/>
                  </a:lnTo>
                  <a:lnTo>
                    <a:pt x="8090649" y="12192"/>
                  </a:lnTo>
                  <a:lnTo>
                    <a:pt x="8090649" y="0"/>
                  </a:lnTo>
                  <a:close/>
                </a:path>
                <a:path w="10064750" h="12700">
                  <a:moveTo>
                    <a:pt x="10064242" y="0"/>
                  </a:moveTo>
                  <a:lnTo>
                    <a:pt x="8102854" y="0"/>
                  </a:lnTo>
                  <a:lnTo>
                    <a:pt x="8090662" y="0"/>
                  </a:lnTo>
                  <a:lnTo>
                    <a:pt x="8090662" y="12192"/>
                  </a:lnTo>
                  <a:lnTo>
                    <a:pt x="8102854" y="12192"/>
                  </a:lnTo>
                  <a:lnTo>
                    <a:pt x="10064242" y="12192"/>
                  </a:lnTo>
                  <a:lnTo>
                    <a:pt x="10064242" y="0"/>
                  </a:lnTo>
                  <a:close/>
                </a:path>
              </a:pathLst>
            </a:custGeom>
            <a:solidFill>
              <a:srgbClr val="FFC000"/>
            </a:solidFill>
          </p:spPr>
          <p:txBody>
            <a:bodyPr wrap="square" lIns="0" tIns="0" rIns="0" bIns="0" rtlCol="0"/>
            <a:lstStyle/>
            <a:p>
              <a:endParaRPr/>
            </a:p>
          </p:txBody>
        </p:sp>
      </p:grpSp>
      <p:sp>
        <p:nvSpPr>
          <p:cNvPr id="5" name="object 5"/>
          <p:cNvSpPr txBox="1"/>
          <p:nvPr/>
        </p:nvSpPr>
        <p:spPr>
          <a:xfrm>
            <a:off x="421640" y="346963"/>
            <a:ext cx="5855335" cy="1374775"/>
          </a:xfrm>
          <a:prstGeom prst="rect">
            <a:avLst/>
          </a:prstGeom>
        </p:spPr>
        <p:txBody>
          <a:bodyPr vert="horz" wrap="square" lIns="0" tIns="12700" rIns="0" bIns="0" rtlCol="0">
            <a:spAutoFit/>
          </a:bodyPr>
          <a:lstStyle/>
          <a:p>
            <a:pPr marL="47879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478790">
              <a:lnSpc>
                <a:spcPct val="100000"/>
              </a:lnSpc>
              <a:spcBef>
                <a:spcPts val="60"/>
              </a:spcBef>
            </a:pPr>
            <a:r>
              <a:rPr sz="1200" b="1" dirty="0">
                <a:solidFill>
                  <a:srgbClr val="FFC000"/>
                </a:solidFill>
                <a:latin typeface="Gothic Uralic"/>
                <a:cs typeface="Gothic Uralic"/>
              </a:rPr>
              <a:t>Literacy |</a:t>
            </a:r>
            <a:r>
              <a:rPr sz="1200" b="1" spc="-5" dirty="0">
                <a:solidFill>
                  <a:srgbClr val="FFC000"/>
                </a:solidFill>
                <a:latin typeface="Gothic Uralic"/>
                <a:cs typeface="Gothic Uralic"/>
              </a:rPr>
              <a:t> Writing</a:t>
            </a:r>
            <a:endParaRPr sz="1200" dirty="0">
              <a:latin typeface="Gothic Uralic"/>
              <a:cs typeface="Gothic Uralic"/>
            </a:endParaRPr>
          </a:p>
          <a:p>
            <a:pPr>
              <a:lnSpc>
                <a:spcPct val="100000"/>
              </a:lnSpc>
              <a:spcBef>
                <a:spcPts val="25"/>
              </a:spcBef>
            </a:pPr>
            <a:endParaRPr sz="1300" dirty="0">
              <a:latin typeface="Gothic Uralic"/>
              <a:cs typeface="Gothic Uralic"/>
            </a:endParaRPr>
          </a:p>
          <a:p>
            <a:pPr marL="12700">
              <a:lnSpc>
                <a:spcPct val="100000"/>
              </a:lnSpc>
            </a:pPr>
            <a:r>
              <a:rPr sz="1200" b="1" dirty="0">
                <a:latin typeface="Gothic Uralic"/>
                <a:cs typeface="Gothic Uralic"/>
              </a:rPr>
              <a:t>Early Learning </a:t>
            </a:r>
            <a:r>
              <a:rPr sz="1200" b="1" spc="-5" dirty="0">
                <a:latin typeface="Gothic Uralic"/>
                <a:cs typeface="Gothic Uralic"/>
              </a:rPr>
              <a:t>Goal: </a:t>
            </a:r>
            <a:r>
              <a:rPr sz="1200" b="1" dirty="0">
                <a:latin typeface="Gothic Uralic"/>
                <a:cs typeface="Gothic Uralic"/>
              </a:rPr>
              <a:t>Literacy </a:t>
            </a:r>
            <a:r>
              <a:rPr sz="1200" spc="-5" dirty="0">
                <a:latin typeface="URW Gothic"/>
                <a:cs typeface="URW Gothic"/>
              </a:rPr>
              <a:t>|</a:t>
            </a:r>
            <a:r>
              <a:rPr sz="1200" spc="5" dirty="0">
                <a:latin typeface="URW Gothic"/>
                <a:cs typeface="URW Gothic"/>
              </a:rPr>
              <a:t> </a:t>
            </a:r>
            <a:r>
              <a:rPr sz="1200" spc="-10" dirty="0">
                <a:latin typeface="URW Gothic"/>
                <a:cs typeface="URW Gothic"/>
              </a:rPr>
              <a:t>Writing</a:t>
            </a:r>
            <a:endParaRPr sz="1200" dirty="0">
              <a:latin typeface="URW Gothic"/>
              <a:cs typeface="URW Gothic"/>
            </a:endParaRPr>
          </a:p>
          <a:p>
            <a:pPr marL="1270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dirty="0">
                <a:latin typeface="URW Gothic"/>
                <a:cs typeface="URW Gothic"/>
              </a:rPr>
              <a:t>I </a:t>
            </a:r>
            <a:r>
              <a:rPr sz="900" spc="-5" dirty="0">
                <a:latin typeface="URW Gothic"/>
                <a:cs typeface="URW Gothic"/>
              </a:rPr>
              <a:t>can write recognisable letters, most of </a:t>
            </a:r>
            <a:r>
              <a:rPr sz="900" dirty="0">
                <a:latin typeface="URW Gothic"/>
                <a:cs typeface="URW Gothic"/>
              </a:rPr>
              <a:t>which </a:t>
            </a:r>
            <a:r>
              <a:rPr sz="900" spc="-5" dirty="0">
                <a:latin typeface="URW Gothic"/>
                <a:cs typeface="URW Gothic"/>
              </a:rPr>
              <a:t>are correctly</a:t>
            </a:r>
            <a:r>
              <a:rPr sz="900" spc="-20" dirty="0">
                <a:latin typeface="URW Gothic"/>
                <a:cs typeface="URW Gothic"/>
              </a:rPr>
              <a:t> </a:t>
            </a:r>
            <a:r>
              <a:rPr sz="900" spc="-5" dirty="0">
                <a:latin typeface="URW Gothic"/>
                <a:cs typeface="URW Gothic"/>
              </a:rPr>
              <a:t>formed;</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dirty="0">
                <a:latin typeface="URW Gothic"/>
                <a:cs typeface="URW Gothic"/>
              </a:rPr>
              <a:t>I </a:t>
            </a:r>
            <a:r>
              <a:rPr sz="900" spc="-5" dirty="0">
                <a:latin typeface="URW Gothic"/>
                <a:cs typeface="URW Gothic"/>
              </a:rPr>
              <a:t>can spell words by identifying sounds </a:t>
            </a:r>
            <a:r>
              <a:rPr sz="900" spc="5" dirty="0">
                <a:latin typeface="URW Gothic"/>
                <a:cs typeface="URW Gothic"/>
              </a:rPr>
              <a:t>in </a:t>
            </a:r>
            <a:r>
              <a:rPr sz="900" spc="-5" dirty="0">
                <a:latin typeface="URW Gothic"/>
                <a:cs typeface="URW Gothic"/>
              </a:rPr>
              <a:t>them and representing the sounds with </a:t>
            </a:r>
            <a:r>
              <a:rPr sz="900" dirty="0">
                <a:latin typeface="URW Gothic"/>
                <a:cs typeface="URW Gothic"/>
              </a:rPr>
              <a:t>a </a:t>
            </a:r>
            <a:r>
              <a:rPr sz="900" spc="-10" dirty="0">
                <a:latin typeface="URW Gothic"/>
                <a:cs typeface="URW Gothic"/>
              </a:rPr>
              <a:t>letter </a:t>
            </a:r>
            <a:r>
              <a:rPr sz="900" spc="-5" dirty="0">
                <a:latin typeface="URW Gothic"/>
                <a:cs typeface="URW Gothic"/>
              </a:rPr>
              <a:t>or</a:t>
            </a:r>
            <a:r>
              <a:rPr sz="900" spc="120" dirty="0">
                <a:latin typeface="URW Gothic"/>
                <a:cs typeface="URW Gothic"/>
              </a:rPr>
              <a:t> </a:t>
            </a:r>
            <a:r>
              <a:rPr sz="900" dirty="0">
                <a:latin typeface="URW Gothic"/>
                <a:cs typeface="URW Gothic"/>
              </a:rPr>
              <a:t>letters;</a:t>
            </a:r>
          </a:p>
          <a:p>
            <a:pPr marL="469900" indent="-228600">
              <a:lnSpc>
                <a:spcPct val="100000"/>
              </a:lnSpc>
              <a:spcBef>
                <a:spcPts val="20"/>
              </a:spcBef>
              <a:buFont typeface="Symbol"/>
              <a:buChar char=""/>
              <a:tabLst>
                <a:tab pos="469265" algn="l"/>
                <a:tab pos="469900" algn="l"/>
              </a:tabLst>
            </a:pPr>
            <a:r>
              <a:rPr sz="900" dirty="0">
                <a:latin typeface="URW Gothic"/>
                <a:cs typeface="URW Gothic"/>
              </a:rPr>
              <a:t>I </a:t>
            </a:r>
            <a:r>
              <a:rPr sz="900" spc="-5" dirty="0">
                <a:latin typeface="URW Gothic"/>
                <a:cs typeface="URW Gothic"/>
              </a:rPr>
              <a:t>can write </a:t>
            </a:r>
            <a:r>
              <a:rPr sz="900" spc="-10" dirty="0">
                <a:latin typeface="URW Gothic"/>
                <a:cs typeface="URW Gothic"/>
              </a:rPr>
              <a:t>simple </a:t>
            </a:r>
            <a:r>
              <a:rPr sz="900" spc="-5" dirty="0">
                <a:latin typeface="URW Gothic"/>
                <a:cs typeface="URW Gothic"/>
              </a:rPr>
              <a:t>phrases </a:t>
            </a:r>
            <a:r>
              <a:rPr sz="900" dirty="0">
                <a:latin typeface="URW Gothic"/>
                <a:cs typeface="URW Gothic"/>
              </a:rPr>
              <a:t>and </a:t>
            </a:r>
            <a:r>
              <a:rPr sz="900" spc="-5" dirty="0">
                <a:latin typeface="URW Gothic"/>
                <a:cs typeface="URW Gothic"/>
              </a:rPr>
              <a:t>sentences that </a:t>
            </a:r>
            <a:r>
              <a:rPr sz="900" dirty="0">
                <a:latin typeface="URW Gothic"/>
                <a:cs typeface="URW Gothic"/>
              </a:rPr>
              <a:t>can </a:t>
            </a:r>
            <a:r>
              <a:rPr sz="900" spc="-5" dirty="0">
                <a:latin typeface="URW Gothic"/>
                <a:cs typeface="URW Gothic"/>
              </a:rPr>
              <a:t>be read by</a:t>
            </a:r>
            <a:r>
              <a:rPr sz="900" spc="10" dirty="0">
                <a:latin typeface="URW Gothic"/>
                <a:cs typeface="URW Gothic"/>
              </a:rPr>
              <a:t> </a:t>
            </a:r>
            <a:r>
              <a:rPr sz="900" dirty="0">
                <a:latin typeface="URW Gothic"/>
                <a:cs typeface="URW Gothic"/>
              </a:rPr>
              <a:t>others.</a:t>
            </a:r>
          </a:p>
        </p:txBody>
      </p:sp>
      <p:sp>
        <p:nvSpPr>
          <p:cNvPr id="6" name="object 6"/>
          <p:cNvSpPr/>
          <p:nvPr/>
        </p:nvSpPr>
        <p:spPr>
          <a:xfrm>
            <a:off x="373379" y="1711706"/>
            <a:ext cx="5838190" cy="140335"/>
          </a:xfrm>
          <a:custGeom>
            <a:avLst/>
            <a:gdLst/>
            <a:ahLst/>
            <a:cxnLst/>
            <a:rect l="l" t="t" r="r" b="b"/>
            <a:pathLst>
              <a:path w="5838190" h="140335">
                <a:moveTo>
                  <a:pt x="5837809" y="0"/>
                </a:moveTo>
                <a:lnTo>
                  <a:pt x="0" y="0"/>
                </a:lnTo>
                <a:lnTo>
                  <a:pt x="0" y="140208"/>
                </a:lnTo>
                <a:lnTo>
                  <a:pt x="5837809" y="140208"/>
                </a:lnTo>
                <a:lnTo>
                  <a:pt x="5837809" y="0"/>
                </a:lnTo>
                <a:close/>
              </a:path>
            </a:pathLst>
          </a:custGeom>
          <a:solidFill>
            <a:srgbClr val="FFC000"/>
          </a:solidFill>
        </p:spPr>
        <p:txBody>
          <a:bodyPr wrap="square" lIns="0" tIns="0" rIns="0" bIns="0" rtlCol="0"/>
          <a:lstStyle/>
          <a:p>
            <a:endParaRPr/>
          </a:p>
        </p:txBody>
      </p:sp>
      <p:sp>
        <p:nvSpPr>
          <p:cNvPr id="7" name="object 7"/>
          <p:cNvSpPr txBox="1"/>
          <p:nvPr/>
        </p:nvSpPr>
        <p:spPr>
          <a:xfrm>
            <a:off x="421640" y="1699005"/>
            <a:ext cx="244094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Progression towards the Early </a:t>
            </a:r>
            <a:r>
              <a:rPr sz="900" b="1" dirty="0">
                <a:latin typeface="Gothic Uralic"/>
                <a:cs typeface="Gothic Uralic"/>
              </a:rPr>
              <a:t>Learning</a:t>
            </a:r>
            <a:r>
              <a:rPr sz="900" b="1" spc="15" dirty="0">
                <a:latin typeface="Gothic Uralic"/>
                <a:cs typeface="Gothic Uralic"/>
              </a:rPr>
              <a:t> </a:t>
            </a:r>
            <a:r>
              <a:rPr sz="900" b="1" spc="-5" dirty="0">
                <a:latin typeface="Gothic Uralic"/>
                <a:cs typeface="Gothic Uralic"/>
              </a:rPr>
              <a:t>Goal</a:t>
            </a:r>
            <a:endParaRPr sz="900">
              <a:latin typeface="Gothic Uralic"/>
              <a:cs typeface="Gothic Uralic"/>
            </a:endParaRPr>
          </a:p>
        </p:txBody>
      </p:sp>
      <p:sp>
        <p:nvSpPr>
          <p:cNvPr id="8" name="object 8"/>
          <p:cNvSpPr/>
          <p:nvPr/>
        </p:nvSpPr>
        <p:spPr>
          <a:xfrm>
            <a:off x="6211189" y="1711706"/>
            <a:ext cx="4225290" cy="140335"/>
          </a:xfrm>
          <a:custGeom>
            <a:avLst/>
            <a:gdLst/>
            <a:ahLst/>
            <a:cxnLst/>
            <a:rect l="l" t="t" r="r" b="b"/>
            <a:pathLst>
              <a:path w="4225290" h="140335">
                <a:moveTo>
                  <a:pt x="4224782" y="0"/>
                </a:moveTo>
                <a:lnTo>
                  <a:pt x="0" y="0"/>
                </a:lnTo>
                <a:lnTo>
                  <a:pt x="0" y="140208"/>
                </a:lnTo>
                <a:lnTo>
                  <a:pt x="4224782" y="140208"/>
                </a:lnTo>
                <a:lnTo>
                  <a:pt x="4224782" y="0"/>
                </a:lnTo>
                <a:close/>
              </a:path>
            </a:pathLst>
          </a:custGeom>
          <a:solidFill>
            <a:srgbClr val="FFC000"/>
          </a:solidFill>
        </p:spPr>
        <p:txBody>
          <a:bodyPr wrap="square" lIns="0" tIns="0" rIns="0" bIns="0" rtlCol="0"/>
          <a:lstStyle/>
          <a:p>
            <a:endParaRPr/>
          </a:p>
        </p:txBody>
      </p:sp>
      <p:sp>
        <p:nvSpPr>
          <p:cNvPr id="9" name="object 9"/>
          <p:cNvSpPr txBox="1"/>
          <p:nvPr/>
        </p:nvSpPr>
        <p:spPr>
          <a:xfrm>
            <a:off x="6267069" y="1697482"/>
            <a:ext cx="3223895" cy="151323"/>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literacy curriculum </a:t>
            </a:r>
            <a:r>
              <a:rPr sz="900" b="1" dirty="0">
                <a:latin typeface="Gothic Uralic"/>
                <a:cs typeface="Gothic Uralic"/>
              </a:rPr>
              <a:t>– </a:t>
            </a:r>
            <a:r>
              <a:rPr lang="en-GB" sz="900" b="1" i="1" spc="-160" dirty="0">
                <a:latin typeface="Verdana"/>
                <a:cs typeface="Gothic Uralic"/>
              </a:rPr>
              <a:t>Reception</a:t>
            </a:r>
            <a:endParaRPr sz="900" dirty="0">
              <a:latin typeface="Verdana"/>
              <a:cs typeface="Verdana"/>
            </a:endParaRPr>
          </a:p>
        </p:txBody>
      </p:sp>
      <p:grpSp>
        <p:nvGrpSpPr>
          <p:cNvPr id="10" name="object 10"/>
          <p:cNvGrpSpPr/>
          <p:nvPr/>
        </p:nvGrpSpPr>
        <p:grpSpPr>
          <a:xfrm>
            <a:off x="373379" y="1851914"/>
            <a:ext cx="10062845" cy="140335"/>
            <a:chOff x="373379" y="1851914"/>
            <a:chExt cx="10062845" cy="140335"/>
          </a:xfrm>
        </p:grpSpPr>
        <p:sp>
          <p:nvSpPr>
            <p:cNvPr id="11" name="object 11"/>
            <p:cNvSpPr/>
            <p:nvPr/>
          </p:nvSpPr>
          <p:spPr>
            <a:xfrm>
              <a:off x="373379" y="1851914"/>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FFC000"/>
            </a:solidFill>
          </p:spPr>
          <p:txBody>
            <a:bodyPr wrap="square" lIns="0" tIns="0" rIns="0" bIns="0" rtlCol="0"/>
            <a:lstStyle/>
            <a:p>
              <a:endParaRPr/>
            </a:p>
          </p:txBody>
        </p:sp>
        <p:sp>
          <p:nvSpPr>
            <p:cNvPr id="12" name="object 12"/>
            <p:cNvSpPr/>
            <p:nvPr/>
          </p:nvSpPr>
          <p:spPr>
            <a:xfrm>
              <a:off x="643127" y="1851914"/>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FFF1CC"/>
            </a:solidFill>
          </p:spPr>
          <p:txBody>
            <a:bodyPr wrap="square" lIns="0" tIns="0" rIns="0" bIns="0" rtlCol="0"/>
            <a:lstStyle/>
            <a:p>
              <a:endParaRPr/>
            </a:p>
          </p:txBody>
        </p:sp>
      </p:grpSp>
      <p:sp>
        <p:nvSpPr>
          <p:cNvPr id="13" name="object 13"/>
          <p:cNvSpPr txBox="1"/>
          <p:nvPr/>
        </p:nvSpPr>
        <p:spPr>
          <a:xfrm>
            <a:off x="421640" y="1839214"/>
            <a:ext cx="9647555" cy="151323"/>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 </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p:txBody>
      </p:sp>
      <p:sp>
        <p:nvSpPr>
          <p:cNvPr id="14" name="object 14"/>
          <p:cNvSpPr txBox="1"/>
          <p:nvPr/>
        </p:nvSpPr>
        <p:spPr>
          <a:xfrm>
            <a:off x="650240" y="1979422"/>
            <a:ext cx="5394960" cy="852798"/>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Write </a:t>
            </a:r>
            <a:r>
              <a:rPr sz="900" dirty="0">
                <a:latin typeface="URW Gothic"/>
                <a:cs typeface="URW Gothic"/>
              </a:rPr>
              <a:t>full </a:t>
            </a:r>
            <a:r>
              <a:rPr sz="900" spc="-10" dirty="0">
                <a:latin typeface="URW Gothic"/>
                <a:cs typeface="URW Gothic"/>
              </a:rPr>
              <a:t>name </a:t>
            </a:r>
            <a:r>
              <a:rPr sz="900" spc="-5" dirty="0">
                <a:latin typeface="URW Gothic"/>
                <a:cs typeface="URW Gothic"/>
              </a:rPr>
              <a:t>accurately including capital</a:t>
            </a:r>
            <a:r>
              <a:rPr sz="900" spc="-10" dirty="0">
                <a:latin typeface="URW Gothic"/>
                <a:cs typeface="URW Gothic"/>
              </a:rPr>
              <a:t> </a:t>
            </a:r>
            <a:r>
              <a:rPr sz="900" spc="-5" dirty="0">
                <a:latin typeface="URW Gothic"/>
                <a:cs typeface="URW Gothic"/>
              </a:rPr>
              <a:t>letters</a:t>
            </a:r>
            <a:endParaRPr sz="900" dirty="0">
              <a:latin typeface="URW Gothic"/>
              <a:cs typeface="URW Gothic"/>
            </a:endParaRPr>
          </a:p>
          <a:p>
            <a:pPr marL="241300" marR="81280" indent="-228600">
              <a:lnSpc>
                <a:spcPct val="102200"/>
              </a:lnSpc>
              <a:buFont typeface="Symbol"/>
              <a:buChar char=""/>
              <a:tabLst>
                <a:tab pos="240665" algn="l"/>
                <a:tab pos="241300" algn="l"/>
              </a:tabLst>
            </a:pPr>
            <a:r>
              <a:rPr sz="900" spc="-5" dirty="0">
                <a:latin typeface="URW Gothic"/>
                <a:cs typeface="URW Gothic"/>
              </a:rPr>
              <a:t>Form recognisable letters, most of </a:t>
            </a:r>
            <a:r>
              <a:rPr sz="900" dirty="0">
                <a:latin typeface="URW Gothic"/>
                <a:cs typeface="URW Gothic"/>
              </a:rPr>
              <a:t>which </a:t>
            </a:r>
            <a:r>
              <a:rPr sz="900" spc="-5" dirty="0">
                <a:latin typeface="URW Gothic"/>
                <a:cs typeface="URW Gothic"/>
              </a:rPr>
              <a:t>are correctly </a:t>
            </a:r>
            <a:r>
              <a:rPr sz="900" spc="-10" dirty="0">
                <a:latin typeface="URW Gothic"/>
                <a:cs typeface="URW Gothic"/>
              </a:rPr>
              <a:t>formed </a:t>
            </a:r>
            <a:r>
              <a:rPr sz="900" spc="-5" dirty="0">
                <a:latin typeface="URW Gothic"/>
                <a:cs typeface="URW Gothic"/>
              </a:rPr>
              <a:t>(sequence </a:t>
            </a:r>
            <a:r>
              <a:rPr sz="900" spc="-10" dirty="0">
                <a:latin typeface="URW Gothic"/>
                <a:cs typeface="URW Gothic"/>
              </a:rPr>
              <a:t>of </a:t>
            </a:r>
            <a:r>
              <a:rPr sz="900" spc="-5" dirty="0">
                <a:latin typeface="URW Gothic"/>
                <a:cs typeface="URW Gothic"/>
              </a:rPr>
              <a:t>movement and  orientation)</a:t>
            </a:r>
            <a:endParaRPr sz="900" dirty="0">
              <a:latin typeface="URW Gothic"/>
              <a:cs typeface="URW Gothic"/>
            </a:endParaRPr>
          </a:p>
          <a:p>
            <a:pPr marL="241300" marR="24765" indent="-228600">
              <a:lnSpc>
                <a:spcPct val="102200"/>
              </a:lnSpc>
              <a:buFont typeface="Symbol"/>
              <a:buChar char=""/>
              <a:tabLst>
                <a:tab pos="240665" algn="l"/>
                <a:tab pos="241300" algn="l"/>
              </a:tabLst>
            </a:pPr>
            <a:r>
              <a:rPr sz="900" spc="-5" dirty="0">
                <a:latin typeface="URW Gothic"/>
                <a:cs typeface="URW Gothic"/>
              </a:rPr>
              <a:t>Write CVC words with </a:t>
            </a:r>
            <a:r>
              <a:rPr sz="900" spc="-10" dirty="0">
                <a:latin typeface="URW Gothic"/>
                <a:cs typeface="URW Gothic"/>
              </a:rPr>
              <a:t>more </a:t>
            </a:r>
            <a:r>
              <a:rPr sz="900" spc="-5" dirty="0">
                <a:latin typeface="URW Gothic"/>
                <a:cs typeface="URW Gothic"/>
              </a:rPr>
              <a:t>confidence, by  segmenting the sounds and then writing the sound with letter/s Compose </a:t>
            </a:r>
            <a:r>
              <a:rPr sz="900" dirty="0">
                <a:latin typeface="URW Gothic"/>
                <a:cs typeface="URW Gothic"/>
              </a:rPr>
              <a:t>a </a:t>
            </a:r>
            <a:r>
              <a:rPr sz="900" spc="-5" dirty="0">
                <a:latin typeface="URW Gothic"/>
                <a:cs typeface="URW Gothic"/>
              </a:rPr>
              <a:t>sentence orally and </a:t>
            </a:r>
            <a:r>
              <a:rPr sz="900" dirty="0">
                <a:latin typeface="URW Gothic"/>
                <a:cs typeface="URW Gothic"/>
              </a:rPr>
              <a:t>hold it, </a:t>
            </a:r>
            <a:r>
              <a:rPr sz="900" spc="-5" dirty="0">
                <a:latin typeface="URW Gothic"/>
                <a:cs typeface="URW Gothic"/>
              </a:rPr>
              <a:t>remembering what </a:t>
            </a:r>
            <a:r>
              <a:rPr sz="900" spc="5" dirty="0">
                <a:latin typeface="URW Gothic"/>
                <a:cs typeface="URW Gothic"/>
              </a:rPr>
              <a:t>they </a:t>
            </a:r>
            <a:r>
              <a:rPr sz="900" spc="-5" dirty="0">
                <a:latin typeface="URW Gothic"/>
                <a:cs typeface="URW Gothic"/>
              </a:rPr>
              <a:t>are </a:t>
            </a:r>
            <a:r>
              <a:rPr sz="900" dirty="0">
                <a:latin typeface="URW Gothic"/>
                <a:cs typeface="URW Gothic"/>
              </a:rPr>
              <a:t>going </a:t>
            </a:r>
            <a:r>
              <a:rPr sz="900" spc="-5" dirty="0">
                <a:latin typeface="URW Gothic"/>
                <a:cs typeface="URW Gothic"/>
              </a:rPr>
              <a:t>to</a:t>
            </a:r>
            <a:r>
              <a:rPr sz="900" spc="-40" dirty="0">
                <a:latin typeface="URW Gothic"/>
                <a:cs typeface="URW Gothic"/>
              </a:rPr>
              <a:t> </a:t>
            </a:r>
            <a:r>
              <a:rPr sz="900" spc="-5" dirty="0">
                <a:latin typeface="URW Gothic"/>
                <a:cs typeface="URW Gothic"/>
              </a:rPr>
              <a:t>write.</a:t>
            </a:r>
            <a:endParaRPr sz="900" dirty="0">
              <a:latin typeface="URW Gothic"/>
              <a:cs typeface="URW Gothic"/>
            </a:endParaRPr>
          </a:p>
          <a:p>
            <a:pPr marL="241300" marR="127000" indent="-228600">
              <a:lnSpc>
                <a:spcPct val="102200"/>
              </a:lnSpc>
              <a:buFont typeface="Symbol"/>
              <a:buChar char=""/>
              <a:tabLst>
                <a:tab pos="240665" algn="l"/>
                <a:tab pos="241300" algn="l"/>
              </a:tabLst>
            </a:pPr>
            <a:r>
              <a:rPr sz="900" spc="-5" dirty="0">
                <a:latin typeface="URW Gothic"/>
                <a:cs typeface="URW Gothic"/>
              </a:rPr>
              <a:t>Write short sentences with words with known sound-letter correspondences</a:t>
            </a:r>
            <a:r>
              <a:rPr lang="en-GB" sz="900" spc="-5" dirty="0">
                <a:latin typeface="URW Gothic"/>
                <a:cs typeface="URW Gothic"/>
              </a:rPr>
              <a:t>.</a:t>
            </a:r>
          </a:p>
          <a:p>
            <a:pPr marL="241300" marR="127000" indent="-228600">
              <a:lnSpc>
                <a:spcPct val="102200"/>
              </a:lnSpc>
              <a:buFont typeface="Symbol"/>
              <a:buChar char=""/>
              <a:tabLst>
                <a:tab pos="240665" algn="l"/>
                <a:tab pos="241300" algn="l"/>
              </a:tabLst>
            </a:pPr>
            <a:r>
              <a:rPr sz="900" spc="-5" dirty="0">
                <a:latin typeface="URW Gothic"/>
                <a:cs typeface="URW Gothic"/>
              </a:rPr>
              <a:t>Re-read </a:t>
            </a:r>
            <a:r>
              <a:rPr sz="900" dirty="0">
                <a:latin typeface="URW Gothic"/>
                <a:cs typeface="URW Gothic"/>
              </a:rPr>
              <a:t>writing </a:t>
            </a:r>
            <a:r>
              <a:rPr sz="900" spc="-5" dirty="0">
                <a:latin typeface="URW Gothic"/>
                <a:cs typeface="URW Gothic"/>
              </a:rPr>
              <a:t>to check that </a:t>
            </a:r>
            <a:r>
              <a:rPr sz="900" spc="5" dirty="0">
                <a:latin typeface="URW Gothic"/>
                <a:cs typeface="URW Gothic"/>
              </a:rPr>
              <a:t>it </a:t>
            </a:r>
            <a:r>
              <a:rPr sz="900" spc="-5" dirty="0">
                <a:latin typeface="URW Gothic"/>
                <a:cs typeface="URW Gothic"/>
              </a:rPr>
              <a:t>makes</a:t>
            </a:r>
            <a:r>
              <a:rPr sz="900" spc="-45" dirty="0">
                <a:latin typeface="URW Gothic"/>
                <a:cs typeface="URW Gothic"/>
              </a:rPr>
              <a:t> </a:t>
            </a:r>
            <a:r>
              <a:rPr sz="900" spc="-5" dirty="0">
                <a:latin typeface="URW Gothic"/>
                <a:cs typeface="URW Gothic"/>
              </a:rPr>
              <a:t>sense.</a:t>
            </a:r>
            <a:endParaRPr sz="900" dirty="0">
              <a:latin typeface="URW Gothic"/>
              <a:cs typeface="URW Gothic"/>
            </a:endParaRPr>
          </a:p>
        </p:txBody>
      </p:sp>
      <p:sp>
        <p:nvSpPr>
          <p:cNvPr id="15" name="object 15"/>
          <p:cNvSpPr/>
          <p:nvPr/>
        </p:nvSpPr>
        <p:spPr>
          <a:xfrm>
            <a:off x="6211189" y="1992122"/>
            <a:ext cx="4225290" cy="3084195"/>
          </a:xfrm>
          <a:custGeom>
            <a:avLst/>
            <a:gdLst/>
            <a:ahLst/>
            <a:cxnLst/>
            <a:rect l="l" t="t" r="r" b="b"/>
            <a:pathLst>
              <a:path w="4225290" h="3084195">
                <a:moveTo>
                  <a:pt x="4224782" y="0"/>
                </a:moveTo>
                <a:lnTo>
                  <a:pt x="0" y="0"/>
                </a:lnTo>
                <a:lnTo>
                  <a:pt x="0" y="3083687"/>
                </a:lnTo>
                <a:lnTo>
                  <a:pt x="4224782" y="3083687"/>
                </a:lnTo>
                <a:lnTo>
                  <a:pt x="4224782" y="0"/>
                </a:lnTo>
                <a:close/>
              </a:path>
            </a:pathLst>
          </a:custGeom>
          <a:solidFill>
            <a:srgbClr val="E7E6E6"/>
          </a:solidFill>
        </p:spPr>
        <p:txBody>
          <a:bodyPr wrap="square" lIns="0" tIns="0" rIns="0" bIns="0" rtlCol="0"/>
          <a:lstStyle/>
          <a:p>
            <a:endParaRPr/>
          </a:p>
        </p:txBody>
      </p:sp>
      <p:sp>
        <p:nvSpPr>
          <p:cNvPr id="16" name="object 16"/>
          <p:cNvSpPr txBox="1"/>
          <p:nvPr/>
        </p:nvSpPr>
        <p:spPr>
          <a:xfrm>
            <a:off x="6495669" y="1979422"/>
            <a:ext cx="3865245" cy="2395143"/>
          </a:xfrm>
          <a:prstGeom prst="rect">
            <a:avLst/>
          </a:prstGeom>
        </p:spPr>
        <p:txBody>
          <a:bodyPr vert="horz" wrap="square" lIns="0" tIns="9525" rIns="0" bIns="0" rtlCol="0">
            <a:spAutoFit/>
          </a:bodyPr>
          <a:lstStyle/>
          <a:p>
            <a:pPr marL="241300" marR="48895" indent="-228600">
              <a:lnSpc>
                <a:spcPct val="102200"/>
              </a:lnSpc>
              <a:spcBef>
                <a:spcPts val="75"/>
              </a:spcBef>
              <a:buFont typeface="Symbol"/>
              <a:buChar char=""/>
              <a:tabLst>
                <a:tab pos="240665" algn="l"/>
                <a:tab pos="241300" algn="l"/>
              </a:tabLst>
            </a:pPr>
            <a:r>
              <a:rPr sz="900" spc="-5" dirty="0">
                <a:latin typeface="URW Gothic"/>
                <a:cs typeface="URW Gothic"/>
              </a:rPr>
              <a:t>Hold </a:t>
            </a:r>
            <a:r>
              <a:rPr sz="900" dirty="0">
                <a:latin typeface="URW Gothic"/>
                <a:cs typeface="URW Gothic"/>
              </a:rPr>
              <a:t>a pencil </a:t>
            </a:r>
            <a:r>
              <a:rPr sz="900" spc="-5" dirty="0">
                <a:latin typeface="URW Gothic"/>
                <a:cs typeface="URW Gothic"/>
              </a:rPr>
              <a:t>effectively </a:t>
            </a:r>
            <a:r>
              <a:rPr sz="900" spc="-10" dirty="0">
                <a:latin typeface="URW Gothic"/>
                <a:cs typeface="URW Gothic"/>
              </a:rPr>
              <a:t>and </a:t>
            </a:r>
            <a:r>
              <a:rPr sz="900" spc="-5" dirty="0">
                <a:latin typeface="URW Gothic"/>
                <a:cs typeface="URW Gothic"/>
              </a:rPr>
              <a:t>with good control, </a:t>
            </a:r>
            <a:r>
              <a:rPr sz="900" dirty="0">
                <a:latin typeface="URW Gothic"/>
                <a:cs typeface="URW Gothic"/>
              </a:rPr>
              <a:t>using </a:t>
            </a:r>
            <a:r>
              <a:rPr sz="900" spc="-5" dirty="0">
                <a:latin typeface="URW Gothic"/>
                <a:cs typeface="URW Gothic"/>
              </a:rPr>
              <a:t>tripod grip  and </a:t>
            </a:r>
            <a:r>
              <a:rPr sz="900" dirty="0">
                <a:latin typeface="URW Gothic"/>
                <a:cs typeface="URW Gothic"/>
              </a:rPr>
              <a:t>holding </a:t>
            </a:r>
            <a:r>
              <a:rPr sz="900" spc="-5" dirty="0">
                <a:latin typeface="URW Gothic"/>
                <a:cs typeface="URW Gothic"/>
              </a:rPr>
              <a:t>close to</a:t>
            </a:r>
            <a:r>
              <a:rPr sz="900" spc="-15" dirty="0">
                <a:latin typeface="URW Gothic"/>
                <a:cs typeface="URW Gothic"/>
              </a:rPr>
              <a:t> </a:t>
            </a:r>
            <a:r>
              <a:rPr sz="900" spc="-5" dirty="0">
                <a:latin typeface="URW Gothic"/>
                <a:cs typeface="URW Gothic"/>
              </a:rPr>
              <a:t>point</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Name </a:t>
            </a:r>
            <a:r>
              <a:rPr sz="900" spc="-5" dirty="0">
                <a:latin typeface="URW Gothic"/>
                <a:cs typeface="URW Gothic"/>
              </a:rPr>
              <a:t>the letters of the </a:t>
            </a:r>
            <a:r>
              <a:rPr sz="900" spc="-10" dirty="0">
                <a:latin typeface="URW Gothic"/>
                <a:cs typeface="URW Gothic"/>
              </a:rPr>
              <a:t>alphabet (year </a:t>
            </a:r>
            <a:r>
              <a:rPr sz="900" dirty="0">
                <a:latin typeface="URW Gothic"/>
                <a:cs typeface="URW Gothic"/>
              </a:rPr>
              <a:t>1</a:t>
            </a:r>
            <a:r>
              <a:rPr sz="900" spc="85" dirty="0">
                <a:latin typeface="URW Gothic"/>
                <a:cs typeface="URW Gothic"/>
              </a:rPr>
              <a:t> </a:t>
            </a:r>
            <a:r>
              <a:rPr sz="900" spc="-5" dirty="0">
                <a:latin typeface="URW Gothic"/>
                <a:cs typeface="URW Gothic"/>
              </a:rPr>
              <a:t>objective)</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dirty="0">
                <a:latin typeface="URW Gothic"/>
                <a:cs typeface="URW Gothic"/>
              </a:rPr>
              <a:t>Can </a:t>
            </a:r>
            <a:r>
              <a:rPr sz="900" spc="-5" dirty="0">
                <a:latin typeface="URW Gothic"/>
                <a:cs typeface="URW Gothic"/>
              </a:rPr>
              <a:t>write letters on the</a:t>
            </a:r>
            <a:r>
              <a:rPr sz="900" spc="15" dirty="0">
                <a:latin typeface="URW Gothic"/>
                <a:cs typeface="URW Gothic"/>
              </a:rPr>
              <a:t> </a:t>
            </a:r>
            <a:r>
              <a:rPr sz="900" spc="-5" dirty="0">
                <a:latin typeface="URW Gothic"/>
                <a:cs typeface="URW Gothic"/>
              </a:rPr>
              <a:t>line</a:t>
            </a:r>
            <a:endParaRPr sz="900" dirty="0">
              <a:latin typeface="URW Gothic"/>
              <a:cs typeface="URW Gothic"/>
            </a:endParaRPr>
          </a:p>
          <a:p>
            <a:pPr marL="241300" marR="262890" indent="-228600">
              <a:lnSpc>
                <a:spcPct val="102200"/>
              </a:lnSpc>
              <a:buFont typeface="Symbol"/>
              <a:buChar char=""/>
              <a:tabLst>
                <a:tab pos="240665" algn="l"/>
                <a:tab pos="241300" algn="l"/>
              </a:tabLst>
            </a:pPr>
            <a:r>
              <a:rPr sz="900" spc="-5" dirty="0">
                <a:latin typeface="URW Gothic"/>
                <a:cs typeface="URW Gothic"/>
              </a:rPr>
              <a:t>Use the </a:t>
            </a:r>
            <a:r>
              <a:rPr sz="900" dirty="0">
                <a:latin typeface="URW Gothic"/>
                <a:cs typeface="URW Gothic"/>
              </a:rPr>
              <a:t>full width </a:t>
            </a:r>
            <a:r>
              <a:rPr sz="900" spc="-5" dirty="0">
                <a:latin typeface="URW Gothic"/>
                <a:cs typeface="URW Gothic"/>
              </a:rPr>
              <a:t>of the page, writing </a:t>
            </a:r>
            <a:r>
              <a:rPr sz="900" dirty="0">
                <a:latin typeface="URW Gothic"/>
                <a:cs typeface="URW Gothic"/>
              </a:rPr>
              <a:t>from left </a:t>
            </a:r>
            <a:r>
              <a:rPr sz="900" spc="-5" dirty="0">
                <a:latin typeface="URW Gothic"/>
                <a:cs typeface="URW Gothic"/>
              </a:rPr>
              <a:t>to right, </a:t>
            </a:r>
            <a:r>
              <a:rPr sz="900" dirty="0">
                <a:latin typeface="URW Gothic"/>
                <a:cs typeface="URW Gothic"/>
              </a:rPr>
              <a:t>top </a:t>
            </a:r>
            <a:r>
              <a:rPr sz="900" spc="-5" dirty="0">
                <a:latin typeface="URW Gothic"/>
                <a:cs typeface="URW Gothic"/>
              </a:rPr>
              <a:t>to  bottom.</a:t>
            </a:r>
            <a:endParaRPr sz="900" dirty="0">
              <a:latin typeface="URW Gothic"/>
              <a:cs typeface="URW Gothic"/>
            </a:endParaRPr>
          </a:p>
          <a:p>
            <a:pPr marL="241300" marR="147320" indent="-228600">
              <a:lnSpc>
                <a:spcPct val="102200"/>
              </a:lnSpc>
              <a:buFont typeface="Symbol"/>
              <a:buChar char=""/>
              <a:tabLst>
                <a:tab pos="240665" algn="l"/>
                <a:tab pos="241300" algn="l"/>
              </a:tabLst>
            </a:pPr>
            <a:r>
              <a:rPr sz="900" spc="-10" dirty="0">
                <a:latin typeface="URW Gothic"/>
                <a:cs typeface="URW Gothic"/>
              </a:rPr>
              <a:t>To </a:t>
            </a:r>
            <a:r>
              <a:rPr sz="900" dirty="0">
                <a:latin typeface="URW Gothic"/>
                <a:cs typeface="URW Gothic"/>
              </a:rPr>
              <a:t>use </a:t>
            </a:r>
            <a:r>
              <a:rPr sz="900" spc="-5" dirty="0">
                <a:latin typeface="URW Gothic"/>
                <a:cs typeface="URW Gothic"/>
              </a:rPr>
              <a:t>finger spaces, capital letters and </a:t>
            </a:r>
            <a:r>
              <a:rPr sz="900" dirty="0">
                <a:latin typeface="URW Gothic"/>
                <a:cs typeface="URW Gothic"/>
              </a:rPr>
              <a:t>full </a:t>
            </a:r>
            <a:r>
              <a:rPr sz="900" spc="-5" dirty="0">
                <a:latin typeface="URW Gothic"/>
                <a:cs typeface="URW Gothic"/>
              </a:rPr>
              <a:t>stops </a:t>
            </a:r>
            <a:r>
              <a:rPr sz="900" spc="5" dirty="0">
                <a:latin typeface="URW Gothic"/>
                <a:cs typeface="URW Gothic"/>
              </a:rPr>
              <a:t>in </a:t>
            </a:r>
            <a:r>
              <a:rPr sz="900" spc="-5" dirty="0">
                <a:latin typeface="URW Gothic"/>
                <a:cs typeface="URW Gothic"/>
              </a:rPr>
              <a:t>their </a:t>
            </a:r>
            <a:r>
              <a:rPr sz="900" dirty="0">
                <a:latin typeface="URW Gothic"/>
                <a:cs typeface="URW Gothic"/>
              </a:rPr>
              <a:t>writing  </a:t>
            </a:r>
            <a:r>
              <a:rPr sz="900" spc="-5" dirty="0">
                <a:latin typeface="URW Gothic"/>
                <a:cs typeface="URW Gothic"/>
              </a:rPr>
              <a:t>(year </a:t>
            </a:r>
            <a:r>
              <a:rPr sz="900" dirty="0">
                <a:latin typeface="URW Gothic"/>
                <a:cs typeface="URW Gothic"/>
              </a:rPr>
              <a:t>1</a:t>
            </a:r>
            <a:r>
              <a:rPr sz="900" spc="5" dirty="0">
                <a:latin typeface="URW Gothic"/>
                <a:cs typeface="URW Gothic"/>
              </a:rPr>
              <a:t> </a:t>
            </a:r>
            <a:r>
              <a:rPr sz="900" spc="-5" dirty="0">
                <a:latin typeface="URW Gothic"/>
                <a:cs typeface="URW Gothic"/>
              </a:rPr>
              <a:t>objective)</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Write 2-syllable words </a:t>
            </a:r>
            <a:r>
              <a:rPr sz="900" dirty="0">
                <a:latin typeface="URW Gothic"/>
                <a:cs typeface="URW Gothic"/>
              </a:rPr>
              <a:t>containing </a:t>
            </a:r>
            <a:r>
              <a:rPr sz="900" spc="-5" dirty="0">
                <a:latin typeface="URW Gothic"/>
                <a:cs typeface="URW Gothic"/>
              </a:rPr>
              <a:t>taught</a:t>
            </a:r>
            <a:r>
              <a:rPr sz="900" spc="-15" dirty="0">
                <a:latin typeface="URW Gothic"/>
                <a:cs typeface="URW Gothic"/>
              </a:rPr>
              <a:t> </a:t>
            </a:r>
            <a:r>
              <a:rPr sz="900" spc="-5" dirty="0">
                <a:latin typeface="URW Gothic"/>
                <a:cs typeface="URW Gothic"/>
              </a:rPr>
              <a:t>sounds</a:t>
            </a:r>
            <a:endParaRPr sz="900" dirty="0">
              <a:latin typeface="URW Gothic"/>
              <a:cs typeface="URW Gothic"/>
            </a:endParaRPr>
          </a:p>
          <a:p>
            <a:pPr marL="241300" marR="170180" indent="-228600">
              <a:lnSpc>
                <a:spcPct val="102200"/>
              </a:lnSpc>
              <a:buFont typeface="Symbol"/>
              <a:buChar char=""/>
              <a:tabLst>
                <a:tab pos="240665" algn="l"/>
                <a:tab pos="241300" algn="l"/>
              </a:tabLst>
            </a:pPr>
            <a:r>
              <a:rPr sz="900" spc="-10" dirty="0">
                <a:latin typeface="URW Gothic"/>
                <a:cs typeface="URW Gothic"/>
              </a:rPr>
              <a:t>To </a:t>
            </a:r>
            <a:r>
              <a:rPr sz="900" spc="-5" dirty="0">
                <a:latin typeface="URW Gothic"/>
                <a:cs typeface="URW Gothic"/>
              </a:rPr>
              <a:t>understand and </a:t>
            </a:r>
            <a:r>
              <a:rPr sz="900" dirty="0">
                <a:latin typeface="URW Gothic"/>
                <a:cs typeface="URW Gothic"/>
              </a:rPr>
              <a:t>use </a:t>
            </a:r>
            <a:r>
              <a:rPr sz="900" spc="-5" dirty="0">
                <a:latin typeface="URW Gothic"/>
                <a:cs typeface="URW Gothic"/>
              </a:rPr>
              <a:t>simple adjectives </a:t>
            </a:r>
            <a:r>
              <a:rPr sz="900" spc="-10" dirty="0">
                <a:latin typeface="URW Gothic"/>
                <a:cs typeface="URW Gothic"/>
              </a:rPr>
              <a:t>(colour </a:t>
            </a:r>
            <a:r>
              <a:rPr sz="900" spc="-5" dirty="0">
                <a:latin typeface="URW Gothic"/>
                <a:cs typeface="URW Gothic"/>
              </a:rPr>
              <a:t>and size) e.g.  'The black dog </a:t>
            </a:r>
            <a:r>
              <a:rPr sz="900" spc="5" dirty="0">
                <a:latin typeface="URW Gothic"/>
                <a:cs typeface="URW Gothic"/>
              </a:rPr>
              <a:t>is in </a:t>
            </a:r>
            <a:r>
              <a:rPr sz="900" spc="-10" dirty="0">
                <a:latin typeface="URW Gothic"/>
                <a:cs typeface="URW Gothic"/>
              </a:rPr>
              <a:t>the</a:t>
            </a:r>
            <a:r>
              <a:rPr sz="900" spc="-30" dirty="0">
                <a:latin typeface="URW Gothic"/>
                <a:cs typeface="URW Gothic"/>
              </a:rPr>
              <a:t> </a:t>
            </a:r>
            <a:r>
              <a:rPr sz="900" spc="-5" dirty="0">
                <a:latin typeface="URW Gothic"/>
                <a:cs typeface="URW Gothic"/>
              </a:rPr>
              <a:t>mud.'</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10" dirty="0">
                <a:latin typeface="URW Gothic"/>
                <a:cs typeface="URW Gothic"/>
              </a:rPr>
              <a:t>To </a:t>
            </a:r>
            <a:r>
              <a:rPr sz="900" spc="-5" dirty="0">
                <a:latin typeface="URW Gothic"/>
                <a:cs typeface="URW Gothic"/>
              </a:rPr>
              <a:t>write </a:t>
            </a:r>
            <a:r>
              <a:rPr sz="900" dirty="0">
                <a:latin typeface="URW Gothic"/>
                <a:cs typeface="URW Gothic"/>
              </a:rPr>
              <a:t>for a </a:t>
            </a:r>
            <a:r>
              <a:rPr sz="900" spc="-5" dirty="0">
                <a:latin typeface="URW Gothic"/>
                <a:cs typeface="URW Gothic"/>
              </a:rPr>
              <a:t>range of audience and purposes </a:t>
            </a:r>
            <a:r>
              <a:rPr sz="900" spc="-10" dirty="0">
                <a:latin typeface="URW Gothic"/>
                <a:cs typeface="URW Gothic"/>
              </a:rPr>
              <a:t>(postcards, </a:t>
            </a:r>
            <a:r>
              <a:rPr sz="900" spc="-5" dirty="0">
                <a:latin typeface="URW Gothic"/>
                <a:cs typeface="URW Gothic"/>
              </a:rPr>
              <a:t>letters,  captions, recounts,</a:t>
            </a:r>
            <a:r>
              <a:rPr sz="900" spc="-25" dirty="0">
                <a:latin typeface="URW Gothic"/>
                <a:cs typeface="URW Gothic"/>
              </a:rPr>
              <a:t> </a:t>
            </a:r>
            <a:r>
              <a:rPr sz="900" dirty="0">
                <a:latin typeface="URW Gothic"/>
                <a:cs typeface="URW Gothic"/>
              </a:rPr>
              <a:t>lists…)</a:t>
            </a:r>
          </a:p>
          <a:p>
            <a:pPr marL="241300" indent="-228600">
              <a:lnSpc>
                <a:spcPct val="100000"/>
              </a:lnSpc>
              <a:spcBef>
                <a:spcPts val="15"/>
              </a:spcBef>
              <a:buFont typeface="Symbol"/>
              <a:buChar char=""/>
              <a:tabLst>
                <a:tab pos="240665" algn="l"/>
                <a:tab pos="241300" algn="l"/>
              </a:tabLst>
            </a:pPr>
            <a:r>
              <a:rPr sz="900" spc="-5" dirty="0">
                <a:latin typeface="URW Gothic"/>
                <a:cs typeface="URW Gothic"/>
              </a:rPr>
              <a:t>Beginning to write </a:t>
            </a:r>
            <a:r>
              <a:rPr sz="900" spc="5" dirty="0">
                <a:latin typeface="URW Gothic"/>
                <a:cs typeface="URW Gothic"/>
              </a:rPr>
              <a:t>in </a:t>
            </a:r>
            <a:r>
              <a:rPr sz="900" spc="-5" dirty="0">
                <a:latin typeface="URW Gothic"/>
                <a:cs typeface="URW Gothic"/>
              </a:rPr>
              <a:t>chronological</a:t>
            </a:r>
            <a:r>
              <a:rPr sz="900" spc="-25" dirty="0">
                <a:latin typeface="URW Gothic"/>
                <a:cs typeface="URW Gothic"/>
              </a:rPr>
              <a:t> </a:t>
            </a:r>
            <a:r>
              <a:rPr sz="900" dirty="0">
                <a:latin typeface="URW Gothic"/>
                <a:cs typeface="URW Gothic"/>
              </a:rPr>
              <a:t>order.</a:t>
            </a:r>
          </a:p>
          <a:p>
            <a:pPr marL="241300" marR="52705" indent="-228600">
              <a:lnSpc>
                <a:spcPct val="102200"/>
              </a:lnSpc>
              <a:buFont typeface="Symbol"/>
              <a:buChar char=""/>
              <a:tabLst>
                <a:tab pos="240665" algn="l"/>
                <a:tab pos="24130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introduced to dictionaries, sound and word </a:t>
            </a:r>
            <a:r>
              <a:rPr sz="900" spc="-10" dirty="0">
                <a:latin typeface="URW Gothic"/>
                <a:cs typeface="URW Gothic"/>
              </a:rPr>
              <a:t>mats </a:t>
            </a:r>
            <a:r>
              <a:rPr sz="900" spc="-5" dirty="0">
                <a:latin typeface="URW Gothic"/>
                <a:cs typeface="URW Gothic"/>
              </a:rPr>
              <a:t>as  </a:t>
            </a:r>
            <a:r>
              <a:rPr sz="900" dirty="0">
                <a:latin typeface="URW Gothic"/>
                <a:cs typeface="URW Gothic"/>
              </a:rPr>
              <a:t>a </a:t>
            </a:r>
            <a:r>
              <a:rPr sz="900" spc="-5" dirty="0">
                <a:latin typeface="URW Gothic"/>
                <a:cs typeface="URW Gothic"/>
              </a:rPr>
              <a:t>tool to support</a:t>
            </a:r>
            <a:r>
              <a:rPr sz="900" spc="-10" dirty="0">
                <a:latin typeface="URW Gothic"/>
                <a:cs typeface="URW Gothic"/>
              </a:rPr>
              <a:t> </a:t>
            </a:r>
            <a:r>
              <a:rPr sz="900" dirty="0">
                <a:latin typeface="URW Gothic"/>
                <a:cs typeface="URW Gothic"/>
              </a:rPr>
              <a:t>independence.</a:t>
            </a:r>
            <a:endParaRPr lang="en-US" sz="900" dirty="0">
              <a:latin typeface="URW Gothic"/>
              <a:cs typeface="URW Gothic"/>
            </a:endParaRPr>
          </a:p>
          <a:p>
            <a:pPr marL="241300" marR="52705" indent="-228600">
              <a:lnSpc>
                <a:spcPct val="102200"/>
              </a:lnSpc>
              <a:buFont typeface="Symbol"/>
              <a:buChar char=""/>
              <a:tabLst>
                <a:tab pos="240665" algn="l"/>
                <a:tab pos="241300" algn="l"/>
              </a:tabLst>
            </a:pPr>
            <a:r>
              <a:rPr lang="en-GB" sz="900" dirty="0">
                <a:latin typeface="URW Gothic"/>
                <a:cs typeface="URW Gothic"/>
              </a:rPr>
              <a:t>To use a tripod grip to hold a pencil.</a:t>
            </a:r>
            <a:endParaRPr lang="en-US" sz="900" dirty="0">
              <a:latin typeface="URW Gothic"/>
              <a:cs typeface="URW Gothic"/>
            </a:endParaRPr>
          </a:p>
          <a:p>
            <a:pPr marL="12700" marR="52705">
              <a:lnSpc>
                <a:spcPct val="102200"/>
              </a:lnSpc>
              <a:tabLst>
                <a:tab pos="240665" algn="l"/>
                <a:tab pos="241300" algn="l"/>
              </a:tabLst>
            </a:pPr>
            <a:endParaRPr sz="900" dirty="0">
              <a:latin typeface="URW Gothic"/>
              <a:cs typeface="URW Gothic"/>
            </a:endParaRPr>
          </a:p>
        </p:txBody>
      </p:sp>
      <p:grpSp>
        <p:nvGrpSpPr>
          <p:cNvPr id="17" name="object 17"/>
          <p:cNvGrpSpPr/>
          <p:nvPr/>
        </p:nvGrpSpPr>
        <p:grpSpPr>
          <a:xfrm>
            <a:off x="373379" y="5075809"/>
            <a:ext cx="10062845" cy="140335"/>
            <a:chOff x="373379" y="5075809"/>
            <a:chExt cx="10062845" cy="140335"/>
          </a:xfrm>
        </p:grpSpPr>
        <p:sp>
          <p:nvSpPr>
            <p:cNvPr id="18" name="object 18"/>
            <p:cNvSpPr/>
            <p:nvPr/>
          </p:nvSpPr>
          <p:spPr>
            <a:xfrm>
              <a:off x="373379" y="5075809"/>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FFC000"/>
            </a:solidFill>
          </p:spPr>
          <p:txBody>
            <a:bodyPr wrap="square" lIns="0" tIns="0" rIns="0" bIns="0" rtlCol="0"/>
            <a:lstStyle/>
            <a:p>
              <a:endParaRPr/>
            </a:p>
          </p:txBody>
        </p:sp>
        <p:sp>
          <p:nvSpPr>
            <p:cNvPr id="19" name="object 19"/>
            <p:cNvSpPr/>
            <p:nvPr/>
          </p:nvSpPr>
          <p:spPr>
            <a:xfrm>
              <a:off x="643127" y="5075809"/>
              <a:ext cx="9792970" cy="140335"/>
            </a:xfrm>
            <a:custGeom>
              <a:avLst/>
              <a:gdLst/>
              <a:ahLst/>
              <a:cxnLst/>
              <a:rect l="l" t="t" r="r" b="b"/>
              <a:pathLst>
                <a:path w="9792970" h="140335">
                  <a:moveTo>
                    <a:pt x="9792970" y="0"/>
                  </a:moveTo>
                  <a:lnTo>
                    <a:pt x="0" y="0"/>
                  </a:lnTo>
                  <a:lnTo>
                    <a:pt x="0" y="140207"/>
                  </a:lnTo>
                  <a:lnTo>
                    <a:pt x="9792970" y="140207"/>
                  </a:lnTo>
                  <a:lnTo>
                    <a:pt x="9792970" y="0"/>
                  </a:lnTo>
                  <a:close/>
                </a:path>
              </a:pathLst>
            </a:custGeom>
            <a:solidFill>
              <a:srgbClr val="FFF1CC"/>
            </a:solidFill>
          </p:spPr>
          <p:txBody>
            <a:bodyPr wrap="square" lIns="0" tIns="0" rIns="0" bIns="0" rtlCol="0"/>
            <a:lstStyle/>
            <a:p>
              <a:endParaRPr/>
            </a:p>
          </p:txBody>
        </p:sp>
      </p:grpSp>
      <p:sp>
        <p:nvSpPr>
          <p:cNvPr id="20" name="object 20"/>
          <p:cNvSpPr txBox="1"/>
          <p:nvPr/>
        </p:nvSpPr>
        <p:spPr>
          <a:xfrm>
            <a:off x="421640" y="5063109"/>
            <a:ext cx="3493135" cy="162560"/>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p:txBody>
      </p:sp>
      <p:sp>
        <p:nvSpPr>
          <p:cNvPr id="21" name="object 21"/>
          <p:cNvSpPr txBox="1"/>
          <p:nvPr/>
        </p:nvSpPr>
        <p:spPr>
          <a:xfrm>
            <a:off x="650240" y="5203317"/>
            <a:ext cx="5482590" cy="714298"/>
          </a:xfrm>
          <a:prstGeom prst="rect">
            <a:avLst/>
          </a:prstGeom>
        </p:spPr>
        <p:txBody>
          <a:bodyPr vert="horz" wrap="square" lIns="0" tIns="12700" rIns="0" bIns="0" rtlCol="0">
            <a:spAutoFit/>
          </a:bodyPr>
          <a:lstStyle/>
          <a:p>
            <a:pPr marL="241300" marR="252729" indent="-228600">
              <a:lnSpc>
                <a:spcPct val="102200"/>
              </a:lnSpc>
              <a:buFont typeface="Symbol"/>
              <a:buChar char=""/>
              <a:tabLst>
                <a:tab pos="240665" algn="l"/>
                <a:tab pos="241300" algn="l"/>
              </a:tabLst>
            </a:pPr>
            <a:r>
              <a:rPr sz="900" spc="-5" dirty="0">
                <a:latin typeface="URW Gothic"/>
                <a:cs typeface="URW Gothic"/>
              </a:rPr>
              <a:t>Copy write full </a:t>
            </a:r>
            <a:r>
              <a:rPr sz="900" spc="-10" dirty="0">
                <a:latin typeface="URW Gothic"/>
                <a:cs typeface="URW Gothic"/>
              </a:rPr>
              <a:t>name </a:t>
            </a:r>
            <a:r>
              <a:rPr sz="900" dirty="0">
                <a:latin typeface="URW Gothic"/>
                <a:cs typeface="URW Gothic"/>
              </a:rPr>
              <a:t>and </a:t>
            </a:r>
            <a:r>
              <a:rPr sz="900" spc="-5" dirty="0">
                <a:latin typeface="URW Gothic"/>
                <a:cs typeface="URW Gothic"/>
              </a:rPr>
              <a:t>begin to write </a:t>
            </a:r>
            <a:r>
              <a:rPr sz="900" spc="5" dirty="0">
                <a:latin typeface="URW Gothic"/>
                <a:cs typeface="URW Gothic"/>
              </a:rPr>
              <a:t>it </a:t>
            </a:r>
            <a:r>
              <a:rPr sz="900" spc="-5" dirty="0">
                <a:latin typeface="URW Gothic"/>
                <a:cs typeface="URW Gothic"/>
              </a:rPr>
              <a:t>from </a:t>
            </a:r>
            <a:r>
              <a:rPr sz="900" spc="-10" dirty="0">
                <a:latin typeface="URW Gothic"/>
                <a:cs typeface="URW Gothic"/>
              </a:rPr>
              <a:t>memory </a:t>
            </a:r>
            <a:r>
              <a:rPr sz="900" spc="-5" dirty="0">
                <a:latin typeface="URW Gothic"/>
                <a:cs typeface="URW Gothic"/>
              </a:rPr>
              <a:t>(forming letters correctly including  capitals).</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Form</a:t>
            </a:r>
            <a:r>
              <a:rPr lang="en-GB" sz="900" spc="-5" dirty="0">
                <a:latin typeface="URW Gothic"/>
                <a:cs typeface="URW Gothic"/>
              </a:rPr>
              <a:t> some</a:t>
            </a:r>
            <a:r>
              <a:rPr sz="900" spc="-5" dirty="0">
                <a:latin typeface="URW Gothic"/>
                <a:cs typeface="URW Gothic"/>
              </a:rPr>
              <a:t> </a:t>
            </a:r>
            <a:r>
              <a:rPr sz="900" dirty="0">
                <a:latin typeface="URW Gothic"/>
                <a:cs typeface="URW Gothic"/>
              </a:rPr>
              <a:t>lower-case </a:t>
            </a:r>
            <a:r>
              <a:rPr sz="900" spc="-5" dirty="0">
                <a:latin typeface="URW Gothic"/>
                <a:cs typeface="URW Gothic"/>
              </a:rPr>
              <a:t>letters accurately</a:t>
            </a:r>
            <a:endParaRPr sz="900" dirty="0">
              <a:latin typeface="URW Gothic"/>
              <a:cs typeface="URW Gothic"/>
            </a:endParaRPr>
          </a:p>
          <a:p>
            <a:pPr marL="241300" marR="128905" indent="-228600">
              <a:lnSpc>
                <a:spcPct val="102200"/>
              </a:lnSpc>
              <a:buFont typeface="Symbol"/>
              <a:buChar char=""/>
              <a:tabLst>
                <a:tab pos="240665" algn="l"/>
                <a:tab pos="241300" algn="l"/>
              </a:tabLst>
            </a:pPr>
            <a:r>
              <a:rPr lang="en-GB" sz="900" spc="-5" dirty="0">
                <a:latin typeface="URW Gothic"/>
                <a:cs typeface="URW Gothic"/>
              </a:rPr>
              <a:t>Developing writing CVC words</a:t>
            </a:r>
          </a:p>
          <a:p>
            <a:pPr marL="241300" marR="128905" indent="-228600">
              <a:lnSpc>
                <a:spcPct val="102200"/>
              </a:lnSpc>
              <a:buFont typeface="Symbol"/>
              <a:buChar char=""/>
              <a:tabLst>
                <a:tab pos="240665" algn="l"/>
                <a:tab pos="241300" algn="l"/>
              </a:tabLst>
            </a:pPr>
            <a:r>
              <a:rPr lang="en-GB" sz="900" spc="-5" dirty="0">
                <a:latin typeface="URW Gothic"/>
                <a:cs typeface="URW Gothic"/>
              </a:rPr>
              <a:t>To begin to write captions and phrases</a:t>
            </a:r>
          </a:p>
          <a:p>
            <a:pPr marL="241300" marR="128905" indent="-228600">
              <a:lnSpc>
                <a:spcPct val="102200"/>
              </a:lnSpc>
              <a:buFont typeface="Symbol"/>
              <a:buChar char=""/>
              <a:tabLst>
                <a:tab pos="240665" algn="l"/>
                <a:tab pos="241300" algn="l"/>
              </a:tabLst>
            </a:pPr>
            <a:r>
              <a:rPr lang="en-GB" sz="900" spc="-5" dirty="0">
                <a:latin typeface="URW Gothic"/>
                <a:cs typeface="URW Gothic"/>
              </a:rPr>
              <a:t>To be able to write first name accurately</a:t>
            </a:r>
          </a:p>
        </p:txBody>
      </p:sp>
      <p:sp>
        <p:nvSpPr>
          <p:cNvPr id="22" name="object 22"/>
          <p:cNvSpPr/>
          <p:nvPr/>
        </p:nvSpPr>
        <p:spPr>
          <a:xfrm>
            <a:off x="6211189" y="5216093"/>
            <a:ext cx="4225290" cy="1402715"/>
          </a:xfrm>
          <a:custGeom>
            <a:avLst/>
            <a:gdLst/>
            <a:ahLst/>
            <a:cxnLst/>
            <a:rect l="l" t="t" r="r" b="b"/>
            <a:pathLst>
              <a:path w="4225290" h="1402715">
                <a:moveTo>
                  <a:pt x="4224782" y="0"/>
                </a:moveTo>
                <a:lnTo>
                  <a:pt x="0" y="0"/>
                </a:lnTo>
                <a:lnTo>
                  <a:pt x="0" y="1402333"/>
                </a:lnTo>
                <a:lnTo>
                  <a:pt x="4224782" y="1402333"/>
                </a:lnTo>
                <a:lnTo>
                  <a:pt x="4224782" y="0"/>
                </a:lnTo>
                <a:close/>
              </a:path>
            </a:pathLst>
          </a:custGeom>
          <a:solidFill>
            <a:srgbClr val="E7E6E6"/>
          </a:solidFill>
        </p:spPr>
        <p:txBody>
          <a:bodyPr wrap="square" lIns="0" tIns="0" rIns="0" bIns="0" rtlCol="0"/>
          <a:lstStyle/>
          <a:p>
            <a:endParaRPr/>
          </a:p>
        </p:txBody>
      </p:sp>
      <p:sp>
        <p:nvSpPr>
          <p:cNvPr id="23" name="object 23"/>
          <p:cNvSpPr txBox="1"/>
          <p:nvPr/>
        </p:nvSpPr>
        <p:spPr>
          <a:xfrm>
            <a:off x="6495669" y="5203317"/>
            <a:ext cx="3816985" cy="1834926"/>
          </a:xfrm>
          <a:prstGeom prst="rect">
            <a:avLst/>
          </a:prstGeom>
        </p:spPr>
        <p:txBody>
          <a:bodyPr vert="horz" wrap="square" lIns="0" tIns="9525" rIns="0" bIns="0" rtlCol="0">
            <a:spAutoFit/>
          </a:bodyPr>
          <a:lstStyle/>
          <a:p>
            <a:pPr marL="241300" marR="5080" indent="-228600">
              <a:lnSpc>
                <a:spcPct val="102200"/>
              </a:lnSpc>
              <a:spcBef>
                <a:spcPts val="75"/>
              </a:spcBef>
              <a:buFont typeface="Symbol"/>
              <a:buChar char=""/>
              <a:tabLst>
                <a:tab pos="240665" algn="l"/>
                <a:tab pos="241300" algn="l"/>
              </a:tabLst>
            </a:pPr>
            <a:r>
              <a:rPr sz="900" spc="-10" dirty="0">
                <a:latin typeface="URW Gothic"/>
                <a:cs typeface="URW Gothic"/>
              </a:rPr>
              <a:t>To </a:t>
            </a:r>
            <a:r>
              <a:rPr sz="900" dirty="0">
                <a:latin typeface="URW Gothic"/>
                <a:cs typeface="URW Gothic"/>
              </a:rPr>
              <a:t>sit </a:t>
            </a:r>
            <a:r>
              <a:rPr sz="900" spc="-5" dirty="0">
                <a:latin typeface="URW Gothic"/>
                <a:cs typeface="URW Gothic"/>
              </a:rPr>
              <a:t>correctly at </a:t>
            </a:r>
            <a:r>
              <a:rPr sz="900" dirty="0">
                <a:latin typeface="URW Gothic"/>
                <a:cs typeface="URW Gothic"/>
              </a:rPr>
              <a:t>a </a:t>
            </a:r>
            <a:r>
              <a:rPr sz="900" spc="-5" dirty="0">
                <a:latin typeface="URW Gothic"/>
                <a:cs typeface="URW Gothic"/>
              </a:rPr>
              <a:t>table with </a:t>
            </a:r>
            <a:r>
              <a:rPr sz="900" dirty="0">
                <a:latin typeface="URW Gothic"/>
                <a:cs typeface="URW Gothic"/>
              </a:rPr>
              <a:t>2 </a:t>
            </a:r>
            <a:r>
              <a:rPr sz="900" spc="-5" dirty="0">
                <a:latin typeface="URW Gothic"/>
                <a:cs typeface="URW Gothic"/>
              </a:rPr>
              <a:t>legs on </a:t>
            </a:r>
            <a:r>
              <a:rPr sz="900" spc="-10" dirty="0">
                <a:latin typeface="URW Gothic"/>
                <a:cs typeface="URW Gothic"/>
              </a:rPr>
              <a:t>the </a:t>
            </a:r>
            <a:r>
              <a:rPr sz="900" spc="-5" dirty="0">
                <a:latin typeface="URW Gothic"/>
                <a:cs typeface="URW Gothic"/>
              </a:rPr>
              <a:t>floor (chair tucked in,  no swinging on</a:t>
            </a:r>
            <a:r>
              <a:rPr sz="900" spc="-15" dirty="0">
                <a:latin typeface="URW Gothic"/>
                <a:cs typeface="URW Gothic"/>
              </a:rPr>
              <a:t> </a:t>
            </a:r>
            <a:r>
              <a:rPr sz="900" spc="-5" dirty="0">
                <a:latin typeface="URW Gothic"/>
                <a:cs typeface="URW Gothic"/>
              </a:rPr>
              <a:t>chair)</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To </a:t>
            </a:r>
            <a:r>
              <a:rPr sz="900" dirty="0">
                <a:latin typeface="URW Gothic"/>
                <a:cs typeface="URW Gothic"/>
              </a:rPr>
              <a:t>hold a pencil </a:t>
            </a:r>
            <a:r>
              <a:rPr sz="900" spc="-5" dirty="0">
                <a:latin typeface="URW Gothic"/>
                <a:cs typeface="URW Gothic"/>
              </a:rPr>
              <a:t>using </a:t>
            </a:r>
            <a:r>
              <a:rPr sz="900" dirty="0">
                <a:latin typeface="URW Gothic"/>
                <a:cs typeface="URW Gothic"/>
              </a:rPr>
              <a:t>a </a:t>
            </a:r>
            <a:r>
              <a:rPr lang="en-US" sz="900" spc="-5" dirty="0">
                <a:latin typeface="URW Gothic"/>
                <a:cs typeface="URW Gothic"/>
              </a:rPr>
              <a:t>comfortable </a:t>
            </a:r>
            <a:r>
              <a:rPr sz="900" dirty="0">
                <a:latin typeface="URW Gothic"/>
                <a:cs typeface="URW Gothic"/>
              </a:rPr>
              <a:t>grip </a:t>
            </a:r>
            <a:r>
              <a:rPr sz="900" spc="-5" dirty="0">
                <a:latin typeface="URW Gothic"/>
                <a:cs typeface="URW Gothic"/>
              </a:rPr>
              <a:t>and </a:t>
            </a:r>
            <a:r>
              <a:rPr sz="900" dirty="0">
                <a:latin typeface="URW Gothic"/>
                <a:cs typeface="URW Gothic"/>
              </a:rPr>
              <a:t>use </a:t>
            </a:r>
            <a:r>
              <a:rPr sz="900" spc="5" dirty="0">
                <a:latin typeface="URW Gothic"/>
                <a:cs typeface="URW Gothic"/>
              </a:rPr>
              <a:t>it</a:t>
            </a:r>
            <a:r>
              <a:rPr sz="900" spc="-55" dirty="0">
                <a:latin typeface="URW Gothic"/>
                <a:cs typeface="URW Gothic"/>
              </a:rPr>
              <a:t> </a:t>
            </a:r>
            <a:r>
              <a:rPr sz="900" spc="-5" dirty="0">
                <a:latin typeface="URW Gothic"/>
                <a:cs typeface="URW Gothic"/>
              </a:rPr>
              <a:t>effectively.</a:t>
            </a:r>
            <a:endParaRPr sz="900" dirty="0">
              <a:latin typeface="URW Gothic"/>
              <a:cs typeface="URW Gothic"/>
            </a:endParaRPr>
          </a:p>
          <a:p>
            <a:pPr marL="241300" marR="99060" indent="-228600">
              <a:lnSpc>
                <a:spcPct val="102200"/>
              </a:lnSpc>
              <a:buFont typeface="Symbol"/>
              <a:buChar char=""/>
              <a:tabLst>
                <a:tab pos="240665" algn="l"/>
                <a:tab pos="241300" algn="l"/>
              </a:tabLst>
            </a:pPr>
            <a:r>
              <a:rPr sz="900" spc="-10" dirty="0">
                <a:latin typeface="URW Gothic"/>
                <a:cs typeface="URW Gothic"/>
              </a:rPr>
              <a:t>To </a:t>
            </a:r>
            <a:r>
              <a:rPr sz="900" dirty="0">
                <a:latin typeface="URW Gothic"/>
                <a:cs typeface="URW Gothic"/>
              </a:rPr>
              <a:t>tilt </a:t>
            </a:r>
            <a:r>
              <a:rPr sz="900" spc="-5" dirty="0">
                <a:latin typeface="URW Gothic"/>
                <a:cs typeface="URW Gothic"/>
              </a:rPr>
              <a:t>the paper according to </a:t>
            </a:r>
            <a:r>
              <a:rPr sz="900" dirty="0">
                <a:latin typeface="URW Gothic"/>
                <a:cs typeface="URW Gothic"/>
              </a:rPr>
              <a:t>writing </a:t>
            </a:r>
            <a:r>
              <a:rPr sz="900" spc="-5" dirty="0">
                <a:latin typeface="URW Gothic"/>
                <a:cs typeface="URW Gothic"/>
              </a:rPr>
              <a:t>hand and </a:t>
            </a:r>
            <a:r>
              <a:rPr sz="900" dirty="0">
                <a:latin typeface="URW Gothic"/>
                <a:cs typeface="URW Gothic"/>
              </a:rPr>
              <a:t>hold </a:t>
            </a:r>
            <a:r>
              <a:rPr sz="900" spc="-5" dirty="0">
                <a:latin typeface="URW Gothic"/>
                <a:cs typeface="URW Gothic"/>
              </a:rPr>
              <a:t>the paper  still with other</a:t>
            </a:r>
            <a:r>
              <a:rPr sz="900" dirty="0">
                <a:latin typeface="URW Gothic"/>
                <a:cs typeface="URW Gothic"/>
              </a:rPr>
              <a:t> </a:t>
            </a:r>
            <a:r>
              <a:rPr sz="900" spc="-5" dirty="0">
                <a:latin typeface="URW Gothic"/>
                <a:cs typeface="URW Gothic"/>
              </a:rPr>
              <a:t>hand</a:t>
            </a:r>
            <a:endParaRPr lang="en-US" sz="900" spc="-5" dirty="0">
              <a:latin typeface="URW Gothic"/>
              <a:cs typeface="URW Gothic"/>
            </a:endParaRPr>
          </a:p>
          <a:p>
            <a:pPr marL="241300" marR="99060" indent="-228600">
              <a:lnSpc>
                <a:spcPct val="102200"/>
              </a:lnSpc>
              <a:buFont typeface="Symbol"/>
              <a:buChar char=""/>
              <a:tabLst>
                <a:tab pos="240665" algn="l"/>
                <a:tab pos="241300" algn="l"/>
              </a:tabLst>
            </a:pPr>
            <a:r>
              <a:rPr lang="en-US" sz="900" dirty="0">
                <a:latin typeface="URW Gothic"/>
                <a:cs typeface="URW Gothic"/>
              </a:rPr>
              <a:t>To know that letters have a name and letters have a sound</a:t>
            </a:r>
          </a:p>
          <a:p>
            <a:pPr marL="241300" marR="99060" indent="-228600">
              <a:lnSpc>
                <a:spcPct val="102200"/>
              </a:lnSpc>
              <a:buFont typeface="Symbol"/>
              <a:buChar char=""/>
              <a:tabLst>
                <a:tab pos="240665" algn="l"/>
                <a:tab pos="241300" algn="l"/>
              </a:tabLst>
            </a:pPr>
            <a:r>
              <a:rPr lang="en-US" sz="900" dirty="0">
                <a:latin typeface="URW Gothic"/>
                <a:cs typeface="URW Gothic"/>
              </a:rPr>
              <a:t>To know that letters can be represented by upper and lower  case letters</a:t>
            </a:r>
          </a:p>
          <a:p>
            <a:pPr marL="241300" marR="99060" indent="-228600">
              <a:lnSpc>
                <a:spcPct val="102200"/>
              </a:lnSpc>
              <a:buFont typeface="Symbol"/>
              <a:buChar char=""/>
              <a:tabLst>
                <a:tab pos="240665" algn="l"/>
                <a:tab pos="241300" algn="l"/>
              </a:tabLst>
            </a:pPr>
            <a:endParaRPr lang="en-GB" sz="900" dirty="0">
              <a:latin typeface="URW Gothic"/>
              <a:cs typeface="URW Gothic"/>
            </a:endParaRPr>
          </a:p>
          <a:p>
            <a:pPr marL="241300" marR="172085" indent="-228600">
              <a:lnSpc>
                <a:spcPct val="102200"/>
              </a:lnSpc>
              <a:buFont typeface="Symbol"/>
              <a:buChar char=""/>
              <a:tabLst>
                <a:tab pos="240665" algn="l"/>
                <a:tab pos="241300" algn="l"/>
              </a:tabLst>
            </a:pPr>
            <a:r>
              <a:rPr sz="900" spc="-10" dirty="0">
                <a:latin typeface="URW Gothic"/>
                <a:cs typeface="URW Gothic"/>
              </a:rPr>
              <a:t>To</a:t>
            </a:r>
            <a:r>
              <a:rPr lang="en-US" sz="900" spc="-10" dirty="0">
                <a:latin typeface="URW Gothic"/>
                <a:cs typeface="URW Gothic"/>
              </a:rPr>
              <a:t> begin to</a:t>
            </a:r>
            <a:r>
              <a:rPr sz="900" spc="-10" dirty="0">
                <a:latin typeface="URW Gothic"/>
                <a:cs typeface="URW Gothic"/>
              </a:rPr>
              <a:t> </a:t>
            </a:r>
            <a:r>
              <a:rPr sz="900" dirty="0">
                <a:latin typeface="URW Gothic"/>
                <a:cs typeface="URW Gothic"/>
              </a:rPr>
              <a:t>sing </a:t>
            </a:r>
            <a:r>
              <a:rPr sz="900" spc="-5" dirty="0">
                <a:latin typeface="URW Gothic"/>
                <a:cs typeface="URW Gothic"/>
              </a:rPr>
              <a:t>the alphabet song, naming the letters of the alphabet  (Year </a:t>
            </a:r>
            <a:r>
              <a:rPr sz="900" dirty="0">
                <a:latin typeface="URW Gothic"/>
                <a:cs typeface="URW Gothic"/>
              </a:rPr>
              <a:t>1</a:t>
            </a:r>
            <a:r>
              <a:rPr sz="900" spc="5" dirty="0">
                <a:latin typeface="URW Gothic"/>
                <a:cs typeface="URW Gothic"/>
              </a:rPr>
              <a:t> </a:t>
            </a:r>
            <a:r>
              <a:rPr sz="900" spc="-5" dirty="0">
                <a:latin typeface="URW Gothic"/>
                <a:cs typeface="URW Gothic"/>
              </a:rPr>
              <a:t>objective)</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Aware of syllables </a:t>
            </a:r>
            <a:r>
              <a:rPr sz="900" spc="5" dirty="0">
                <a:latin typeface="URW Gothic"/>
                <a:cs typeface="URW Gothic"/>
              </a:rPr>
              <a:t>in </a:t>
            </a:r>
            <a:r>
              <a:rPr sz="900" spc="-5" dirty="0">
                <a:latin typeface="URW Gothic"/>
                <a:cs typeface="URW Gothic"/>
              </a:rPr>
              <a:t>words </a:t>
            </a:r>
            <a:r>
              <a:rPr sz="900" dirty="0">
                <a:latin typeface="URW Gothic"/>
                <a:cs typeface="URW Gothic"/>
              </a:rPr>
              <a:t>– </a:t>
            </a:r>
            <a:r>
              <a:rPr sz="900" spc="-5" dirty="0">
                <a:latin typeface="URW Gothic"/>
                <a:cs typeface="URW Gothic"/>
              </a:rPr>
              <a:t>break </a:t>
            </a:r>
            <a:r>
              <a:rPr sz="900" spc="5" dirty="0">
                <a:latin typeface="URW Gothic"/>
                <a:cs typeface="URW Gothic"/>
              </a:rPr>
              <a:t>it</a:t>
            </a:r>
            <a:r>
              <a:rPr sz="900" spc="-15" dirty="0">
                <a:latin typeface="URW Gothic"/>
                <a:cs typeface="URW Gothic"/>
              </a:rPr>
              <a:t> </a:t>
            </a:r>
            <a:r>
              <a:rPr sz="900" dirty="0">
                <a:latin typeface="URW Gothic"/>
                <a:cs typeface="URW Gothic"/>
              </a:rPr>
              <a:t>up</a:t>
            </a: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To </a:t>
            </a:r>
            <a:r>
              <a:rPr sz="900" dirty="0">
                <a:latin typeface="URW Gothic"/>
                <a:cs typeface="URW Gothic"/>
              </a:rPr>
              <a:t>use </a:t>
            </a:r>
            <a:r>
              <a:rPr sz="900" spc="-5" dirty="0">
                <a:latin typeface="URW Gothic"/>
                <a:cs typeface="URW Gothic"/>
              </a:rPr>
              <a:t>capital </a:t>
            </a:r>
            <a:r>
              <a:rPr sz="900" dirty="0">
                <a:latin typeface="URW Gothic"/>
                <a:cs typeface="URW Gothic"/>
              </a:rPr>
              <a:t>I </a:t>
            </a:r>
            <a:r>
              <a:rPr sz="900" spc="-5" dirty="0">
                <a:latin typeface="URW Gothic"/>
                <a:cs typeface="URW Gothic"/>
              </a:rPr>
              <a:t>for personal</a:t>
            </a:r>
            <a:r>
              <a:rPr sz="900" spc="5" dirty="0">
                <a:latin typeface="URW Gothic"/>
                <a:cs typeface="URW Gothic"/>
              </a:rPr>
              <a:t> </a:t>
            </a:r>
            <a:r>
              <a:rPr sz="900" spc="-5" dirty="0">
                <a:latin typeface="URW Gothic"/>
                <a:cs typeface="URW Gothic"/>
              </a:rPr>
              <a:t>pronoun</a:t>
            </a:r>
            <a:endParaRPr lang="en-US" sz="900" spc="-5" dirty="0">
              <a:latin typeface="URW Gothic"/>
              <a:cs typeface="URW Gothic"/>
            </a:endParaRPr>
          </a:p>
          <a:p>
            <a:pPr marL="241300" indent="-228600">
              <a:lnSpc>
                <a:spcPct val="100000"/>
              </a:lnSpc>
              <a:spcBef>
                <a:spcPts val="25"/>
              </a:spcBef>
              <a:buFont typeface="Symbol"/>
              <a:buChar char=""/>
              <a:tabLst>
                <a:tab pos="240665" algn="l"/>
                <a:tab pos="241300" algn="l"/>
              </a:tabLst>
            </a:pPr>
            <a:endParaRPr sz="900" dirty="0">
              <a:latin typeface="URW Gothic"/>
              <a:cs typeface="URW Gothic"/>
            </a:endParaRPr>
          </a:p>
        </p:txBody>
      </p:sp>
      <p:sp>
        <p:nvSpPr>
          <p:cNvPr id="26" name="object 26"/>
          <p:cNvSpPr/>
          <p:nvPr/>
        </p:nvSpPr>
        <p:spPr>
          <a:xfrm>
            <a:off x="359664" y="952753"/>
            <a:ext cx="10088880" cy="5678170"/>
          </a:xfrm>
          <a:custGeom>
            <a:avLst/>
            <a:gdLst/>
            <a:ahLst/>
            <a:cxnLst/>
            <a:rect l="l" t="t" r="r" b="b"/>
            <a:pathLst>
              <a:path w="10088880" h="5678170">
                <a:moveTo>
                  <a:pt x="10076307" y="5665673"/>
                </a:moveTo>
                <a:lnTo>
                  <a:pt x="5854573" y="5665673"/>
                </a:lnTo>
                <a:lnTo>
                  <a:pt x="5851525" y="5665673"/>
                </a:lnTo>
                <a:lnTo>
                  <a:pt x="5842381" y="5665673"/>
                </a:lnTo>
                <a:lnTo>
                  <a:pt x="12192" y="5665673"/>
                </a:lnTo>
                <a:lnTo>
                  <a:pt x="12192" y="0"/>
                </a:lnTo>
                <a:lnTo>
                  <a:pt x="0" y="0"/>
                </a:lnTo>
                <a:lnTo>
                  <a:pt x="0" y="5677865"/>
                </a:lnTo>
                <a:lnTo>
                  <a:pt x="12192" y="5677865"/>
                </a:lnTo>
                <a:lnTo>
                  <a:pt x="5842381" y="5677865"/>
                </a:lnTo>
                <a:lnTo>
                  <a:pt x="5851525" y="5677865"/>
                </a:lnTo>
                <a:lnTo>
                  <a:pt x="5854573" y="5677865"/>
                </a:lnTo>
                <a:lnTo>
                  <a:pt x="10076307" y="5677865"/>
                </a:lnTo>
                <a:lnTo>
                  <a:pt x="10076307" y="5665673"/>
                </a:lnTo>
                <a:close/>
              </a:path>
              <a:path w="10088880" h="5678170">
                <a:moveTo>
                  <a:pt x="10088613" y="0"/>
                </a:moveTo>
                <a:lnTo>
                  <a:pt x="10076434" y="0"/>
                </a:lnTo>
                <a:lnTo>
                  <a:pt x="10076434" y="5677865"/>
                </a:lnTo>
                <a:lnTo>
                  <a:pt x="10088613" y="5677865"/>
                </a:lnTo>
                <a:lnTo>
                  <a:pt x="10088613" y="0"/>
                </a:lnTo>
                <a:close/>
              </a:path>
            </a:pathLst>
          </a:custGeom>
          <a:solidFill>
            <a:srgbClr val="FFC000"/>
          </a:solidFill>
        </p:spPr>
        <p:txBody>
          <a:bodyPr wrap="square" lIns="0" tIns="0" rIns="0" bIns="0" rtlCol="0"/>
          <a:lstStyle/>
          <a:p>
            <a:endParaRPr/>
          </a:p>
        </p:txBody>
      </p:sp>
      <p:sp>
        <p:nvSpPr>
          <p:cNvPr id="28" name="object 28"/>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21</a:t>
            </a:fld>
            <a:endParaRPr dirty="0"/>
          </a:p>
        </p:txBody>
      </p:sp>
      <p:pic>
        <p:nvPicPr>
          <p:cNvPr id="29" name="Picture 28" descr="C:\Users\RLWCGRIFFITHS\AppData\Local\Microsoft\Windows\INetCache\Content.MSO\D0413950.tmp">
            <a:extLst>
              <a:ext uri="{FF2B5EF4-FFF2-40B4-BE49-F238E27FC236}">
                <a16:creationId xmlns:a16="http://schemas.microsoft.com/office/drawing/2014/main" id="{D70C2F72-8ED9-DDCA-5503-F6AE61B9EC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736" y="1026566"/>
            <a:ext cx="782293" cy="624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22</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194396040"/>
              </p:ext>
            </p:extLst>
          </p:nvPr>
        </p:nvGraphicFramePr>
        <p:xfrm>
          <a:off x="359663" y="359664"/>
          <a:ext cx="10076815" cy="5059044"/>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4231005">
                  <a:extLst>
                    <a:ext uri="{9D8B030D-6E8A-4147-A177-3AD203B41FA5}">
                      <a16:colId xmlns:a16="http://schemas.microsoft.com/office/drawing/2014/main" val="20002"/>
                    </a:ext>
                  </a:extLst>
                </a:gridCol>
              </a:tblGrid>
              <a:tr h="2109469">
                <a:tc gridSpan="2">
                  <a:txBody>
                    <a:bodyPr/>
                    <a:lstStyle/>
                    <a:p>
                      <a:pPr marL="297180" marR="354965" indent="0">
                        <a:lnSpc>
                          <a:spcPct val="102200"/>
                        </a:lnSpc>
                        <a:spcBef>
                          <a:spcPts val="35"/>
                        </a:spcBef>
                        <a:buFont typeface="Symbol"/>
                        <a:buNone/>
                        <a:tabLst>
                          <a:tab pos="525145" algn="l"/>
                          <a:tab pos="525780" algn="l"/>
                        </a:tabLst>
                      </a:pPr>
                      <a:endParaRPr sz="900" dirty="0">
                        <a:latin typeface="Symbol"/>
                        <a:cs typeface="Symbol"/>
                      </a:endParaRPr>
                    </a:p>
                  </a:txBody>
                  <a:tcPr marL="0" marR="0" marT="4445" marB="0">
                    <a:lnL w="12700">
                      <a:solidFill>
                        <a:srgbClr val="FFC000"/>
                      </a:solidFill>
                      <a:prstDash val="solid"/>
                    </a:lnL>
                    <a:lnT w="12700">
                      <a:solidFill>
                        <a:srgbClr val="FFC000"/>
                      </a:solidFill>
                      <a:prstDash val="solid"/>
                    </a:lnT>
                  </a:tcPr>
                </a:tc>
                <a:tc hMerge="1">
                  <a:txBody>
                    <a:bodyPr/>
                    <a:lstStyle/>
                    <a:p>
                      <a:endParaRPr/>
                    </a:p>
                  </a:txBody>
                  <a:tcPr marL="0" marR="0" marT="0" marB="0"/>
                </a:tc>
                <a:tc>
                  <a:txBody>
                    <a:bodyPr/>
                    <a:lstStyle/>
                    <a:p>
                      <a:pPr marL="297180" marR="76835" indent="0" algn="just">
                        <a:lnSpc>
                          <a:spcPct val="101699"/>
                        </a:lnSpc>
                        <a:spcBef>
                          <a:spcPts val="40"/>
                        </a:spcBef>
                        <a:buFont typeface="Symbol"/>
                        <a:buNone/>
                        <a:tabLst>
                          <a:tab pos="525780" algn="l"/>
                        </a:tabLst>
                      </a:pPr>
                      <a:endParaRPr sz="900" dirty="0">
                        <a:latin typeface="URW Gothic"/>
                        <a:cs typeface="URW Gothic"/>
                      </a:endParaRPr>
                    </a:p>
                  </a:txBody>
                  <a:tcPr marL="0" marR="0" marT="5080" marB="0">
                    <a:lnR w="12700">
                      <a:solidFill>
                        <a:srgbClr val="FFC000"/>
                      </a:solidFill>
                      <a:prstDash val="solid"/>
                    </a:lnR>
                    <a:lnT w="12700">
                      <a:solidFill>
                        <a:srgbClr val="FFC000"/>
                      </a:solidFill>
                      <a:prstDash val="solid"/>
                    </a:lnT>
                    <a:solidFill>
                      <a:srgbClr val="E7E6E6"/>
                    </a:solidFill>
                  </a:tcPr>
                </a:tc>
                <a:extLst>
                  <a:ext uri="{0D108BD9-81ED-4DB2-BD59-A6C34878D82A}">
                    <a16:rowId xmlns:a16="http://schemas.microsoft.com/office/drawing/2014/main" val="10000"/>
                  </a:ext>
                </a:extLst>
              </a:tr>
              <a:tr h="140589">
                <a:tc>
                  <a:txBody>
                    <a:bodyPr/>
                    <a:lstStyle/>
                    <a:p>
                      <a:pPr marL="68580">
                        <a:lnSpc>
                          <a:spcPts val="1005"/>
                        </a:lnSpc>
                      </a:pPr>
                      <a:endParaRPr sz="900" dirty="0">
                        <a:latin typeface="Gothic Uralic"/>
                        <a:cs typeface="Gothic Uralic"/>
                      </a:endParaRPr>
                    </a:p>
                  </a:txBody>
                  <a:tcPr marL="0" marR="0" marT="0" marB="0">
                    <a:solidFill>
                      <a:srgbClr val="FFC00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FFC000"/>
                      </a:solidFill>
                      <a:prstDash val="solid"/>
                    </a:lnR>
                    <a:solidFill>
                      <a:srgbClr val="FFF1CC"/>
                    </a:solidFill>
                  </a:tcPr>
                </a:tc>
                <a:tc hMerge="1">
                  <a:txBody>
                    <a:bodyPr/>
                    <a:lstStyle/>
                    <a:p>
                      <a:endParaRPr/>
                    </a:p>
                  </a:txBody>
                  <a:tcPr marL="0" marR="0" marT="0" marB="0"/>
                </a:tc>
                <a:extLst>
                  <a:ext uri="{0D108BD9-81ED-4DB2-BD59-A6C34878D82A}">
                    <a16:rowId xmlns:a16="http://schemas.microsoft.com/office/drawing/2014/main" val="10001"/>
                  </a:ext>
                </a:extLst>
              </a:tr>
              <a:tr h="2808986">
                <a:tc gridSpan="2">
                  <a:txBody>
                    <a:bodyPr/>
                    <a:lstStyle/>
                    <a:p>
                      <a:pPr marL="525780" indent="-228600">
                        <a:lnSpc>
                          <a:spcPct val="100000"/>
                        </a:lnSpc>
                        <a:buFont typeface="Symbol"/>
                        <a:buChar char=""/>
                        <a:tabLst>
                          <a:tab pos="525145" algn="l"/>
                          <a:tab pos="525780" algn="l"/>
                        </a:tabLst>
                      </a:pPr>
                      <a:r>
                        <a:rPr sz="900" spc="-5" dirty="0">
                          <a:latin typeface="URW Gothic"/>
                          <a:cs typeface="URW Gothic"/>
                        </a:rPr>
                        <a:t>Write some letters </a:t>
                      </a:r>
                      <a:r>
                        <a:rPr sz="900" dirty="0">
                          <a:latin typeface="URW Gothic"/>
                          <a:cs typeface="URW Gothic"/>
                        </a:rPr>
                        <a:t>from their </a:t>
                      </a:r>
                      <a:r>
                        <a:rPr sz="900" spc="-10" dirty="0">
                          <a:latin typeface="URW Gothic"/>
                          <a:cs typeface="URW Gothic"/>
                        </a:rPr>
                        <a:t>name </a:t>
                      </a:r>
                      <a:r>
                        <a:rPr sz="900" dirty="0">
                          <a:latin typeface="URW Gothic"/>
                          <a:cs typeface="URW Gothic"/>
                        </a:rPr>
                        <a:t>from</a:t>
                      </a:r>
                      <a:r>
                        <a:rPr sz="900" spc="-15" dirty="0">
                          <a:latin typeface="URW Gothic"/>
                          <a:cs typeface="URW Gothic"/>
                        </a:rPr>
                        <a:t> </a:t>
                      </a:r>
                      <a:r>
                        <a:rPr sz="900" spc="-5" dirty="0">
                          <a:latin typeface="URW Gothic"/>
                          <a:cs typeface="URW Gothic"/>
                        </a:rPr>
                        <a:t>memory.</a:t>
                      </a:r>
                      <a:r>
                        <a:rPr sz="900" spc="-10" dirty="0">
                          <a:latin typeface="URW Gothic"/>
                          <a:cs typeface="URW Gothic"/>
                        </a:rPr>
                        <a:t>.</a:t>
                      </a:r>
                      <a:endParaRPr sz="900" dirty="0">
                        <a:latin typeface="URW Gothic"/>
                        <a:cs typeface="URW Gothic"/>
                      </a:endParaRPr>
                    </a:p>
                    <a:p>
                      <a:pPr marL="525780" marR="78740" indent="-228600">
                        <a:lnSpc>
                          <a:spcPct val="102200"/>
                        </a:lnSpc>
                        <a:buFont typeface="Symbol"/>
                        <a:buChar char=""/>
                        <a:tabLst>
                          <a:tab pos="525145" algn="l"/>
                          <a:tab pos="525780" algn="l"/>
                        </a:tabLst>
                      </a:pPr>
                      <a:r>
                        <a:rPr sz="900" spc="-5" dirty="0">
                          <a:latin typeface="URW Gothic"/>
                          <a:cs typeface="URW Gothic"/>
                        </a:rPr>
                        <a:t>Begin to form lower-case letters correctly as they learn the</a:t>
                      </a:r>
                      <a:r>
                        <a:rPr lang="en-US" sz="900" spc="-5" dirty="0">
                          <a:latin typeface="URW Gothic"/>
                          <a:cs typeface="URW Gothic"/>
                        </a:rPr>
                        <a:t>m</a:t>
                      </a:r>
                      <a:endParaRPr lang="en-GB" sz="900" spc="-5" dirty="0">
                        <a:latin typeface="URW Gothic"/>
                        <a:cs typeface="URW Gothic"/>
                      </a:endParaRPr>
                    </a:p>
                    <a:p>
                      <a:pPr marL="525780" marR="78740" indent="-228600">
                        <a:lnSpc>
                          <a:spcPct val="102200"/>
                        </a:lnSpc>
                        <a:buFont typeface="Symbol"/>
                        <a:buChar char=""/>
                        <a:tabLst>
                          <a:tab pos="525145" algn="l"/>
                          <a:tab pos="525780" algn="l"/>
                        </a:tabLst>
                      </a:pPr>
                      <a:r>
                        <a:rPr lang="en-GB" sz="900" spc="-5" dirty="0">
                          <a:latin typeface="URW Gothic"/>
                          <a:cs typeface="URW Gothic"/>
                        </a:rPr>
                        <a:t>Begin to </a:t>
                      </a:r>
                      <a:r>
                        <a:rPr sz="900" spc="-5" dirty="0">
                          <a:latin typeface="URW Gothic"/>
                          <a:cs typeface="URW Gothic"/>
                        </a:rPr>
                        <a:t>Write CVC words</a:t>
                      </a:r>
                      <a:r>
                        <a:rPr lang="en-US" sz="900" spc="-5" dirty="0">
                          <a:latin typeface="URW Gothic"/>
                          <a:cs typeface="URW Gothic"/>
                        </a:rPr>
                        <a:t> with support</a:t>
                      </a:r>
                      <a:r>
                        <a:rPr lang="en-GB" sz="900" spc="-5" dirty="0">
                          <a:latin typeface="URW Gothic"/>
                          <a:cs typeface="URW Gothic"/>
                        </a:rPr>
                        <a:t> </a:t>
                      </a:r>
                      <a:r>
                        <a:rPr sz="900" spc="-5" dirty="0">
                          <a:latin typeface="URW Gothic"/>
                          <a:cs typeface="URW Gothic"/>
                        </a:rPr>
                        <a:t>by segmenting the sounds and then writing the  sound with letter/s</a:t>
                      </a:r>
                      <a:endParaRPr sz="900" dirty="0">
                        <a:latin typeface="URW Gothic"/>
                        <a:cs typeface="URW Gothic"/>
                      </a:endParaRPr>
                    </a:p>
                    <a:p>
                      <a:pPr marL="525780" indent="-228600">
                        <a:lnSpc>
                          <a:spcPct val="100000"/>
                        </a:lnSpc>
                        <a:spcBef>
                          <a:spcPts val="10"/>
                        </a:spcBef>
                        <a:buFont typeface="Symbol"/>
                        <a:buChar char=""/>
                        <a:tabLst>
                          <a:tab pos="525145" algn="l"/>
                          <a:tab pos="525780" algn="l"/>
                        </a:tabLst>
                      </a:pPr>
                      <a:r>
                        <a:rPr sz="900" spc="-5" dirty="0">
                          <a:latin typeface="URW Gothic"/>
                          <a:cs typeface="URW Gothic"/>
                        </a:rPr>
                        <a:t>Begin to represent </a:t>
                      </a:r>
                      <a:r>
                        <a:rPr sz="900" spc="-10" dirty="0">
                          <a:latin typeface="URW Gothic"/>
                          <a:cs typeface="URW Gothic"/>
                        </a:rPr>
                        <a:t>some </a:t>
                      </a:r>
                      <a:r>
                        <a:rPr sz="900" dirty="0">
                          <a:latin typeface="URW Gothic"/>
                          <a:cs typeface="URW Gothic"/>
                        </a:rPr>
                        <a:t>sounds </a:t>
                      </a:r>
                      <a:r>
                        <a:rPr sz="900" spc="-5" dirty="0">
                          <a:latin typeface="URW Gothic"/>
                          <a:cs typeface="URW Gothic"/>
                        </a:rPr>
                        <a:t>correctly </a:t>
                      </a:r>
                      <a:r>
                        <a:rPr sz="900" spc="5" dirty="0">
                          <a:latin typeface="URW Gothic"/>
                          <a:cs typeface="URW Gothic"/>
                        </a:rPr>
                        <a:t>in </a:t>
                      </a:r>
                      <a:r>
                        <a:rPr sz="900" spc="-5" dirty="0">
                          <a:latin typeface="URW Gothic"/>
                          <a:cs typeface="URW Gothic"/>
                        </a:rPr>
                        <a:t>their writing e.g </a:t>
                      </a:r>
                      <a:r>
                        <a:rPr sz="900" dirty="0">
                          <a:latin typeface="URW Gothic"/>
                          <a:cs typeface="URW Gothic"/>
                        </a:rPr>
                        <a:t>initial</a:t>
                      </a:r>
                      <a:r>
                        <a:rPr sz="900" spc="-10" dirty="0">
                          <a:latin typeface="URW Gothic"/>
                          <a:cs typeface="URW Gothic"/>
                        </a:rPr>
                        <a:t> </a:t>
                      </a:r>
                      <a:r>
                        <a:rPr sz="900" spc="-5" dirty="0">
                          <a:latin typeface="URW Gothic"/>
                          <a:cs typeface="URW Gothic"/>
                        </a:rPr>
                        <a:t>sounds</a:t>
                      </a:r>
                      <a:endParaRPr sz="900" dirty="0">
                        <a:latin typeface="URW Gothic"/>
                        <a:cs typeface="URW Gothic"/>
                      </a:endParaRPr>
                    </a:p>
                    <a:p>
                      <a:pPr marL="297180" marR="144145" indent="0">
                        <a:lnSpc>
                          <a:spcPts val="1110"/>
                        </a:lnSpc>
                        <a:spcBef>
                          <a:spcPts val="40"/>
                        </a:spcBef>
                        <a:buFont typeface="Symbol"/>
                        <a:buNone/>
                        <a:tabLst>
                          <a:tab pos="525145" algn="l"/>
                          <a:tab pos="525780" algn="l"/>
                        </a:tabLst>
                      </a:pPr>
                      <a:endParaRPr sz="900" dirty="0">
                        <a:latin typeface="URW Gothic"/>
                        <a:cs typeface="URW Gothic"/>
                      </a:endParaRPr>
                    </a:p>
                  </a:txBody>
                  <a:tcPr marL="0" marR="0" marT="0" marB="0">
                    <a:lnL w="12700">
                      <a:solidFill>
                        <a:srgbClr val="FFC000"/>
                      </a:solidFill>
                      <a:prstDash val="solid"/>
                    </a:lnL>
                    <a:lnB w="12700">
                      <a:solidFill>
                        <a:srgbClr val="FFC000"/>
                      </a:solidFill>
                      <a:prstDash val="solid"/>
                    </a:lnB>
                  </a:tcPr>
                </a:tc>
                <a:tc hMerge="1">
                  <a:txBody>
                    <a:bodyPr/>
                    <a:lstStyle/>
                    <a:p>
                      <a:endParaRPr/>
                    </a:p>
                  </a:txBody>
                  <a:tcPr marL="0" marR="0" marT="0" marB="0"/>
                </a:tc>
                <a:tc>
                  <a:txBody>
                    <a:bodyPr/>
                    <a:lstStyle/>
                    <a:p>
                      <a:pPr marL="525780" marR="97790" indent="-228600">
                        <a:lnSpc>
                          <a:spcPts val="1100"/>
                        </a:lnSpc>
                        <a:spcBef>
                          <a:spcPts val="20"/>
                        </a:spcBef>
                        <a:buFont typeface="Symbol"/>
                        <a:buChar char=""/>
                        <a:tabLst>
                          <a:tab pos="525145" algn="l"/>
                          <a:tab pos="525780" algn="l"/>
                        </a:tabLst>
                      </a:pPr>
                      <a:r>
                        <a:rPr sz="900" spc="-5" dirty="0">
                          <a:latin typeface="URW Gothic"/>
                          <a:cs typeface="URW Gothic"/>
                        </a:rPr>
                        <a:t>Begin to sit correctly at </a:t>
                      </a:r>
                      <a:r>
                        <a:rPr sz="900" dirty="0">
                          <a:latin typeface="URW Gothic"/>
                          <a:cs typeface="URW Gothic"/>
                        </a:rPr>
                        <a:t>a </a:t>
                      </a:r>
                      <a:r>
                        <a:rPr sz="900" spc="-5" dirty="0">
                          <a:latin typeface="URW Gothic"/>
                          <a:cs typeface="URW Gothic"/>
                        </a:rPr>
                        <a:t>table with </a:t>
                      </a:r>
                      <a:r>
                        <a:rPr sz="900" dirty="0">
                          <a:latin typeface="URW Gothic"/>
                          <a:cs typeface="URW Gothic"/>
                        </a:rPr>
                        <a:t>2 </a:t>
                      </a:r>
                      <a:r>
                        <a:rPr sz="900" spc="-5" dirty="0">
                          <a:latin typeface="URW Gothic"/>
                          <a:cs typeface="URW Gothic"/>
                        </a:rPr>
                        <a:t>legs on the floor (support to  tuck chair </a:t>
                      </a:r>
                      <a:r>
                        <a:rPr sz="900" spc="5" dirty="0">
                          <a:latin typeface="URW Gothic"/>
                          <a:cs typeface="URW Gothic"/>
                        </a:rPr>
                        <a:t>in </a:t>
                      </a:r>
                      <a:r>
                        <a:rPr sz="900" spc="-5" dirty="0">
                          <a:latin typeface="URW Gothic"/>
                          <a:cs typeface="URW Gothic"/>
                        </a:rPr>
                        <a:t>and not to</a:t>
                      </a:r>
                      <a:r>
                        <a:rPr sz="900" spc="-35" dirty="0">
                          <a:latin typeface="URW Gothic"/>
                          <a:cs typeface="URW Gothic"/>
                        </a:rPr>
                        <a:t> </a:t>
                      </a:r>
                      <a:r>
                        <a:rPr sz="900" spc="-5" dirty="0">
                          <a:latin typeface="URW Gothic"/>
                          <a:cs typeface="URW Gothic"/>
                        </a:rPr>
                        <a:t>swing).</a:t>
                      </a:r>
                      <a:r>
                        <a:rPr sz="900" dirty="0">
                          <a:latin typeface="URW Gothic"/>
                          <a:cs typeface="URW Gothic"/>
                        </a:rPr>
                        <a:t> </a:t>
                      </a:r>
                      <a:endParaRPr lang="en-US" sz="900" dirty="0">
                        <a:latin typeface="URW Gothic"/>
                        <a:cs typeface="URW Gothic"/>
                      </a:endParaRPr>
                    </a:p>
                    <a:p>
                      <a:pPr marL="525780" marR="97790" indent="-228600">
                        <a:lnSpc>
                          <a:spcPts val="1100"/>
                        </a:lnSpc>
                        <a:spcBef>
                          <a:spcPts val="20"/>
                        </a:spcBef>
                        <a:buFont typeface="Symbol"/>
                        <a:buChar char=""/>
                        <a:tabLst>
                          <a:tab pos="525145" algn="l"/>
                          <a:tab pos="525780" algn="l"/>
                        </a:tabLst>
                      </a:pPr>
                      <a:r>
                        <a:rPr sz="900" spc="-10" dirty="0">
                          <a:latin typeface="URW Gothic"/>
                          <a:cs typeface="URW Gothic"/>
                        </a:rPr>
                        <a:t>To </a:t>
                      </a:r>
                      <a:r>
                        <a:rPr sz="900" dirty="0">
                          <a:latin typeface="URW Gothic"/>
                          <a:cs typeface="URW Gothic"/>
                        </a:rPr>
                        <a:t>hold a pencil </a:t>
                      </a:r>
                      <a:r>
                        <a:rPr sz="900" spc="-5" dirty="0">
                          <a:latin typeface="URW Gothic"/>
                          <a:cs typeface="URW Gothic"/>
                        </a:rPr>
                        <a:t>using </a:t>
                      </a:r>
                      <a:r>
                        <a:rPr lang="en-US" sz="900" spc="-5" dirty="0">
                          <a:latin typeface="URW Gothic"/>
                          <a:cs typeface="URW Gothic"/>
                        </a:rPr>
                        <a:t>a comfortable grip </a:t>
                      </a:r>
                      <a:r>
                        <a:rPr sz="900" spc="-5" dirty="0">
                          <a:latin typeface="URW Gothic"/>
                          <a:cs typeface="URW Gothic"/>
                        </a:rPr>
                        <a:t>with </a:t>
                      </a:r>
                      <a:r>
                        <a:rPr sz="900" dirty="0">
                          <a:latin typeface="URW Gothic"/>
                          <a:cs typeface="URW Gothic"/>
                        </a:rPr>
                        <a:t>a </a:t>
                      </a:r>
                      <a:r>
                        <a:rPr sz="900" spc="-5" dirty="0">
                          <a:latin typeface="URW Gothic"/>
                          <a:cs typeface="URW Gothic"/>
                        </a:rPr>
                        <a:t>little</a:t>
                      </a:r>
                      <a:r>
                        <a:rPr sz="900" spc="-20" dirty="0">
                          <a:latin typeface="URW Gothic"/>
                          <a:cs typeface="URW Gothic"/>
                        </a:rPr>
                        <a:t> </a:t>
                      </a:r>
                      <a:r>
                        <a:rPr sz="900" spc="-5" dirty="0">
                          <a:latin typeface="URW Gothic"/>
                          <a:cs typeface="URW Gothic"/>
                        </a:rPr>
                        <a:t>support</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10" dirty="0">
                          <a:latin typeface="URW Gothic"/>
                          <a:cs typeface="URW Gothic"/>
                        </a:rPr>
                        <a:t>To </a:t>
                      </a:r>
                      <a:r>
                        <a:rPr sz="900" dirty="0">
                          <a:latin typeface="URW Gothic"/>
                          <a:cs typeface="URW Gothic"/>
                        </a:rPr>
                        <a:t>use </a:t>
                      </a:r>
                      <a:r>
                        <a:rPr sz="900" spc="-5" dirty="0">
                          <a:latin typeface="URW Gothic"/>
                          <a:cs typeface="URW Gothic"/>
                        </a:rPr>
                        <a:t>the other hand to hold the paper still with</a:t>
                      </a:r>
                      <a:r>
                        <a:rPr sz="900" spc="65" dirty="0">
                          <a:latin typeface="URW Gothic"/>
                          <a:cs typeface="URW Gothic"/>
                        </a:rPr>
                        <a:t> </a:t>
                      </a:r>
                      <a:r>
                        <a:rPr sz="900" spc="-5" dirty="0">
                          <a:latin typeface="URW Gothic"/>
                          <a:cs typeface="URW Gothic"/>
                        </a:rPr>
                        <a:t>support</a:t>
                      </a:r>
                      <a:endParaRPr sz="900" dirty="0">
                        <a:latin typeface="URW Gothic"/>
                        <a:cs typeface="URW Gothic"/>
                      </a:endParaRPr>
                    </a:p>
                    <a:p>
                      <a:pPr marL="525780" marR="274320" indent="-228600">
                        <a:lnSpc>
                          <a:spcPct val="102200"/>
                        </a:lnSpc>
                        <a:buFont typeface="Symbol"/>
                        <a:buChar char=""/>
                        <a:tabLst>
                          <a:tab pos="525145" algn="l"/>
                          <a:tab pos="525780" algn="l"/>
                        </a:tabLst>
                      </a:pPr>
                      <a:r>
                        <a:rPr sz="900" spc="-10" dirty="0">
                          <a:latin typeface="URW Gothic"/>
                          <a:cs typeface="URW Gothic"/>
                        </a:rPr>
                        <a:t>To </a:t>
                      </a:r>
                      <a:r>
                        <a:rPr sz="900" spc="-5" dirty="0">
                          <a:latin typeface="URW Gothic"/>
                          <a:cs typeface="URW Gothic"/>
                        </a:rPr>
                        <a:t>over-write </a:t>
                      </a:r>
                      <a:r>
                        <a:rPr lang="en-US" sz="900" spc="-5" dirty="0">
                          <a:latin typeface="URW Gothic"/>
                          <a:cs typeface="URW Gothic"/>
                        </a:rPr>
                        <a:t>some Set 1 letters </a:t>
                      </a:r>
                      <a:r>
                        <a:rPr sz="900" spc="-5" dirty="0">
                          <a:latin typeface="URW Gothic"/>
                          <a:cs typeface="URW Gothic"/>
                        </a:rPr>
                        <a:t>accurately, correct starting point,  sequence of movement and orientation, letters on the</a:t>
                      </a:r>
                      <a:r>
                        <a:rPr sz="900" spc="40" dirty="0">
                          <a:latin typeface="URW Gothic"/>
                          <a:cs typeface="URW Gothic"/>
                        </a:rPr>
                        <a:t> </a:t>
                      </a:r>
                      <a:r>
                        <a:rPr sz="900" dirty="0">
                          <a:latin typeface="URW Gothic"/>
                          <a:cs typeface="URW Gothic"/>
                        </a:rPr>
                        <a:t>line</a:t>
                      </a:r>
                    </a:p>
                    <a:p>
                      <a:pPr marL="525780" indent="-228600">
                        <a:lnSpc>
                          <a:spcPts val="1070"/>
                        </a:lnSpc>
                        <a:buFont typeface="Symbol"/>
                        <a:buChar char=""/>
                        <a:tabLst>
                          <a:tab pos="525145" algn="l"/>
                          <a:tab pos="525780" algn="l"/>
                        </a:tabLst>
                      </a:pPr>
                      <a:r>
                        <a:rPr sz="900" spc="-5" dirty="0">
                          <a:latin typeface="URW Gothic"/>
                          <a:cs typeface="URW Gothic"/>
                        </a:rPr>
                        <a:t>Aware of syllables </a:t>
                      </a:r>
                      <a:r>
                        <a:rPr sz="900" spc="5" dirty="0">
                          <a:latin typeface="URW Gothic"/>
                          <a:cs typeface="URW Gothic"/>
                        </a:rPr>
                        <a:t>in </a:t>
                      </a:r>
                      <a:r>
                        <a:rPr sz="900" spc="-10" dirty="0">
                          <a:latin typeface="URW Gothic"/>
                          <a:cs typeface="URW Gothic"/>
                        </a:rPr>
                        <a:t>name </a:t>
                      </a:r>
                      <a:r>
                        <a:rPr sz="900" dirty="0">
                          <a:latin typeface="URW Gothic"/>
                          <a:cs typeface="URW Gothic"/>
                        </a:rPr>
                        <a:t>– </a:t>
                      </a:r>
                      <a:r>
                        <a:rPr sz="900" spc="-5" dirty="0">
                          <a:latin typeface="URW Gothic"/>
                          <a:cs typeface="URW Gothic"/>
                        </a:rPr>
                        <a:t>clap </a:t>
                      </a:r>
                      <a:r>
                        <a:rPr sz="900" spc="5" dirty="0">
                          <a:latin typeface="URW Gothic"/>
                          <a:cs typeface="URW Gothic"/>
                        </a:rPr>
                        <a:t>it</a:t>
                      </a:r>
                      <a:r>
                        <a:rPr sz="900" dirty="0">
                          <a:latin typeface="URW Gothic"/>
                          <a:cs typeface="URW Gothic"/>
                        </a:rPr>
                        <a:t> out</a:t>
                      </a:r>
                    </a:p>
                    <a:p>
                      <a:pPr marL="525780" marR="589915" indent="-228600">
                        <a:lnSpc>
                          <a:spcPct val="102200"/>
                        </a:lnSpc>
                        <a:buFont typeface="Symbol"/>
                        <a:buChar char=""/>
                        <a:tabLst>
                          <a:tab pos="525145" algn="l"/>
                          <a:tab pos="525780" algn="l"/>
                        </a:tabLst>
                      </a:pPr>
                      <a:r>
                        <a:rPr sz="900" spc="-10" dirty="0">
                          <a:latin typeface="URW Gothic"/>
                          <a:cs typeface="URW Gothic"/>
                        </a:rPr>
                        <a:t>The </a:t>
                      </a:r>
                      <a:r>
                        <a:rPr sz="900" spc="-5" dirty="0">
                          <a:latin typeface="URW Gothic"/>
                          <a:cs typeface="URW Gothic"/>
                        </a:rPr>
                        <a:t>children </a:t>
                      </a:r>
                      <a:r>
                        <a:rPr sz="900" spc="-10" dirty="0">
                          <a:latin typeface="URW Gothic"/>
                          <a:cs typeface="URW Gothic"/>
                        </a:rPr>
                        <a:t>are </a:t>
                      </a:r>
                      <a:r>
                        <a:rPr sz="900" spc="-5" dirty="0">
                          <a:latin typeface="URW Gothic"/>
                          <a:cs typeface="URW Gothic"/>
                        </a:rPr>
                        <a:t>exposed to </a:t>
                      </a:r>
                      <a:r>
                        <a:rPr sz="900" dirty="0">
                          <a:latin typeface="URW Gothic"/>
                          <a:cs typeface="URW Gothic"/>
                        </a:rPr>
                        <a:t>a wide </a:t>
                      </a:r>
                      <a:r>
                        <a:rPr sz="900" spc="-5" dirty="0">
                          <a:latin typeface="URW Gothic"/>
                          <a:cs typeface="URW Gothic"/>
                        </a:rPr>
                        <a:t>range </a:t>
                      </a:r>
                      <a:r>
                        <a:rPr sz="900" spc="-10" dirty="0">
                          <a:latin typeface="URW Gothic"/>
                          <a:cs typeface="URW Gothic"/>
                        </a:rPr>
                        <a:t>of </a:t>
                      </a:r>
                      <a:r>
                        <a:rPr sz="900" spc="-5" dirty="0">
                          <a:latin typeface="URW Gothic"/>
                          <a:cs typeface="URW Gothic"/>
                        </a:rPr>
                        <a:t>texts (story,  postcards, letters, captions, signs, recounts, lists</a:t>
                      </a:r>
                      <a:r>
                        <a:rPr sz="900" spc="5" dirty="0">
                          <a:latin typeface="URW Gothic"/>
                          <a:cs typeface="URW Gothic"/>
                        </a:rPr>
                        <a:t> </a:t>
                      </a:r>
                      <a:r>
                        <a:rPr sz="900" spc="-5" dirty="0">
                          <a:latin typeface="URW Gothic"/>
                          <a:cs typeface="URW Gothic"/>
                        </a:rPr>
                        <a:t>…).</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Aware that </a:t>
                      </a:r>
                      <a:r>
                        <a:rPr sz="900" dirty="0">
                          <a:latin typeface="URW Gothic"/>
                          <a:cs typeface="URW Gothic"/>
                        </a:rPr>
                        <a:t>writing </a:t>
                      </a:r>
                      <a:r>
                        <a:rPr sz="900" spc="-5" dirty="0">
                          <a:latin typeface="URW Gothic"/>
                          <a:cs typeface="URW Gothic"/>
                        </a:rPr>
                        <a:t>goes </a:t>
                      </a:r>
                      <a:r>
                        <a:rPr sz="900" spc="-10" dirty="0">
                          <a:latin typeface="URW Gothic"/>
                          <a:cs typeface="URW Gothic"/>
                        </a:rPr>
                        <a:t>from </a:t>
                      </a:r>
                      <a:r>
                        <a:rPr sz="900" dirty="0">
                          <a:latin typeface="URW Gothic"/>
                          <a:cs typeface="URW Gothic"/>
                        </a:rPr>
                        <a:t>left </a:t>
                      </a:r>
                      <a:r>
                        <a:rPr sz="900" spc="-5" dirty="0">
                          <a:latin typeface="URW Gothic"/>
                          <a:cs typeface="URW Gothic"/>
                        </a:rPr>
                        <a:t>to </a:t>
                      </a:r>
                      <a:r>
                        <a:rPr sz="900" dirty="0">
                          <a:latin typeface="URW Gothic"/>
                          <a:cs typeface="URW Gothic"/>
                        </a:rPr>
                        <a:t>right – </a:t>
                      </a:r>
                      <a:r>
                        <a:rPr sz="900" spc="-5" dirty="0">
                          <a:latin typeface="URW Gothic"/>
                          <a:cs typeface="URW Gothic"/>
                        </a:rPr>
                        <a:t>adult to</a:t>
                      </a:r>
                      <a:r>
                        <a:rPr sz="900" spc="-15" dirty="0">
                          <a:latin typeface="URW Gothic"/>
                          <a:cs typeface="URW Gothic"/>
                        </a:rPr>
                        <a:t> </a:t>
                      </a:r>
                      <a:r>
                        <a:rPr sz="900" spc="-5" dirty="0">
                          <a:latin typeface="URW Gothic"/>
                          <a:cs typeface="URW Gothic"/>
                        </a:rPr>
                        <a:t>model</a:t>
                      </a:r>
                      <a:endParaRPr sz="900" dirty="0">
                        <a:latin typeface="URW Gothic"/>
                        <a:cs typeface="URW Gothic"/>
                      </a:endParaRPr>
                    </a:p>
                  </a:txBody>
                  <a:tcPr marL="0" marR="0" marT="2540" marB="0">
                    <a:lnR w="12700">
                      <a:solidFill>
                        <a:srgbClr val="FFC000"/>
                      </a:solidFill>
                      <a:prstDash val="solid"/>
                    </a:lnR>
                    <a:lnB w="12700">
                      <a:solidFill>
                        <a:srgbClr val="FFC000"/>
                      </a:solidFill>
                      <a:prstDash val="solid"/>
                    </a:lnB>
                    <a:solidFill>
                      <a:srgbClr val="E7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 y="0"/>
            <a:ext cx="10693133"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5764" y="885480"/>
            <a:ext cx="4366100" cy="1603496"/>
          </a:xfrm>
          <a:prstGeom prst="rect">
            <a:avLst/>
          </a:prstGeom>
        </p:spPr>
        <p:txBody>
          <a:bodyPr vert="horz" lIns="91440" tIns="45720" rIns="91440" bIns="45720" rtlCol="0" anchor="ctr">
            <a:normAutofit/>
          </a:bodyPr>
          <a:lstStyle/>
          <a:p>
            <a:pPr marL="12700" algn="l" rtl="0">
              <a:lnSpc>
                <a:spcPct val="90000"/>
              </a:lnSpc>
              <a:spcBef>
                <a:spcPct val="0"/>
              </a:spcBef>
            </a:pPr>
            <a:r>
              <a:rPr lang="en-US" sz="3500" kern="1200" spc="-5">
                <a:solidFill>
                  <a:schemeClr val="tx2"/>
                </a:solidFill>
                <a:latin typeface="+mj-lt"/>
                <a:ea typeface="+mj-ea"/>
                <a:cs typeface="+mj-cs"/>
              </a:rPr>
              <a:t>Mathematics</a:t>
            </a:r>
          </a:p>
          <a:p>
            <a:pPr marL="12700" algn="l" rtl="0">
              <a:lnSpc>
                <a:spcPct val="90000"/>
              </a:lnSpc>
              <a:spcBef>
                <a:spcPct val="0"/>
              </a:spcBef>
            </a:pPr>
            <a:r>
              <a:rPr lang="en-US" sz="3500" kern="1200" spc="-5">
                <a:solidFill>
                  <a:schemeClr val="tx2"/>
                </a:solidFill>
                <a:latin typeface="+mj-lt"/>
                <a:ea typeface="+mj-ea"/>
                <a:cs typeface="+mj-cs"/>
              </a:rPr>
              <a:t>Early Years Expectations: </a:t>
            </a:r>
            <a:r>
              <a:rPr lang="en-US" sz="3500" i="1" kern="1200" spc="-245">
                <a:solidFill>
                  <a:schemeClr val="tx2"/>
                </a:solidFill>
                <a:latin typeface="+mj-lt"/>
                <a:ea typeface="+mj-ea"/>
                <a:cs typeface="+mj-cs"/>
              </a:rPr>
              <a:t>Reception</a:t>
            </a:r>
            <a:endParaRPr lang="en-US" sz="3500" kern="1200">
              <a:solidFill>
                <a:schemeClr val="tx2"/>
              </a:solidFill>
              <a:latin typeface="+mj-lt"/>
              <a:ea typeface="+mj-ea"/>
              <a:cs typeface="+mj-cs"/>
            </a:endParaRPr>
          </a:p>
        </p:txBody>
      </p:sp>
      <p:sp>
        <p:nvSpPr>
          <p:cNvPr id="2" name="object 2"/>
          <p:cNvSpPr txBox="1"/>
          <p:nvPr/>
        </p:nvSpPr>
        <p:spPr>
          <a:xfrm>
            <a:off x="705764" y="2670577"/>
            <a:ext cx="4717136" cy="4013327"/>
          </a:xfrm>
          <a:prstGeom prst="rect">
            <a:avLst/>
          </a:prstGeom>
        </p:spPr>
        <p:txBody>
          <a:bodyPr vert="horz" lIns="91440" tIns="45720" rIns="91440" bIns="45720" rtlCol="0" anchor="ctr">
            <a:noAutofit/>
          </a:bodyPr>
          <a:lstStyle/>
          <a:p>
            <a:pPr algn="just">
              <a:lnSpc>
                <a:spcPct val="90000"/>
              </a:lnSpc>
              <a:spcBef>
                <a:spcPts val="105"/>
              </a:spcBef>
            </a:pPr>
            <a:r>
              <a:rPr lang="en-US" sz="1400" b="1" dirty="0">
                <a:solidFill>
                  <a:schemeClr val="tx2"/>
                </a:solidFill>
                <a:latin typeface="Comic Sans MS" panose="030F0702030302020204" pitchFamily="66" charset="0"/>
              </a:rPr>
              <a:t>Educational</a:t>
            </a:r>
            <a:r>
              <a:rPr lang="en-US" sz="1400" b="1" spc="-15" dirty="0">
                <a:solidFill>
                  <a:schemeClr val="tx2"/>
                </a:solidFill>
                <a:latin typeface="Comic Sans MS" panose="030F0702030302020204" pitchFamily="66" charset="0"/>
              </a:rPr>
              <a:t> </a:t>
            </a:r>
            <a:r>
              <a:rPr lang="en-US" sz="1400" b="1" spc="-5" dirty="0" err="1">
                <a:solidFill>
                  <a:schemeClr val="tx2"/>
                </a:solidFill>
                <a:latin typeface="Comic Sans MS" panose="030F0702030302020204" pitchFamily="66" charset="0"/>
              </a:rPr>
              <a:t>Programme</a:t>
            </a:r>
            <a:r>
              <a:rPr lang="en-US" sz="1400" b="1" spc="-5" dirty="0">
                <a:solidFill>
                  <a:schemeClr val="tx2"/>
                </a:solidFill>
                <a:latin typeface="Comic Sans MS" panose="030F0702030302020204" pitchFamily="66" charset="0"/>
              </a:rPr>
              <a:t>:</a:t>
            </a:r>
            <a:endParaRPr lang="en-US" sz="1400" dirty="0">
              <a:solidFill>
                <a:schemeClr val="tx2"/>
              </a:solidFill>
              <a:latin typeface="Comic Sans MS" panose="030F0702030302020204" pitchFamily="66" charset="0"/>
            </a:endParaRPr>
          </a:p>
          <a:p>
            <a:pPr marR="5080" algn="just">
              <a:lnSpc>
                <a:spcPct val="90000"/>
              </a:lnSpc>
              <a:spcBef>
                <a:spcPts val="10"/>
              </a:spcBef>
            </a:pPr>
            <a:r>
              <a:rPr lang="en-US" sz="1400" spc="-5" dirty="0">
                <a:solidFill>
                  <a:schemeClr val="tx2"/>
                </a:solidFill>
                <a:latin typeface="Comic Sans MS" panose="030F0702030302020204" pitchFamily="66" charset="0"/>
              </a:rPr>
              <a:t>Developing </a:t>
            </a:r>
            <a:r>
              <a:rPr lang="en-US" sz="1400" dirty="0">
                <a:solidFill>
                  <a:schemeClr val="tx2"/>
                </a:solidFill>
                <a:latin typeface="Comic Sans MS" panose="030F0702030302020204" pitchFamily="66" charset="0"/>
              </a:rPr>
              <a:t>a </a:t>
            </a:r>
            <a:r>
              <a:rPr lang="en-US" sz="1400" spc="-10" dirty="0">
                <a:solidFill>
                  <a:schemeClr val="tx2"/>
                </a:solidFill>
                <a:latin typeface="Comic Sans MS" panose="030F0702030302020204" pitchFamily="66" charset="0"/>
              </a:rPr>
              <a:t>strong </a:t>
            </a:r>
            <a:r>
              <a:rPr lang="en-US" sz="1400" spc="-5" dirty="0">
                <a:solidFill>
                  <a:schemeClr val="tx2"/>
                </a:solidFill>
                <a:latin typeface="Comic Sans MS" panose="030F0702030302020204" pitchFamily="66" charset="0"/>
              </a:rPr>
              <a:t>grounding </a:t>
            </a:r>
            <a:r>
              <a:rPr lang="en-US" sz="1400" dirty="0">
                <a:solidFill>
                  <a:schemeClr val="tx2"/>
                </a:solidFill>
                <a:latin typeface="Comic Sans MS" panose="030F0702030302020204" pitchFamily="66" charset="0"/>
              </a:rPr>
              <a:t>in </a:t>
            </a:r>
            <a:r>
              <a:rPr lang="en-US" sz="1400" spc="-5" dirty="0">
                <a:solidFill>
                  <a:schemeClr val="tx2"/>
                </a:solidFill>
                <a:latin typeface="Comic Sans MS" panose="030F0702030302020204" pitchFamily="66" charset="0"/>
              </a:rPr>
              <a:t>number is essential </a:t>
            </a:r>
            <a:r>
              <a:rPr lang="en-US" sz="1400" dirty="0">
                <a:solidFill>
                  <a:schemeClr val="tx2"/>
                </a:solidFill>
                <a:latin typeface="Comic Sans MS" panose="030F0702030302020204" pitchFamily="66" charset="0"/>
              </a:rPr>
              <a:t>so </a:t>
            </a:r>
            <a:r>
              <a:rPr lang="en-US" sz="1400" spc="-5" dirty="0">
                <a:solidFill>
                  <a:schemeClr val="tx2"/>
                </a:solidFill>
                <a:latin typeface="Comic Sans MS" panose="030F0702030302020204" pitchFamily="66" charset="0"/>
              </a:rPr>
              <a:t>that </a:t>
            </a:r>
            <a:r>
              <a:rPr lang="en-US" sz="1400" dirty="0">
                <a:solidFill>
                  <a:schemeClr val="tx2"/>
                </a:solidFill>
                <a:latin typeface="Comic Sans MS" panose="030F0702030302020204" pitchFamily="66" charset="0"/>
              </a:rPr>
              <a:t>all </a:t>
            </a:r>
            <a:r>
              <a:rPr lang="en-US" sz="1400" spc="-5" dirty="0">
                <a:solidFill>
                  <a:schemeClr val="tx2"/>
                </a:solidFill>
                <a:latin typeface="Comic Sans MS" panose="030F0702030302020204" pitchFamily="66" charset="0"/>
              </a:rPr>
              <a:t>children  develop </a:t>
            </a:r>
            <a:r>
              <a:rPr lang="en-US" sz="1400" spc="-10" dirty="0">
                <a:solidFill>
                  <a:schemeClr val="tx2"/>
                </a:solidFill>
                <a:latin typeface="Comic Sans MS" panose="030F0702030302020204" pitchFamily="66" charset="0"/>
              </a:rPr>
              <a:t>the </a:t>
            </a:r>
            <a:r>
              <a:rPr lang="en-US" sz="1400" spc="-5" dirty="0">
                <a:solidFill>
                  <a:schemeClr val="tx2"/>
                </a:solidFill>
                <a:latin typeface="Comic Sans MS" panose="030F0702030302020204" pitchFamily="66" charset="0"/>
              </a:rPr>
              <a:t>necessary building blocks </a:t>
            </a:r>
            <a:r>
              <a:rPr lang="en-US" sz="1400" spc="-10" dirty="0">
                <a:solidFill>
                  <a:schemeClr val="tx2"/>
                </a:solidFill>
                <a:latin typeface="Comic Sans MS" panose="030F0702030302020204" pitchFamily="66" charset="0"/>
              </a:rPr>
              <a:t>to </a:t>
            </a:r>
            <a:r>
              <a:rPr lang="en-US" sz="1400" spc="-5" dirty="0">
                <a:solidFill>
                  <a:schemeClr val="tx2"/>
                </a:solidFill>
                <a:latin typeface="Comic Sans MS" panose="030F0702030302020204" pitchFamily="66" charset="0"/>
              </a:rPr>
              <a:t>excel mathematically. Children  should be </a:t>
            </a:r>
            <a:r>
              <a:rPr lang="en-US" sz="1400" dirty="0">
                <a:solidFill>
                  <a:schemeClr val="tx2"/>
                </a:solidFill>
                <a:latin typeface="Comic Sans MS" panose="030F0702030302020204" pitchFamily="66" charset="0"/>
              </a:rPr>
              <a:t>able </a:t>
            </a:r>
            <a:r>
              <a:rPr lang="en-US" sz="1400" spc="-10"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count </a:t>
            </a:r>
            <a:r>
              <a:rPr lang="en-US" sz="1400" spc="-5" dirty="0">
                <a:solidFill>
                  <a:schemeClr val="tx2"/>
                </a:solidFill>
                <a:latin typeface="Comic Sans MS" panose="030F0702030302020204" pitchFamily="66" charset="0"/>
              </a:rPr>
              <a:t>confidently, develop </a:t>
            </a:r>
            <a:r>
              <a:rPr lang="en-US" sz="1400" dirty="0">
                <a:solidFill>
                  <a:schemeClr val="tx2"/>
                </a:solidFill>
                <a:latin typeface="Comic Sans MS" panose="030F0702030302020204" pitchFamily="66" charset="0"/>
              </a:rPr>
              <a:t>a deep </a:t>
            </a:r>
            <a:r>
              <a:rPr lang="en-US" sz="1400" spc="-5" dirty="0">
                <a:solidFill>
                  <a:schemeClr val="tx2"/>
                </a:solidFill>
                <a:latin typeface="Comic Sans MS" panose="030F0702030302020204" pitchFamily="66" charset="0"/>
              </a:rPr>
              <a:t>understanding of  </a:t>
            </a:r>
            <a:r>
              <a:rPr lang="en-US" sz="1400" spc="-10" dirty="0">
                <a:solidFill>
                  <a:schemeClr val="tx2"/>
                </a:solidFill>
                <a:latin typeface="Comic Sans MS" panose="030F0702030302020204" pitchFamily="66" charset="0"/>
              </a:rPr>
              <a:t>the </a:t>
            </a:r>
            <a:r>
              <a:rPr lang="en-US" sz="1400" dirty="0">
                <a:solidFill>
                  <a:schemeClr val="tx2"/>
                </a:solidFill>
                <a:latin typeface="Comic Sans MS" panose="030F0702030302020204" pitchFamily="66" charset="0"/>
              </a:rPr>
              <a:t>numbers </a:t>
            </a:r>
            <a:r>
              <a:rPr lang="en-US" sz="1400" spc="-15"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10, </a:t>
            </a:r>
            <a:r>
              <a:rPr lang="en-US" sz="1400" spc="-10" dirty="0">
                <a:solidFill>
                  <a:schemeClr val="tx2"/>
                </a:solidFill>
                <a:latin typeface="Comic Sans MS" panose="030F0702030302020204" pitchFamily="66" charset="0"/>
              </a:rPr>
              <a:t>the </a:t>
            </a:r>
            <a:r>
              <a:rPr lang="en-US" sz="1400" spc="-5" dirty="0">
                <a:solidFill>
                  <a:schemeClr val="tx2"/>
                </a:solidFill>
                <a:latin typeface="Comic Sans MS" panose="030F0702030302020204" pitchFamily="66" charset="0"/>
              </a:rPr>
              <a:t>relationships between </a:t>
            </a:r>
            <a:r>
              <a:rPr lang="en-US" sz="1400" spc="-10" dirty="0">
                <a:solidFill>
                  <a:schemeClr val="tx2"/>
                </a:solidFill>
                <a:latin typeface="Comic Sans MS" panose="030F0702030302020204" pitchFamily="66" charset="0"/>
              </a:rPr>
              <a:t>them </a:t>
            </a:r>
            <a:r>
              <a:rPr lang="en-US" sz="1400" spc="-5" dirty="0">
                <a:solidFill>
                  <a:schemeClr val="tx2"/>
                </a:solidFill>
                <a:latin typeface="Comic Sans MS" panose="030F0702030302020204" pitchFamily="66" charset="0"/>
              </a:rPr>
              <a:t>and </a:t>
            </a:r>
            <a:r>
              <a:rPr lang="en-US" sz="1400" spc="-10" dirty="0">
                <a:solidFill>
                  <a:schemeClr val="tx2"/>
                </a:solidFill>
                <a:latin typeface="Comic Sans MS" panose="030F0702030302020204" pitchFamily="66" charset="0"/>
              </a:rPr>
              <a:t>the </a:t>
            </a:r>
            <a:r>
              <a:rPr lang="en-US" sz="1400" spc="-5" dirty="0">
                <a:solidFill>
                  <a:schemeClr val="tx2"/>
                </a:solidFill>
                <a:latin typeface="Comic Sans MS" panose="030F0702030302020204" pitchFamily="66" charset="0"/>
              </a:rPr>
              <a:t>patterns  within </a:t>
            </a:r>
            <a:r>
              <a:rPr lang="en-US" sz="1400" spc="-10" dirty="0">
                <a:solidFill>
                  <a:schemeClr val="tx2"/>
                </a:solidFill>
                <a:latin typeface="Comic Sans MS" panose="030F0702030302020204" pitchFamily="66" charset="0"/>
              </a:rPr>
              <a:t>those </a:t>
            </a:r>
            <a:r>
              <a:rPr lang="en-US" sz="1400" spc="-5" dirty="0">
                <a:solidFill>
                  <a:schemeClr val="tx2"/>
                </a:solidFill>
                <a:latin typeface="Comic Sans MS" panose="030F0702030302020204" pitchFamily="66" charset="0"/>
              </a:rPr>
              <a:t>numbers. By providing frequent and varied opportunities </a:t>
            </a:r>
            <a:r>
              <a:rPr lang="en-US" sz="1400" spc="-10" dirty="0">
                <a:solidFill>
                  <a:schemeClr val="tx2"/>
                </a:solidFill>
                <a:latin typeface="Comic Sans MS" panose="030F0702030302020204" pitchFamily="66" charset="0"/>
              </a:rPr>
              <a:t>to  </a:t>
            </a:r>
            <a:r>
              <a:rPr lang="en-US" sz="1400" spc="-5" dirty="0">
                <a:solidFill>
                  <a:schemeClr val="tx2"/>
                </a:solidFill>
                <a:latin typeface="Comic Sans MS" panose="030F0702030302020204" pitchFamily="66" charset="0"/>
              </a:rPr>
              <a:t>build and apply this understanding </a:t>
            </a:r>
            <a:r>
              <a:rPr lang="en-US" sz="1400" dirty="0">
                <a:solidFill>
                  <a:schemeClr val="tx2"/>
                </a:solidFill>
                <a:latin typeface="Comic Sans MS" panose="030F0702030302020204" pitchFamily="66" charset="0"/>
              </a:rPr>
              <a:t>- </a:t>
            </a:r>
            <a:r>
              <a:rPr lang="en-US" sz="1400" spc="-5" dirty="0">
                <a:solidFill>
                  <a:schemeClr val="tx2"/>
                </a:solidFill>
                <a:latin typeface="Comic Sans MS" panose="030F0702030302020204" pitchFamily="66" charset="0"/>
              </a:rPr>
              <a:t>such as using manipulatives,  including small pebbles </a:t>
            </a:r>
            <a:r>
              <a:rPr lang="en-US" sz="1400" spc="-10" dirty="0">
                <a:solidFill>
                  <a:schemeClr val="tx2"/>
                </a:solidFill>
                <a:latin typeface="Comic Sans MS" panose="030F0702030302020204" pitchFamily="66" charset="0"/>
              </a:rPr>
              <a:t>and tens </a:t>
            </a:r>
            <a:r>
              <a:rPr lang="en-US" sz="1400" dirty="0">
                <a:solidFill>
                  <a:schemeClr val="tx2"/>
                </a:solidFill>
                <a:latin typeface="Comic Sans MS" panose="030F0702030302020204" pitchFamily="66" charset="0"/>
              </a:rPr>
              <a:t>frames </a:t>
            </a:r>
            <a:r>
              <a:rPr lang="en-US" sz="1400" spc="-10" dirty="0">
                <a:solidFill>
                  <a:schemeClr val="tx2"/>
                </a:solidFill>
                <a:latin typeface="Comic Sans MS" panose="030F0702030302020204" pitchFamily="66" charset="0"/>
              </a:rPr>
              <a:t>for </a:t>
            </a:r>
            <a:r>
              <a:rPr lang="en-US" sz="1400" spc="-5" dirty="0" err="1">
                <a:solidFill>
                  <a:schemeClr val="tx2"/>
                </a:solidFill>
                <a:latin typeface="Comic Sans MS" panose="030F0702030302020204" pitchFamily="66" charset="0"/>
              </a:rPr>
              <a:t>organising</a:t>
            </a:r>
            <a:r>
              <a:rPr lang="en-US" sz="1400" spc="-5" dirty="0">
                <a:solidFill>
                  <a:schemeClr val="tx2"/>
                </a:solidFill>
                <a:latin typeface="Comic Sans MS" panose="030F0702030302020204" pitchFamily="66" charset="0"/>
              </a:rPr>
              <a:t> counting </a:t>
            </a:r>
            <a:r>
              <a:rPr lang="en-US" sz="1400" dirty="0">
                <a:solidFill>
                  <a:schemeClr val="tx2"/>
                </a:solidFill>
                <a:latin typeface="Comic Sans MS" panose="030F0702030302020204" pitchFamily="66" charset="0"/>
              </a:rPr>
              <a:t>-  </a:t>
            </a:r>
            <a:r>
              <a:rPr lang="en-US" sz="1400" spc="-5" dirty="0">
                <a:solidFill>
                  <a:schemeClr val="tx2"/>
                </a:solidFill>
                <a:latin typeface="Comic Sans MS" panose="030F0702030302020204" pitchFamily="66" charset="0"/>
              </a:rPr>
              <a:t>children will develop </a:t>
            </a:r>
            <a:r>
              <a:rPr lang="en-US" sz="1400" dirty="0">
                <a:solidFill>
                  <a:schemeClr val="tx2"/>
                </a:solidFill>
                <a:latin typeface="Comic Sans MS" panose="030F0702030302020204" pitchFamily="66" charset="0"/>
              </a:rPr>
              <a:t>a </a:t>
            </a:r>
            <a:r>
              <a:rPr lang="en-US" sz="1400" spc="-5" dirty="0">
                <a:solidFill>
                  <a:schemeClr val="tx2"/>
                </a:solidFill>
                <a:latin typeface="Comic Sans MS" panose="030F0702030302020204" pitchFamily="66" charset="0"/>
              </a:rPr>
              <a:t>secure base </a:t>
            </a:r>
            <a:r>
              <a:rPr lang="en-US" sz="1400" spc="-10" dirty="0">
                <a:solidFill>
                  <a:schemeClr val="tx2"/>
                </a:solidFill>
                <a:latin typeface="Comic Sans MS" panose="030F0702030302020204" pitchFamily="66" charset="0"/>
              </a:rPr>
              <a:t>of </a:t>
            </a:r>
            <a:r>
              <a:rPr lang="en-US" sz="1400" spc="-5" dirty="0">
                <a:solidFill>
                  <a:schemeClr val="tx2"/>
                </a:solidFill>
                <a:latin typeface="Comic Sans MS" panose="030F0702030302020204" pitchFamily="66" charset="0"/>
              </a:rPr>
              <a:t>knowledge and vocabulary from  </a:t>
            </a:r>
            <a:r>
              <a:rPr lang="en-US" sz="1400" dirty="0">
                <a:solidFill>
                  <a:schemeClr val="tx2"/>
                </a:solidFill>
                <a:latin typeface="Comic Sans MS" panose="030F0702030302020204" pitchFamily="66" charset="0"/>
              </a:rPr>
              <a:t>which </a:t>
            </a:r>
            <a:r>
              <a:rPr lang="en-US" sz="1400" spc="-5" dirty="0">
                <a:solidFill>
                  <a:schemeClr val="tx2"/>
                </a:solidFill>
                <a:latin typeface="Comic Sans MS" panose="030F0702030302020204" pitchFamily="66" charset="0"/>
              </a:rPr>
              <a:t>mastery </a:t>
            </a:r>
            <a:r>
              <a:rPr lang="en-US" sz="1400" dirty="0">
                <a:solidFill>
                  <a:schemeClr val="tx2"/>
                </a:solidFill>
                <a:latin typeface="Comic Sans MS" panose="030F0702030302020204" pitchFamily="66" charset="0"/>
              </a:rPr>
              <a:t>of </a:t>
            </a:r>
            <a:r>
              <a:rPr lang="en-US" sz="1400" spc="-5" dirty="0">
                <a:solidFill>
                  <a:schemeClr val="tx2"/>
                </a:solidFill>
                <a:latin typeface="Comic Sans MS" panose="030F0702030302020204" pitchFamily="66" charset="0"/>
              </a:rPr>
              <a:t>mathematics is built. </a:t>
            </a:r>
            <a:r>
              <a:rPr lang="en-US" sz="1400" spc="15" dirty="0">
                <a:solidFill>
                  <a:schemeClr val="tx2"/>
                </a:solidFill>
                <a:latin typeface="Comic Sans MS" panose="030F0702030302020204" pitchFamily="66" charset="0"/>
              </a:rPr>
              <a:t>In </a:t>
            </a:r>
            <a:r>
              <a:rPr lang="en-US" sz="1400" spc="-5" dirty="0">
                <a:solidFill>
                  <a:schemeClr val="tx2"/>
                </a:solidFill>
                <a:latin typeface="Comic Sans MS" panose="030F0702030302020204" pitchFamily="66" charset="0"/>
              </a:rPr>
              <a:t>addition, </a:t>
            </a:r>
            <a:r>
              <a:rPr lang="en-US" sz="1400" spc="5" dirty="0">
                <a:solidFill>
                  <a:schemeClr val="tx2"/>
                </a:solidFill>
                <a:latin typeface="Comic Sans MS" panose="030F0702030302020204" pitchFamily="66" charset="0"/>
              </a:rPr>
              <a:t>it </a:t>
            </a:r>
            <a:r>
              <a:rPr lang="en-US" sz="1400" dirty="0">
                <a:solidFill>
                  <a:schemeClr val="tx2"/>
                </a:solidFill>
                <a:latin typeface="Comic Sans MS" panose="030F0702030302020204" pitchFamily="66" charset="0"/>
              </a:rPr>
              <a:t>is </a:t>
            </a:r>
            <a:r>
              <a:rPr lang="en-US" sz="1400" spc="-5" dirty="0">
                <a:solidFill>
                  <a:schemeClr val="tx2"/>
                </a:solidFill>
                <a:latin typeface="Comic Sans MS" panose="030F0702030302020204" pitchFamily="66" charset="0"/>
              </a:rPr>
              <a:t>important that </a:t>
            </a:r>
            <a:r>
              <a:rPr lang="en-US" sz="1400" spc="-10" dirty="0">
                <a:solidFill>
                  <a:schemeClr val="tx2"/>
                </a:solidFill>
                <a:latin typeface="Comic Sans MS" panose="030F0702030302020204" pitchFamily="66" charset="0"/>
              </a:rPr>
              <a:t>the  </a:t>
            </a:r>
            <a:r>
              <a:rPr lang="en-US" sz="1400" spc="-5" dirty="0">
                <a:solidFill>
                  <a:schemeClr val="tx2"/>
                </a:solidFill>
                <a:latin typeface="Comic Sans MS" panose="030F0702030302020204" pitchFamily="66" charset="0"/>
              </a:rPr>
              <a:t>curriculum includes rich opportunities for children </a:t>
            </a:r>
            <a:r>
              <a:rPr lang="en-US" sz="1400" spc="-15"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develop </a:t>
            </a:r>
            <a:r>
              <a:rPr lang="en-US" sz="1400" spc="-5" dirty="0">
                <a:solidFill>
                  <a:schemeClr val="tx2"/>
                </a:solidFill>
                <a:latin typeface="Comic Sans MS" panose="030F0702030302020204" pitchFamily="66" charset="0"/>
              </a:rPr>
              <a:t>their </a:t>
            </a:r>
            <a:r>
              <a:rPr lang="en-US" sz="1400" spc="-10" dirty="0">
                <a:solidFill>
                  <a:schemeClr val="tx2"/>
                </a:solidFill>
                <a:latin typeface="Comic Sans MS" panose="030F0702030302020204" pitchFamily="66" charset="0"/>
              </a:rPr>
              <a:t>spatial  </a:t>
            </a:r>
            <a:r>
              <a:rPr lang="en-US" sz="1400" spc="-5" dirty="0">
                <a:solidFill>
                  <a:schemeClr val="tx2"/>
                </a:solidFill>
                <a:latin typeface="Comic Sans MS" panose="030F0702030302020204" pitchFamily="66" charset="0"/>
              </a:rPr>
              <a:t>reasoning </a:t>
            </a:r>
            <a:r>
              <a:rPr lang="en-US" sz="1400" dirty="0">
                <a:solidFill>
                  <a:schemeClr val="tx2"/>
                </a:solidFill>
                <a:latin typeface="Comic Sans MS" panose="030F0702030302020204" pitchFamily="66" charset="0"/>
              </a:rPr>
              <a:t>skills </a:t>
            </a:r>
            <a:r>
              <a:rPr lang="en-US" sz="1400" spc="-5" dirty="0">
                <a:solidFill>
                  <a:schemeClr val="tx2"/>
                </a:solidFill>
                <a:latin typeface="Comic Sans MS" panose="030F0702030302020204" pitchFamily="66" charset="0"/>
              </a:rPr>
              <a:t>across all </a:t>
            </a:r>
            <a:r>
              <a:rPr lang="en-US" sz="1400" dirty="0">
                <a:solidFill>
                  <a:schemeClr val="tx2"/>
                </a:solidFill>
                <a:latin typeface="Comic Sans MS" panose="030F0702030302020204" pitchFamily="66" charset="0"/>
              </a:rPr>
              <a:t>areas </a:t>
            </a:r>
            <a:r>
              <a:rPr lang="en-US" sz="1400" spc="-10" dirty="0">
                <a:solidFill>
                  <a:schemeClr val="tx2"/>
                </a:solidFill>
                <a:latin typeface="Comic Sans MS" panose="030F0702030302020204" pitchFamily="66" charset="0"/>
              </a:rPr>
              <a:t>of </a:t>
            </a:r>
            <a:r>
              <a:rPr lang="en-US" sz="1400" spc="-5" dirty="0">
                <a:solidFill>
                  <a:schemeClr val="tx2"/>
                </a:solidFill>
                <a:latin typeface="Comic Sans MS" panose="030F0702030302020204" pitchFamily="66" charset="0"/>
              </a:rPr>
              <a:t>mathematics including shape, space  and </a:t>
            </a:r>
            <a:r>
              <a:rPr lang="en-US" sz="1400" dirty="0">
                <a:solidFill>
                  <a:schemeClr val="tx2"/>
                </a:solidFill>
                <a:latin typeface="Comic Sans MS" panose="030F0702030302020204" pitchFamily="66" charset="0"/>
              </a:rPr>
              <a:t>measures. </a:t>
            </a:r>
            <a:r>
              <a:rPr lang="en-US" sz="1400" spc="10" dirty="0">
                <a:solidFill>
                  <a:schemeClr val="tx2"/>
                </a:solidFill>
                <a:latin typeface="Comic Sans MS" panose="030F0702030302020204" pitchFamily="66" charset="0"/>
              </a:rPr>
              <a:t>It </a:t>
            </a:r>
            <a:r>
              <a:rPr lang="en-US" sz="1400" dirty="0">
                <a:solidFill>
                  <a:schemeClr val="tx2"/>
                </a:solidFill>
                <a:latin typeface="Comic Sans MS" panose="030F0702030302020204" pitchFamily="66" charset="0"/>
              </a:rPr>
              <a:t>is </a:t>
            </a:r>
            <a:r>
              <a:rPr lang="en-US" sz="1400" spc="-5" dirty="0">
                <a:solidFill>
                  <a:schemeClr val="tx2"/>
                </a:solidFill>
                <a:latin typeface="Comic Sans MS" panose="030F0702030302020204" pitchFamily="66" charset="0"/>
              </a:rPr>
              <a:t>important that </a:t>
            </a:r>
            <a:r>
              <a:rPr lang="en-US" sz="1400" dirty="0">
                <a:solidFill>
                  <a:schemeClr val="tx2"/>
                </a:solidFill>
                <a:latin typeface="Comic Sans MS" panose="030F0702030302020204" pitchFamily="66" charset="0"/>
              </a:rPr>
              <a:t>children </a:t>
            </a:r>
            <a:r>
              <a:rPr lang="en-US" sz="1400" spc="-5" dirty="0">
                <a:solidFill>
                  <a:schemeClr val="tx2"/>
                </a:solidFill>
                <a:latin typeface="Comic Sans MS" panose="030F0702030302020204" pitchFamily="66" charset="0"/>
              </a:rPr>
              <a:t>develop </a:t>
            </a:r>
            <a:r>
              <a:rPr lang="en-US" sz="1400" spc="-10" dirty="0">
                <a:solidFill>
                  <a:schemeClr val="tx2"/>
                </a:solidFill>
                <a:latin typeface="Comic Sans MS" panose="030F0702030302020204" pitchFamily="66" charset="0"/>
              </a:rPr>
              <a:t>positive </a:t>
            </a:r>
            <a:r>
              <a:rPr lang="en-US" sz="1400" spc="-5" dirty="0">
                <a:solidFill>
                  <a:schemeClr val="tx2"/>
                </a:solidFill>
                <a:latin typeface="Comic Sans MS" panose="030F0702030302020204" pitchFamily="66" charset="0"/>
              </a:rPr>
              <a:t>attitudes and  interests in mathematics, </a:t>
            </a:r>
            <a:r>
              <a:rPr lang="en-US" sz="1400" dirty="0">
                <a:solidFill>
                  <a:schemeClr val="tx2"/>
                </a:solidFill>
                <a:latin typeface="Comic Sans MS" panose="030F0702030302020204" pitchFamily="66" charset="0"/>
              </a:rPr>
              <a:t>look </a:t>
            </a:r>
            <a:r>
              <a:rPr lang="en-US" sz="1400" spc="-10" dirty="0">
                <a:solidFill>
                  <a:schemeClr val="tx2"/>
                </a:solidFill>
                <a:latin typeface="Comic Sans MS" panose="030F0702030302020204" pitchFamily="66" charset="0"/>
              </a:rPr>
              <a:t>for </a:t>
            </a:r>
            <a:r>
              <a:rPr lang="en-US" sz="1400" spc="-5" dirty="0">
                <a:solidFill>
                  <a:schemeClr val="tx2"/>
                </a:solidFill>
                <a:latin typeface="Comic Sans MS" panose="030F0702030302020204" pitchFamily="66" charset="0"/>
              </a:rPr>
              <a:t>patterns and relationships, </a:t>
            </a:r>
            <a:r>
              <a:rPr lang="en-US" sz="1400" dirty="0">
                <a:solidFill>
                  <a:schemeClr val="tx2"/>
                </a:solidFill>
                <a:latin typeface="Comic Sans MS" panose="030F0702030302020204" pitchFamily="66" charset="0"/>
              </a:rPr>
              <a:t>spot  </a:t>
            </a:r>
            <a:r>
              <a:rPr lang="en-US" sz="1400" spc="-5" dirty="0">
                <a:solidFill>
                  <a:schemeClr val="tx2"/>
                </a:solidFill>
                <a:latin typeface="Comic Sans MS" panose="030F0702030302020204" pitchFamily="66" charset="0"/>
              </a:rPr>
              <a:t>connections, ‘have </a:t>
            </a:r>
            <a:r>
              <a:rPr lang="en-US" sz="1400" dirty="0">
                <a:solidFill>
                  <a:schemeClr val="tx2"/>
                </a:solidFill>
                <a:latin typeface="Comic Sans MS" panose="030F0702030302020204" pitchFamily="66" charset="0"/>
              </a:rPr>
              <a:t>a </a:t>
            </a:r>
            <a:r>
              <a:rPr lang="en-US" sz="1400" spc="-5" dirty="0">
                <a:solidFill>
                  <a:schemeClr val="tx2"/>
                </a:solidFill>
                <a:latin typeface="Comic Sans MS" panose="030F0702030302020204" pitchFamily="66" charset="0"/>
              </a:rPr>
              <a:t>go’, talk </a:t>
            </a:r>
            <a:r>
              <a:rPr lang="en-US" sz="1400" spc="-10" dirty="0">
                <a:solidFill>
                  <a:schemeClr val="tx2"/>
                </a:solidFill>
                <a:latin typeface="Comic Sans MS" panose="030F0702030302020204" pitchFamily="66" charset="0"/>
              </a:rPr>
              <a:t>to </a:t>
            </a:r>
            <a:r>
              <a:rPr lang="en-US" sz="1400" spc="-5" dirty="0">
                <a:solidFill>
                  <a:schemeClr val="tx2"/>
                </a:solidFill>
                <a:latin typeface="Comic Sans MS" panose="030F0702030302020204" pitchFamily="66" charset="0"/>
              </a:rPr>
              <a:t>adults and peers about </a:t>
            </a:r>
            <a:r>
              <a:rPr lang="en-US" sz="1400" dirty="0">
                <a:solidFill>
                  <a:schemeClr val="tx2"/>
                </a:solidFill>
                <a:latin typeface="Comic Sans MS" panose="030F0702030302020204" pitchFamily="66" charset="0"/>
              </a:rPr>
              <a:t>what </a:t>
            </a:r>
            <a:r>
              <a:rPr lang="en-US" sz="1400" spc="-5" dirty="0">
                <a:solidFill>
                  <a:schemeClr val="tx2"/>
                </a:solidFill>
                <a:latin typeface="Comic Sans MS" panose="030F0702030302020204" pitchFamily="66" charset="0"/>
              </a:rPr>
              <a:t>they  notice and </a:t>
            </a:r>
            <a:r>
              <a:rPr lang="en-US" sz="1400" dirty="0">
                <a:solidFill>
                  <a:schemeClr val="tx2"/>
                </a:solidFill>
                <a:latin typeface="Comic Sans MS" panose="030F0702030302020204" pitchFamily="66" charset="0"/>
              </a:rPr>
              <a:t>not </a:t>
            </a:r>
            <a:r>
              <a:rPr lang="en-US" sz="1400" spc="-5" dirty="0">
                <a:solidFill>
                  <a:schemeClr val="tx2"/>
                </a:solidFill>
                <a:latin typeface="Comic Sans MS" panose="030F0702030302020204" pitchFamily="66" charset="0"/>
              </a:rPr>
              <a:t>be afraid </a:t>
            </a:r>
            <a:r>
              <a:rPr lang="en-US" sz="1400" spc="-15"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make</a:t>
            </a:r>
            <a:r>
              <a:rPr lang="en-US" sz="1400" spc="10" dirty="0">
                <a:solidFill>
                  <a:schemeClr val="tx2"/>
                </a:solidFill>
                <a:latin typeface="Comic Sans MS" panose="030F0702030302020204" pitchFamily="66" charset="0"/>
              </a:rPr>
              <a:t> </a:t>
            </a:r>
            <a:r>
              <a:rPr lang="en-US" sz="1400" spc="-5" dirty="0">
                <a:solidFill>
                  <a:schemeClr val="tx2"/>
                </a:solidFill>
                <a:latin typeface="Comic Sans MS" panose="030F0702030302020204" pitchFamily="66" charset="0"/>
              </a:rPr>
              <a:t>mistakes.</a:t>
            </a:r>
            <a:endParaRPr lang="en-US" sz="1400" dirty="0">
              <a:solidFill>
                <a:schemeClr val="tx2"/>
              </a:solidFill>
              <a:latin typeface="Comic Sans MS" panose="030F0702030302020204" pitchFamily="66" charset="0"/>
            </a:endParaRPr>
          </a:p>
        </p:txBody>
      </p:sp>
      <p:grpSp>
        <p:nvGrpSpPr>
          <p:cNvPr id="20" name="Group 1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86930" y="0"/>
            <a:ext cx="5106470" cy="7372363"/>
            <a:chOff x="6357228" y="0"/>
            <a:chExt cx="5822103" cy="6685267"/>
          </a:xfrm>
        </p:grpSpPr>
        <p:sp>
          <p:nvSpPr>
            <p:cNvPr id="21" name="Freeform: Shape 2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Children playing a board game&#10;&#10;Description automatically generated with medium confidence">
            <a:extLst>
              <a:ext uri="{FF2B5EF4-FFF2-40B4-BE49-F238E27FC236}">
                <a16:creationId xmlns:a16="http://schemas.microsoft.com/office/drawing/2014/main" id="{65B106ED-C241-7FA4-0A8E-83F8BC2472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05095" y="2588163"/>
            <a:ext cx="3211731" cy="2408798"/>
          </a:xfrm>
          <a:prstGeom prst="rect">
            <a:avLst/>
          </a:prstGeom>
        </p:spPr>
      </p:pic>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chemeClr val="tx1">
                    <a:tint val="75000"/>
                  </a:schemeClr>
                </a:solidFill>
                <a:latin typeface="+mn-lt"/>
                <a:cs typeface="+mn-cs"/>
              </a:rPr>
              <a:pPr algn="r">
                <a:spcBef>
                  <a:spcPts val="105"/>
                </a:spcBef>
              </a:pPr>
              <a:t>23</a:t>
            </a:fld>
            <a:endParaRPr lang="en-US">
              <a:solidFill>
                <a:schemeClr val="tx1">
                  <a:tint val="75000"/>
                </a:schemeClr>
              </a:solidFill>
              <a:latin typeface="+mn-lt"/>
              <a:cs typeface="+mn-cs"/>
            </a:endParaRPr>
          </a:p>
        </p:txBody>
      </p:sp>
      <p:pic>
        <p:nvPicPr>
          <p:cNvPr id="8" name="Picture 7" descr="C:\Users\RLWCGRIFFITHS\AppData\Local\Microsoft\Windows\INetCache\Content.MSO\D0413950.tmp">
            <a:extLst>
              <a:ext uri="{FF2B5EF4-FFF2-40B4-BE49-F238E27FC236}">
                <a16:creationId xmlns:a16="http://schemas.microsoft.com/office/drawing/2014/main" id="{4A79A738-8C4F-08C7-DE54-D4B34DE5CA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3809" y="544228"/>
            <a:ext cx="1432891"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51262" y="200025"/>
            <a:ext cx="3190875"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dirty="0">
                <a:solidFill>
                  <a:srgbClr val="5B9BD4"/>
                </a:solidFill>
                <a:latin typeface="Gothic Uralic"/>
                <a:cs typeface="Gothic Uralic"/>
              </a:rPr>
              <a:t>Mathematics |</a:t>
            </a:r>
            <a:r>
              <a:rPr sz="1200" b="1" spc="-15" dirty="0">
                <a:solidFill>
                  <a:srgbClr val="5B9BD4"/>
                </a:solidFill>
                <a:latin typeface="Gothic Uralic"/>
                <a:cs typeface="Gothic Uralic"/>
              </a:rPr>
              <a:t> </a:t>
            </a:r>
            <a:r>
              <a:rPr sz="1200" b="1" dirty="0">
                <a:solidFill>
                  <a:srgbClr val="5B9BD4"/>
                </a:solidFill>
                <a:latin typeface="Gothic Uralic"/>
                <a:cs typeface="Gothic Uralic"/>
              </a:rPr>
              <a:t>Number</a:t>
            </a:r>
            <a:endParaRPr sz="1200" dirty="0">
              <a:latin typeface="Gothic Uralic"/>
              <a:cs typeface="Gothic Uralic"/>
            </a:endParaRPr>
          </a:p>
        </p:txBody>
      </p:sp>
      <p:grpSp>
        <p:nvGrpSpPr>
          <p:cNvPr id="3" name="object 3"/>
          <p:cNvGrpSpPr/>
          <p:nvPr/>
        </p:nvGrpSpPr>
        <p:grpSpPr>
          <a:xfrm>
            <a:off x="6211189" y="2101926"/>
            <a:ext cx="4225290" cy="4624705"/>
            <a:chOff x="6211189" y="2101926"/>
            <a:chExt cx="4225290" cy="4624705"/>
          </a:xfrm>
        </p:grpSpPr>
        <p:sp>
          <p:nvSpPr>
            <p:cNvPr id="4" name="object 4"/>
            <p:cNvSpPr/>
            <p:nvPr/>
          </p:nvSpPr>
          <p:spPr>
            <a:xfrm>
              <a:off x="6211189" y="2101926"/>
              <a:ext cx="4225290" cy="4624705"/>
            </a:xfrm>
            <a:custGeom>
              <a:avLst/>
              <a:gdLst/>
              <a:ahLst/>
              <a:cxnLst/>
              <a:rect l="l" t="t" r="r" b="b"/>
              <a:pathLst>
                <a:path w="4225290" h="4624705">
                  <a:moveTo>
                    <a:pt x="4224782" y="0"/>
                  </a:moveTo>
                  <a:lnTo>
                    <a:pt x="0" y="0"/>
                  </a:lnTo>
                  <a:lnTo>
                    <a:pt x="0" y="4624705"/>
                  </a:lnTo>
                  <a:lnTo>
                    <a:pt x="4224782" y="4624705"/>
                  </a:lnTo>
                  <a:lnTo>
                    <a:pt x="4224782" y="0"/>
                  </a:lnTo>
                  <a:close/>
                </a:path>
              </a:pathLst>
            </a:custGeom>
            <a:solidFill>
              <a:srgbClr val="E7E6E6"/>
            </a:solidFill>
          </p:spPr>
          <p:txBody>
            <a:bodyPr wrap="square" lIns="0" tIns="0" rIns="0" bIns="0" rtlCol="0"/>
            <a:lstStyle/>
            <a:p>
              <a:endParaRPr/>
            </a:p>
          </p:txBody>
        </p:sp>
        <p:sp>
          <p:nvSpPr>
            <p:cNvPr id="5" name="object 5"/>
            <p:cNvSpPr/>
            <p:nvPr/>
          </p:nvSpPr>
          <p:spPr>
            <a:xfrm>
              <a:off x="8087233" y="2382265"/>
              <a:ext cx="1308100" cy="3223895"/>
            </a:xfrm>
            <a:custGeom>
              <a:avLst/>
              <a:gdLst/>
              <a:ahLst/>
              <a:cxnLst/>
              <a:rect l="l" t="t" r="r" b="b"/>
              <a:pathLst>
                <a:path w="1308100" h="3223895">
                  <a:moveTo>
                    <a:pt x="570280" y="2242439"/>
                  </a:moveTo>
                  <a:lnTo>
                    <a:pt x="0" y="2242439"/>
                  </a:lnTo>
                  <a:lnTo>
                    <a:pt x="0" y="2382647"/>
                  </a:lnTo>
                  <a:lnTo>
                    <a:pt x="570280" y="2382647"/>
                  </a:lnTo>
                  <a:lnTo>
                    <a:pt x="570280" y="2242439"/>
                  </a:lnTo>
                  <a:close/>
                </a:path>
                <a:path w="1308100" h="3223895">
                  <a:moveTo>
                    <a:pt x="907084" y="0"/>
                  </a:moveTo>
                  <a:lnTo>
                    <a:pt x="294132" y="0"/>
                  </a:lnTo>
                  <a:lnTo>
                    <a:pt x="294132" y="140208"/>
                  </a:lnTo>
                  <a:lnTo>
                    <a:pt x="907084" y="140208"/>
                  </a:lnTo>
                  <a:lnTo>
                    <a:pt x="907084" y="0"/>
                  </a:lnTo>
                  <a:close/>
                </a:path>
                <a:path w="1308100" h="3223895">
                  <a:moveTo>
                    <a:pt x="1275969" y="699897"/>
                  </a:moveTo>
                  <a:lnTo>
                    <a:pt x="771525" y="699897"/>
                  </a:lnTo>
                  <a:lnTo>
                    <a:pt x="771525" y="840105"/>
                  </a:lnTo>
                  <a:lnTo>
                    <a:pt x="1275969" y="840105"/>
                  </a:lnTo>
                  <a:lnTo>
                    <a:pt x="1275969" y="699897"/>
                  </a:lnTo>
                  <a:close/>
                </a:path>
                <a:path w="1308100" h="3223895">
                  <a:moveTo>
                    <a:pt x="1307973" y="3083699"/>
                  </a:moveTo>
                  <a:lnTo>
                    <a:pt x="667893" y="3083699"/>
                  </a:lnTo>
                  <a:lnTo>
                    <a:pt x="667893" y="3223895"/>
                  </a:lnTo>
                  <a:lnTo>
                    <a:pt x="1307973" y="3223895"/>
                  </a:lnTo>
                  <a:lnTo>
                    <a:pt x="1307973" y="3083699"/>
                  </a:lnTo>
                  <a:close/>
                </a:path>
              </a:pathLst>
            </a:custGeom>
            <a:solidFill>
              <a:srgbClr val="D2D2D2"/>
            </a:solidFill>
          </p:spPr>
          <p:txBody>
            <a:bodyPr wrap="square" lIns="0" tIns="0" rIns="0" bIns="0" rtlCol="0"/>
            <a:lstStyle/>
            <a:p>
              <a:endParaRPr/>
            </a:p>
          </p:txBody>
        </p:sp>
      </p:grpSp>
      <p:graphicFrame>
        <p:nvGraphicFramePr>
          <p:cNvPr id="6" name="object 6"/>
          <p:cNvGraphicFramePr>
            <a:graphicFrameLocks noGrp="1"/>
          </p:cNvGraphicFramePr>
          <p:nvPr>
            <p:extLst>
              <p:ext uri="{D42A27DB-BD31-4B8C-83A1-F6EECF244321}">
                <p14:modId xmlns:p14="http://schemas.microsoft.com/office/powerpoint/2010/main" val="3879196010"/>
              </p:ext>
            </p:extLst>
          </p:nvPr>
        </p:nvGraphicFramePr>
        <p:xfrm>
          <a:off x="359663" y="920750"/>
          <a:ext cx="10077449" cy="6327660"/>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2251710">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3548">
                <a:tc gridSpan="3">
                  <a:txBody>
                    <a:bodyPr/>
                    <a:lstStyle/>
                    <a:p>
                      <a:pPr marL="68580">
                        <a:lnSpc>
                          <a:spcPts val="1350"/>
                        </a:lnSpc>
                        <a:spcBef>
                          <a:spcPts val="70"/>
                        </a:spcBef>
                      </a:pPr>
                      <a:r>
                        <a:rPr sz="1200" b="1" dirty="0">
                          <a:latin typeface="Gothic Uralic"/>
                          <a:cs typeface="Gothic Uralic"/>
                        </a:rPr>
                        <a:t>Early Learning </a:t>
                      </a:r>
                      <a:r>
                        <a:rPr sz="1200" b="1" spc="-5" dirty="0">
                          <a:latin typeface="Gothic Uralic"/>
                          <a:cs typeface="Gothic Uralic"/>
                        </a:rPr>
                        <a:t>Goal: </a:t>
                      </a:r>
                      <a:r>
                        <a:rPr sz="1200" b="1" dirty="0">
                          <a:solidFill>
                            <a:srgbClr val="006FC0"/>
                          </a:solidFill>
                          <a:latin typeface="Gothic Uralic"/>
                          <a:cs typeface="Gothic Uralic"/>
                        </a:rPr>
                        <a:t>Mathematics </a:t>
                      </a:r>
                      <a:r>
                        <a:rPr sz="1200" spc="-5" dirty="0">
                          <a:solidFill>
                            <a:srgbClr val="006FC0"/>
                          </a:solidFill>
                          <a:latin typeface="URW Gothic"/>
                          <a:cs typeface="URW Gothic"/>
                        </a:rPr>
                        <a:t>| Number</a:t>
                      </a:r>
                      <a:endParaRPr sz="1200">
                        <a:latin typeface="URW Gothic"/>
                        <a:cs typeface="URW Gothic"/>
                      </a:endParaRPr>
                    </a:p>
                  </a:txBody>
                  <a:tcPr marL="0" marR="0" marT="8890" marB="0">
                    <a:lnL w="12700">
                      <a:solidFill>
                        <a:srgbClr val="006FC0"/>
                      </a:solidFill>
                      <a:prstDash val="solid"/>
                    </a:lnL>
                    <a:lnT w="12700">
                      <a:solidFill>
                        <a:srgbClr val="006FC0"/>
                      </a:solidFill>
                      <a:prstDash val="solid"/>
                    </a:lnT>
                    <a:solidFill>
                      <a:srgbClr val="D9E1F3"/>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006FC0"/>
                      </a:solidFill>
                      <a:prstDash val="solid"/>
                    </a:lnR>
                    <a:lnT w="12700">
                      <a:solidFill>
                        <a:srgbClr val="006FC0"/>
                      </a:solidFill>
                      <a:prstDash val="solid"/>
                    </a:lnT>
                  </a:tcPr>
                </a:tc>
                <a:extLst>
                  <a:ext uri="{0D108BD9-81ED-4DB2-BD59-A6C34878D82A}">
                    <a16:rowId xmlns:a16="http://schemas.microsoft.com/office/drawing/2014/main" val="10000"/>
                  </a:ext>
                </a:extLst>
              </a:tr>
              <a:tr h="701040">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Have </a:t>
                      </a:r>
                      <a:r>
                        <a:rPr sz="900" dirty="0">
                          <a:latin typeface="URW Gothic"/>
                          <a:cs typeface="URW Gothic"/>
                        </a:rPr>
                        <a:t>a </a:t>
                      </a:r>
                      <a:r>
                        <a:rPr sz="900" spc="-5" dirty="0">
                          <a:latin typeface="URW Gothic"/>
                          <a:cs typeface="URW Gothic"/>
                        </a:rPr>
                        <a:t>deep understanding of </a:t>
                      </a:r>
                      <a:r>
                        <a:rPr sz="900" spc="-10" dirty="0">
                          <a:latin typeface="URW Gothic"/>
                          <a:cs typeface="URW Gothic"/>
                        </a:rPr>
                        <a:t>number </a:t>
                      </a:r>
                      <a:r>
                        <a:rPr sz="900" spc="-5" dirty="0">
                          <a:latin typeface="URW Gothic"/>
                          <a:cs typeface="URW Gothic"/>
                        </a:rPr>
                        <a:t>to </a:t>
                      </a:r>
                      <a:r>
                        <a:rPr sz="900" dirty="0">
                          <a:latin typeface="URW Gothic"/>
                          <a:cs typeface="URW Gothic"/>
                        </a:rPr>
                        <a:t>10, </a:t>
                      </a:r>
                      <a:r>
                        <a:rPr sz="900" spc="-5" dirty="0">
                          <a:latin typeface="URW Gothic"/>
                          <a:cs typeface="URW Gothic"/>
                        </a:rPr>
                        <a:t>including the composition of each</a:t>
                      </a:r>
                      <a:r>
                        <a:rPr sz="900" spc="35" dirty="0">
                          <a:latin typeface="URW Gothic"/>
                          <a:cs typeface="URW Gothic"/>
                        </a:rPr>
                        <a:t> </a:t>
                      </a:r>
                      <a:r>
                        <a:rPr sz="900" spc="-10" dirty="0">
                          <a:latin typeface="URW Gothic"/>
                          <a:cs typeface="URW Gothic"/>
                        </a:rPr>
                        <a:t>number;</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Subitise (recognise quantities without counting) </a:t>
                      </a:r>
                      <a:r>
                        <a:rPr sz="900" dirty="0">
                          <a:latin typeface="URW Gothic"/>
                          <a:cs typeface="URW Gothic"/>
                        </a:rPr>
                        <a:t>up </a:t>
                      </a:r>
                      <a:r>
                        <a:rPr sz="900" spc="-5" dirty="0">
                          <a:latin typeface="URW Gothic"/>
                          <a:cs typeface="URW Gothic"/>
                        </a:rPr>
                        <a:t>to</a:t>
                      </a:r>
                      <a:r>
                        <a:rPr sz="900" spc="10" dirty="0">
                          <a:latin typeface="URW Gothic"/>
                          <a:cs typeface="URW Gothic"/>
                        </a:rPr>
                        <a:t> </a:t>
                      </a:r>
                      <a:r>
                        <a:rPr sz="900" dirty="0">
                          <a:latin typeface="URW Gothic"/>
                          <a:cs typeface="URW Gothic"/>
                        </a:rPr>
                        <a:t>5;</a:t>
                      </a:r>
                    </a:p>
                    <a:p>
                      <a:pPr marL="525780" marR="335280" indent="-228600">
                        <a:lnSpc>
                          <a:spcPct val="102200"/>
                        </a:lnSpc>
                        <a:buFont typeface="Symbol"/>
                        <a:buChar char=""/>
                        <a:tabLst>
                          <a:tab pos="525145" algn="l"/>
                          <a:tab pos="525780" algn="l"/>
                        </a:tabLst>
                      </a:pPr>
                      <a:r>
                        <a:rPr sz="900" spc="-5" dirty="0">
                          <a:latin typeface="URW Gothic"/>
                          <a:cs typeface="URW Gothic"/>
                        </a:rPr>
                        <a:t>Automatically recall (without reference to rhymes, counting or other aids) </a:t>
                      </a:r>
                      <a:r>
                        <a:rPr sz="900" spc="-10" dirty="0">
                          <a:latin typeface="URW Gothic"/>
                          <a:cs typeface="URW Gothic"/>
                        </a:rPr>
                        <a:t>number </a:t>
                      </a:r>
                      <a:r>
                        <a:rPr sz="900" spc="-5" dirty="0">
                          <a:latin typeface="URW Gothic"/>
                          <a:cs typeface="URW Gothic"/>
                        </a:rPr>
                        <a:t>bonds </a:t>
                      </a:r>
                      <a:r>
                        <a:rPr sz="900" dirty="0">
                          <a:latin typeface="URW Gothic"/>
                          <a:cs typeface="URW Gothic"/>
                        </a:rPr>
                        <a:t>up </a:t>
                      </a:r>
                      <a:r>
                        <a:rPr sz="900" spc="-5" dirty="0">
                          <a:latin typeface="URW Gothic"/>
                          <a:cs typeface="URW Gothic"/>
                        </a:rPr>
                        <a:t>to </a:t>
                      </a:r>
                      <a:r>
                        <a:rPr sz="900" dirty="0">
                          <a:latin typeface="URW Gothic"/>
                          <a:cs typeface="URW Gothic"/>
                        </a:rPr>
                        <a:t>5 </a:t>
                      </a:r>
                      <a:r>
                        <a:rPr sz="900" spc="-5" dirty="0">
                          <a:latin typeface="URW Gothic"/>
                          <a:cs typeface="URW Gothic"/>
                        </a:rPr>
                        <a:t>(including subtraction facts) and </a:t>
                      </a:r>
                      <a:r>
                        <a:rPr sz="900" spc="-10" dirty="0">
                          <a:latin typeface="URW Gothic"/>
                          <a:cs typeface="URW Gothic"/>
                        </a:rPr>
                        <a:t>some </a:t>
                      </a:r>
                      <a:r>
                        <a:rPr sz="900" spc="-5" dirty="0">
                          <a:latin typeface="URW Gothic"/>
                          <a:cs typeface="URW Gothic"/>
                        </a:rPr>
                        <a:t>number bonds to </a:t>
                      </a:r>
                      <a:r>
                        <a:rPr sz="900" dirty="0">
                          <a:latin typeface="URW Gothic"/>
                          <a:cs typeface="URW Gothic"/>
                        </a:rPr>
                        <a:t>10, </a:t>
                      </a:r>
                      <a:r>
                        <a:rPr sz="900" spc="-5" dirty="0">
                          <a:latin typeface="URW Gothic"/>
                          <a:cs typeface="URW Gothic"/>
                        </a:rPr>
                        <a:t>including  double facts.</a:t>
                      </a:r>
                      <a:endParaRPr sz="900" dirty="0">
                        <a:latin typeface="URW Gothic"/>
                        <a:cs typeface="URW Gothic"/>
                      </a:endParaRPr>
                    </a:p>
                  </a:txBody>
                  <a:tcPr marL="0" marR="0" marT="0" marB="0">
                    <a:lnL w="12700">
                      <a:solidFill>
                        <a:srgbClr val="006FC0"/>
                      </a:solidFill>
                      <a:prstDash val="solid"/>
                    </a:lnL>
                    <a:lnR w="12700">
                      <a:solidFill>
                        <a:srgbClr val="006FC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7">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lnL w="12700">
                      <a:solidFill>
                        <a:srgbClr val="006FC0"/>
                      </a:solidFill>
                      <a:prstDash val="solid"/>
                    </a:lnL>
                    <a:solidFill>
                      <a:srgbClr val="9CC2E4"/>
                    </a:solidFill>
                  </a:tcPr>
                </a:tc>
                <a:tc hMerge="1">
                  <a:txBody>
                    <a:bodyPr/>
                    <a:lstStyle/>
                    <a:p>
                      <a:endParaRPr/>
                    </a:p>
                  </a:txBody>
                  <a:tcPr marL="0" marR="0" marT="0" marB="0"/>
                </a:tc>
                <a:tc gridSpan="2">
                  <a:txBody>
                    <a:bodyPr/>
                    <a:lstStyle/>
                    <a:p>
                      <a:pPr marL="68580">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mathematics curriculum </a:t>
                      </a:r>
                      <a:r>
                        <a:rPr sz="900" b="1" dirty="0">
                          <a:latin typeface="Gothic Uralic"/>
                          <a:cs typeface="Gothic Uralic"/>
                        </a:rPr>
                        <a:t>– </a:t>
                      </a:r>
                      <a:r>
                        <a:rPr lang="en-GB" sz="900" b="1" i="1" spc="-160" dirty="0">
                          <a:latin typeface="Verdana"/>
                          <a:cs typeface="Gothic Uralic"/>
                        </a:rPr>
                        <a:t>Reception</a:t>
                      </a:r>
                      <a:endParaRPr sz="900" dirty="0">
                        <a:latin typeface="Verdana"/>
                        <a:cs typeface="Verdana"/>
                      </a:endParaRPr>
                    </a:p>
                  </a:txBody>
                  <a:tcPr marL="0" marR="0" marT="0" marB="0">
                    <a:lnR w="12700">
                      <a:solidFill>
                        <a:srgbClr val="006FC0"/>
                      </a:solidFill>
                      <a:prstDash val="solid"/>
                    </a:lnR>
                    <a:solidFill>
                      <a:srgbClr val="9CC2E4"/>
                    </a:solidFill>
                  </a:tcPr>
                </a:tc>
                <a:tc hMerge="1">
                  <a:txBody>
                    <a:bodyPr/>
                    <a:lstStyle/>
                    <a:p>
                      <a:endParaRPr/>
                    </a:p>
                  </a:txBody>
                  <a:tcPr marL="0" marR="0" marT="0" marB="0"/>
                </a:tc>
                <a:extLst>
                  <a:ext uri="{0D108BD9-81ED-4DB2-BD59-A6C34878D82A}">
                    <a16:rowId xmlns:a16="http://schemas.microsoft.com/office/drawing/2014/main" val="10002"/>
                  </a:ext>
                </a:extLst>
              </a:tr>
              <a:tr h="140284">
                <a:tc>
                  <a:txBody>
                    <a:bodyPr/>
                    <a:lstStyle/>
                    <a:p>
                      <a:pPr marL="68580">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6FC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a:txBody>
                  <a:tcPr marL="0" marR="0" marT="0" marB="0">
                    <a:lnR w="12700">
                      <a:solidFill>
                        <a:srgbClr val="006FC0"/>
                      </a:solidFill>
                      <a:prstDash val="solid"/>
                    </a:lnR>
                    <a:solidFill>
                      <a:srgbClr val="DEEAF6"/>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4632324">
                <a:tc gridSpan="2">
                  <a:txBody>
                    <a:bodyPr/>
                    <a:lstStyle/>
                    <a:p>
                      <a:pPr marL="511809" marR="2106930" indent="1270">
                        <a:lnSpc>
                          <a:spcPts val="1100"/>
                        </a:lnSpc>
                        <a:spcBef>
                          <a:spcPts val="20"/>
                        </a:spcBef>
                      </a:pPr>
                      <a:r>
                        <a:rPr lang="en-GB" sz="900" i="1" spc="-15" dirty="0">
                          <a:latin typeface="URW Gothic"/>
                          <a:cs typeface="URW Gothic"/>
                        </a:rPr>
                        <a:t>At </a:t>
                      </a:r>
                      <a:r>
                        <a:rPr lang="en-GB" sz="900" i="1" spc="-5" dirty="0">
                          <a:latin typeface="URW Gothic"/>
                          <a:cs typeface="URW Gothic"/>
                        </a:rPr>
                        <a:t>all stages </a:t>
                      </a:r>
                      <a:r>
                        <a:rPr lang="en-GB" sz="900" i="1" spc="-10" dirty="0">
                          <a:latin typeface="URW Gothic"/>
                          <a:cs typeface="URW Gothic"/>
                        </a:rPr>
                        <a:t>of </a:t>
                      </a:r>
                      <a:r>
                        <a:rPr lang="en-GB" sz="900" i="1" spc="-5" dirty="0">
                          <a:latin typeface="URW Gothic"/>
                          <a:cs typeface="URW Gothic"/>
                        </a:rPr>
                        <a:t>EY development, planned opportunities </a:t>
                      </a:r>
                      <a:r>
                        <a:rPr lang="en-GB" sz="900" i="1" dirty="0">
                          <a:latin typeface="URW Gothic"/>
                          <a:cs typeface="URW Gothic"/>
                        </a:rPr>
                        <a:t>for  </a:t>
                      </a:r>
                      <a:r>
                        <a:rPr lang="en-GB" sz="900" i="1" spc="-5" dirty="0">
                          <a:latin typeface="URW Gothic"/>
                          <a:cs typeface="URW Gothic"/>
                        </a:rPr>
                        <a:t>‘incidental’ learning (deliberately ‘dropping </a:t>
                      </a:r>
                      <a:r>
                        <a:rPr lang="en-GB" sz="900" i="1" dirty="0">
                          <a:latin typeface="URW Gothic"/>
                          <a:cs typeface="URW Gothic"/>
                        </a:rPr>
                        <a:t>in’ </a:t>
                      </a:r>
                      <a:r>
                        <a:rPr lang="en-GB" sz="900" i="1" spc="-5" dirty="0">
                          <a:latin typeface="URW Gothic"/>
                          <a:cs typeface="URW Gothic"/>
                        </a:rPr>
                        <a:t>previous  teaching and vocabulary) </a:t>
                      </a:r>
                      <a:r>
                        <a:rPr lang="en-GB" sz="900" i="1" dirty="0">
                          <a:latin typeface="URW Gothic"/>
                          <a:cs typeface="URW Gothic"/>
                        </a:rPr>
                        <a:t>will </a:t>
                      </a:r>
                      <a:r>
                        <a:rPr lang="en-GB" sz="900" i="1" spc="-5" dirty="0">
                          <a:latin typeface="URW Gothic"/>
                          <a:cs typeface="URW Gothic"/>
                        </a:rPr>
                        <a:t>support retention </a:t>
                      </a:r>
                      <a:r>
                        <a:rPr lang="en-GB" sz="900" i="1" spc="-10" dirty="0">
                          <a:latin typeface="URW Gothic"/>
                          <a:cs typeface="URW Gothic"/>
                        </a:rPr>
                        <a:t>of</a:t>
                      </a:r>
                      <a:r>
                        <a:rPr lang="en-GB" sz="900" i="1" spc="15" dirty="0">
                          <a:latin typeface="URW Gothic"/>
                          <a:cs typeface="URW Gothic"/>
                        </a:rPr>
                        <a:t> </a:t>
                      </a:r>
                      <a:r>
                        <a:rPr lang="en-GB" sz="900" i="1" dirty="0">
                          <a:latin typeface="URW Gothic"/>
                          <a:cs typeface="URW Gothic"/>
                        </a:rPr>
                        <a:t>facts</a:t>
                      </a:r>
                      <a:endParaRPr lang="en-GB" sz="900" dirty="0">
                        <a:latin typeface="URW Gothic"/>
                        <a:cs typeface="URW Gothic"/>
                      </a:endParaRPr>
                    </a:p>
                    <a:p>
                      <a:pPr marL="513080">
                        <a:lnSpc>
                          <a:spcPts val="1075"/>
                        </a:lnSpc>
                      </a:pPr>
                      <a:r>
                        <a:rPr lang="en-GB" sz="900" i="1" spc="-5" dirty="0">
                          <a:latin typeface="URW Gothic"/>
                          <a:cs typeface="URW Gothic"/>
                        </a:rPr>
                        <a:t>and concepts. The focus should be </a:t>
                      </a:r>
                      <a:r>
                        <a:rPr lang="en-GB" sz="900" i="1" spc="-10" dirty="0">
                          <a:latin typeface="URW Gothic"/>
                          <a:cs typeface="URW Gothic"/>
                        </a:rPr>
                        <a:t>on </a:t>
                      </a:r>
                      <a:r>
                        <a:rPr lang="en-GB" sz="900" i="1" spc="-5" dirty="0">
                          <a:latin typeface="URW Gothic"/>
                          <a:cs typeface="URW Gothic"/>
                        </a:rPr>
                        <a:t>going wider</a:t>
                      </a:r>
                      <a:r>
                        <a:rPr lang="en-GB" sz="900" i="1" spc="50" dirty="0">
                          <a:latin typeface="URW Gothic"/>
                          <a:cs typeface="URW Gothic"/>
                        </a:rPr>
                        <a:t> </a:t>
                      </a:r>
                      <a:r>
                        <a:rPr lang="en-GB" sz="900" i="1" spc="-5" dirty="0">
                          <a:latin typeface="URW Gothic"/>
                          <a:cs typeface="URW Gothic"/>
                        </a:rPr>
                        <a:t>and</a:t>
                      </a:r>
                      <a:endParaRPr lang="en-GB" sz="900" dirty="0">
                        <a:latin typeface="URW Gothic"/>
                        <a:cs typeface="URW Gothic"/>
                      </a:endParaRPr>
                    </a:p>
                    <a:p>
                      <a:pPr marL="513080">
                        <a:lnSpc>
                          <a:spcPct val="100000"/>
                        </a:lnSpc>
                        <a:spcBef>
                          <a:spcPts val="20"/>
                        </a:spcBef>
                      </a:pPr>
                      <a:r>
                        <a:rPr lang="en-GB" sz="900" i="1" spc="-5" dirty="0">
                          <a:latin typeface="URW Gothic"/>
                          <a:cs typeface="URW Gothic"/>
                        </a:rPr>
                        <a:t>deeper (hence there </a:t>
                      </a:r>
                      <a:r>
                        <a:rPr lang="en-GB" sz="900" i="1" dirty="0">
                          <a:latin typeface="URW Gothic"/>
                          <a:cs typeface="URW Gothic"/>
                        </a:rPr>
                        <a:t>is </a:t>
                      </a:r>
                      <a:r>
                        <a:rPr lang="en-GB" sz="900" i="1" spc="-5" dirty="0">
                          <a:latin typeface="URW Gothic"/>
                          <a:cs typeface="URW Gothic"/>
                        </a:rPr>
                        <a:t>no ‘exceeding’</a:t>
                      </a:r>
                      <a:r>
                        <a:rPr lang="en-GB" sz="900" i="1" dirty="0">
                          <a:latin typeface="URW Gothic"/>
                          <a:cs typeface="URW Gothic"/>
                        </a:rPr>
                        <a:t> </a:t>
                      </a:r>
                      <a:r>
                        <a:rPr lang="en-GB" sz="900" i="1" spc="-5" dirty="0">
                          <a:latin typeface="URW Gothic"/>
                          <a:cs typeface="URW Gothic"/>
                        </a:rPr>
                        <a:t>judgement)</a:t>
                      </a:r>
                      <a:endParaRPr lang="en-GB" sz="900" dirty="0">
                        <a:latin typeface="URW Gothic"/>
                        <a:cs typeface="URW Gothic"/>
                      </a:endParaRPr>
                    </a:p>
                    <a:p>
                      <a:pPr marL="513080">
                        <a:lnSpc>
                          <a:spcPct val="100000"/>
                        </a:lnSpc>
                        <a:spcBef>
                          <a:spcPts val="15"/>
                        </a:spcBef>
                      </a:pPr>
                      <a:r>
                        <a:rPr lang="en-GB" sz="900" i="1" spc="-5" dirty="0">
                          <a:latin typeface="URW Gothic"/>
                          <a:cs typeface="URW Gothic"/>
                        </a:rPr>
                        <a:t>Where possible, </a:t>
                      </a:r>
                      <a:r>
                        <a:rPr lang="en-GB" sz="900" i="1" dirty="0">
                          <a:latin typeface="URW Gothic"/>
                          <a:cs typeface="URW Gothic"/>
                        </a:rPr>
                        <a:t>links </a:t>
                      </a:r>
                      <a:r>
                        <a:rPr lang="en-GB" sz="900" i="1" spc="-5" dirty="0">
                          <a:latin typeface="URW Gothic"/>
                          <a:cs typeface="URW Gothic"/>
                        </a:rPr>
                        <a:t>should be made</a:t>
                      </a:r>
                      <a:r>
                        <a:rPr lang="en-GB" sz="900" i="1" spc="-10" dirty="0">
                          <a:latin typeface="URW Gothic"/>
                          <a:cs typeface="URW Gothic"/>
                        </a:rPr>
                        <a:t> </a:t>
                      </a:r>
                      <a:r>
                        <a:rPr lang="en-GB" sz="900" i="1" spc="-5" dirty="0">
                          <a:latin typeface="URW Gothic"/>
                          <a:cs typeface="URW Gothic"/>
                        </a:rPr>
                        <a:t>(</a:t>
                      </a:r>
                      <a:r>
                        <a:rPr lang="en-GB" sz="900" i="1" spc="-5" dirty="0" err="1">
                          <a:latin typeface="URW Gothic"/>
                          <a:cs typeface="URW Gothic"/>
                        </a:rPr>
                        <a:t>inc.through</a:t>
                      </a:r>
                      <a:endParaRPr lang="en-GB" sz="900" dirty="0">
                        <a:latin typeface="URW Gothic"/>
                        <a:cs typeface="URW Gothic"/>
                      </a:endParaRPr>
                    </a:p>
                    <a:p>
                      <a:pPr marL="513080" marR="1960245" indent="-32384">
                        <a:lnSpc>
                          <a:spcPct val="102200"/>
                        </a:lnSpc>
                      </a:pPr>
                      <a:r>
                        <a:rPr lang="en-GB" sz="900" i="1" spc="-5" dirty="0">
                          <a:latin typeface="URW Gothic"/>
                          <a:cs typeface="URW Gothic"/>
                        </a:rPr>
                        <a:t>‘continuous provision </a:t>
                      </a:r>
                      <a:r>
                        <a:rPr lang="en-GB" sz="900" i="1" spc="5" dirty="0">
                          <a:latin typeface="URW Gothic"/>
                          <a:cs typeface="URW Gothic"/>
                        </a:rPr>
                        <a:t>to </a:t>
                      </a:r>
                      <a:r>
                        <a:rPr lang="en-GB" sz="900" i="1" spc="-5" dirty="0">
                          <a:latin typeface="URW Gothic"/>
                          <a:cs typeface="URW Gothic"/>
                        </a:rPr>
                        <a:t>other prime and specific areas </a:t>
                      </a:r>
                      <a:r>
                        <a:rPr lang="en-GB" sz="900" i="1" spc="-10" dirty="0">
                          <a:latin typeface="URW Gothic"/>
                          <a:cs typeface="URW Gothic"/>
                        </a:rPr>
                        <a:t>of </a:t>
                      </a:r>
                      <a:r>
                        <a:rPr lang="en-GB" sz="900" i="1" dirty="0">
                          <a:latin typeface="URW Gothic"/>
                          <a:cs typeface="URW Gothic"/>
                        </a:rPr>
                        <a:t>the  </a:t>
                      </a:r>
                      <a:r>
                        <a:rPr lang="en-GB" sz="900" i="1" spc="-10" dirty="0">
                          <a:latin typeface="URW Gothic"/>
                          <a:cs typeface="URW Gothic"/>
                        </a:rPr>
                        <a:t>EYFS </a:t>
                      </a:r>
                      <a:r>
                        <a:rPr lang="en-GB" sz="900" i="1" spc="-5" dirty="0">
                          <a:latin typeface="URW Gothic"/>
                          <a:cs typeface="URW Gothic"/>
                        </a:rPr>
                        <a:t>Framework </a:t>
                      </a:r>
                      <a:r>
                        <a:rPr lang="en-GB" sz="900" i="1" dirty="0">
                          <a:latin typeface="URW Gothic"/>
                          <a:cs typeface="URW Gothic"/>
                        </a:rPr>
                        <a:t>– </a:t>
                      </a:r>
                      <a:r>
                        <a:rPr lang="en-GB" sz="900" i="1" spc="-5" dirty="0">
                          <a:latin typeface="URW Gothic"/>
                          <a:cs typeface="URW Gothic"/>
                        </a:rPr>
                        <a:t>and </a:t>
                      </a:r>
                      <a:r>
                        <a:rPr lang="en-GB" sz="900" i="1" spc="5" dirty="0">
                          <a:latin typeface="URW Gothic"/>
                          <a:cs typeface="URW Gothic"/>
                        </a:rPr>
                        <a:t>to </a:t>
                      </a:r>
                      <a:r>
                        <a:rPr lang="en-GB" sz="900" i="1" dirty="0">
                          <a:latin typeface="URW Gothic"/>
                          <a:cs typeface="URW Gothic"/>
                        </a:rPr>
                        <a:t>the </a:t>
                      </a:r>
                      <a:r>
                        <a:rPr lang="en-GB" sz="900" i="1" spc="-5" dirty="0">
                          <a:latin typeface="URW Gothic"/>
                          <a:cs typeface="URW Gothic"/>
                        </a:rPr>
                        <a:t>environment and </a:t>
                      </a:r>
                      <a:r>
                        <a:rPr lang="en-GB" sz="900" i="1" dirty="0">
                          <a:latin typeface="URW Gothic"/>
                          <a:cs typeface="URW Gothic"/>
                        </a:rPr>
                        <a:t>world in  </a:t>
                      </a:r>
                      <a:r>
                        <a:rPr lang="en-GB" sz="900" i="1" spc="-10" dirty="0">
                          <a:latin typeface="URW Gothic"/>
                          <a:cs typeface="URW Gothic"/>
                        </a:rPr>
                        <a:t>general </a:t>
                      </a:r>
                      <a:r>
                        <a:rPr lang="en-GB" sz="900" i="1" spc="-5" dirty="0">
                          <a:latin typeface="URW Gothic"/>
                          <a:cs typeface="URW Gothic"/>
                        </a:rPr>
                        <a:t>(some </a:t>
                      </a:r>
                      <a:r>
                        <a:rPr lang="en-GB" sz="900" i="1" dirty="0">
                          <a:latin typeface="URW Gothic"/>
                          <a:cs typeface="URW Gothic"/>
                        </a:rPr>
                        <a:t>- </a:t>
                      </a:r>
                      <a:r>
                        <a:rPr lang="en-GB" sz="900" i="1" spc="-5" dirty="0">
                          <a:latin typeface="URW Gothic"/>
                          <a:cs typeface="URW Gothic"/>
                        </a:rPr>
                        <a:t>but </a:t>
                      </a:r>
                      <a:r>
                        <a:rPr lang="en-GB" sz="900" i="1" spc="-10" dirty="0">
                          <a:latin typeface="URW Gothic"/>
                          <a:cs typeface="URW Gothic"/>
                        </a:rPr>
                        <a:t>not all </a:t>
                      </a:r>
                      <a:r>
                        <a:rPr lang="en-GB" sz="900" i="1" dirty="0">
                          <a:latin typeface="URW Gothic"/>
                          <a:cs typeface="URW Gothic"/>
                        </a:rPr>
                        <a:t>– links </a:t>
                      </a:r>
                      <a:r>
                        <a:rPr lang="en-GB" sz="900" i="1" spc="-5" dirty="0">
                          <a:latin typeface="URW Gothic"/>
                          <a:cs typeface="URW Gothic"/>
                        </a:rPr>
                        <a:t>are highlighted </a:t>
                      </a:r>
                      <a:r>
                        <a:rPr lang="en-GB" sz="900" i="1" dirty="0">
                          <a:latin typeface="URW Gothic"/>
                          <a:cs typeface="URW Gothic"/>
                        </a:rPr>
                        <a:t>in</a:t>
                      </a:r>
                      <a:r>
                        <a:rPr lang="en-GB" sz="900" i="1" spc="65" dirty="0">
                          <a:latin typeface="URW Gothic"/>
                          <a:cs typeface="URW Gothic"/>
                        </a:rPr>
                        <a:t> </a:t>
                      </a:r>
                      <a:r>
                        <a:rPr lang="en-GB" sz="900" i="1" spc="-5" dirty="0">
                          <a:latin typeface="URW Gothic"/>
                          <a:cs typeface="URW Gothic"/>
                        </a:rPr>
                        <a:t>grey</a:t>
                      </a:r>
                      <a:endParaRPr lang="en-GB" sz="900" dirty="0">
                        <a:latin typeface="URW Gothic"/>
                        <a:cs typeface="URW Gothic"/>
                      </a:endParaRPr>
                    </a:p>
                    <a:p>
                      <a:pPr marL="513080" marR="1818005">
                        <a:lnSpc>
                          <a:spcPct val="102200"/>
                        </a:lnSpc>
                      </a:pPr>
                      <a:r>
                        <a:rPr lang="en-GB" sz="900" i="1" spc="-10" dirty="0">
                          <a:latin typeface="URW Gothic"/>
                          <a:cs typeface="URW Gothic"/>
                        </a:rPr>
                        <a:t>below). </a:t>
                      </a:r>
                      <a:r>
                        <a:rPr lang="en-GB" sz="900" i="1" spc="-5" dirty="0">
                          <a:latin typeface="URW Gothic"/>
                          <a:cs typeface="URW Gothic"/>
                        </a:rPr>
                        <a:t>Number lines/tracks, real-life </a:t>
                      </a:r>
                      <a:r>
                        <a:rPr lang="en-GB" sz="900" i="1" dirty="0">
                          <a:latin typeface="URW Gothic"/>
                          <a:cs typeface="URW Gothic"/>
                        </a:rPr>
                        <a:t>objects </a:t>
                      </a:r>
                      <a:r>
                        <a:rPr lang="en-GB" sz="900" i="1" spc="-5" dirty="0">
                          <a:latin typeface="URW Gothic"/>
                          <a:cs typeface="URW Gothic"/>
                        </a:rPr>
                        <a:t>and manipulatives  should be used routinely </a:t>
                      </a:r>
                      <a:r>
                        <a:rPr lang="en-GB" sz="900" i="1" spc="5" dirty="0">
                          <a:latin typeface="URW Gothic"/>
                          <a:cs typeface="URW Gothic"/>
                        </a:rPr>
                        <a:t>to </a:t>
                      </a:r>
                      <a:r>
                        <a:rPr lang="en-GB" sz="900" i="1" spc="-5" dirty="0">
                          <a:latin typeface="URW Gothic"/>
                          <a:cs typeface="URW Gothic"/>
                        </a:rPr>
                        <a:t>support scaffolding</a:t>
                      </a:r>
                      <a:r>
                        <a:rPr lang="en-GB" sz="900" i="1" spc="-15" dirty="0">
                          <a:latin typeface="URW Gothic"/>
                          <a:cs typeface="URW Gothic"/>
                        </a:rPr>
                        <a:t> </a:t>
                      </a:r>
                      <a:r>
                        <a:rPr lang="en-GB" sz="900" i="1" spc="-5" dirty="0">
                          <a:latin typeface="URW Gothic"/>
                          <a:cs typeface="URW Gothic"/>
                        </a:rPr>
                        <a:t>and</a:t>
                      </a:r>
                      <a:endParaRPr lang="en-GB" sz="900" dirty="0">
                        <a:latin typeface="URW Gothic"/>
                        <a:cs typeface="URW Gothic"/>
                      </a:endParaRPr>
                    </a:p>
                    <a:p>
                      <a:pPr marL="513080">
                        <a:lnSpc>
                          <a:spcPct val="100000"/>
                        </a:lnSpc>
                        <a:spcBef>
                          <a:spcPts val="25"/>
                        </a:spcBef>
                      </a:pPr>
                      <a:r>
                        <a:rPr lang="en-GB" sz="900" i="1" spc="-5" dirty="0">
                          <a:latin typeface="URW Gothic"/>
                          <a:cs typeface="URW Gothic"/>
                        </a:rPr>
                        <a:t>modelling. Vocabulary should be consistent and</a:t>
                      </a:r>
                      <a:r>
                        <a:rPr lang="en-GB" sz="900" i="1" spc="25" dirty="0">
                          <a:latin typeface="URW Gothic"/>
                          <a:cs typeface="URW Gothic"/>
                        </a:rPr>
                        <a:t> </a:t>
                      </a:r>
                      <a:r>
                        <a:rPr lang="en-GB" sz="900" i="1" spc="-5" dirty="0">
                          <a:latin typeface="URW Gothic"/>
                          <a:cs typeface="URW Gothic"/>
                        </a:rPr>
                        <a:t>reinforced.</a:t>
                      </a:r>
                      <a:endParaRPr lang="en-GB" sz="900" dirty="0">
                        <a:latin typeface="URW Gothic"/>
                        <a:cs typeface="URW Gothic"/>
                      </a:endParaRPr>
                    </a:p>
                    <a:p>
                      <a:pPr>
                        <a:lnSpc>
                          <a:spcPct val="100000"/>
                        </a:lnSpc>
                        <a:spcBef>
                          <a:spcPts val="10"/>
                        </a:spcBef>
                      </a:pPr>
                      <a:endParaRPr lang="en-GB" sz="950" dirty="0">
                        <a:latin typeface="Times New Roman"/>
                        <a:cs typeface="Times New Roman"/>
                      </a:endParaRPr>
                    </a:p>
                    <a:p>
                      <a:pPr marL="525780" marR="623570" indent="-228600">
                        <a:lnSpc>
                          <a:spcPct val="102200"/>
                        </a:lnSpc>
                        <a:buFont typeface="Symbol"/>
                        <a:buChar char=""/>
                        <a:tabLst>
                          <a:tab pos="525145" algn="l"/>
                          <a:tab pos="525780" algn="l"/>
                        </a:tabLst>
                      </a:pPr>
                      <a:r>
                        <a:rPr lang="en-GB" sz="900" spc="-5" dirty="0">
                          <a:latin typeface="URW Gothic"/>
                          <a:cs typeface="URW Gothic"/>
                        </a:rPr>
                        <a:t>Recognise and read numbers to </a:t>
                      </a:r>
                      <a:r>
                        <a:rPr lang="en-GB" sz="900" dirty="0">
                          <a:latin typeface="URW Gothic"/>
                          <a:cs typeface="URW Gothic"/>
                        </a:rPr>
                        <a:t>10 – </a:t>
                      </a:r>
                      <a:r>
                        <a:rPr lang="en-GB" sz="900" spc="-5" dirty="0">
                          <a:latin typeface="URW Gothic"/>
                          <a:cs typeface="URW Gothic"/>
                        </a:rPr>
                        <a:t>including when not </a:t>
                      </a:r>
                      <a:r>
                        <a:rPr lang="en-GB" sz="900" spc="5" dirty="0">
                          <a:latin typeface="URW Gothic"/>
                          <a:cs typeface="URW Gothic"/>
                        </a:rPr>
                        <a:t>in </a:t>
                      </a:r>
                      <a:r>
                        <a:rPr lang="en-GB" sz="900" spc="-5" dirty="0">
                          <a:latin typeface="URW Gothic"/>
                          <a:cs typeface="URW Gothic"/>
                        </a:rPr>
                        <a:t>order and </a:t>
                      </a:r>
                      <a:r>
                        <a:rPr lang="en-GB" sz="900" dirty="0">
                          <a:latin typeface="URW Gothic"/>
                          <a:cs typeface="URW Gothic"/>
                        </a:rPr>
                        <a:t>show </a:t>
                      </a:r>
                      <a:r>
                        <a:rPr lang="en-GB" sz="900" spc="-5" dirty="0">
                          <a:latin typeface="URW Gothic"/>
                          <a:cs typeface="URW Gothic"/>
                        </a:rPr>
                        <a:t>that they  understand the relationship between them</a:t>
                      </a:r>
                      <a:endParaRPr lang="en-GB" sz="900" dirty="0">
                        <a:latin typeface="URW Gothic"/>
                        <a:cs typeface="URW Gothic"/>
                      </a:endParaRPr>
                    </a:p>
                    <a:p>
                      <a:pPr marL="525780" marR="196850" indent="-228600">
                        <a:lnSpc>
                          <a:spcPct val="102200"/>
                        </a:lnSpc>
                        <a:buFont typeface="Symbol"/>
                        <a:buChar char=""/>
                        <a:tabLst>
                          <a:tab pos="525145" algn="l"/>
                          <a:tab pos="525780" algn="l"/>
                        </a:tabLst>
                      </a:pPr>
                      <a:r>
                        <a:rPr lang="en-GB" sz="900" spc="-5" dirty="0">
                          <a:latin typeface="URW Gothic"/>
                          <a:cs typeface="URW Gothic"/>
                        </a:rPr>
                        <a:t>Display </a:t>
                      </a:r>
                      <a:r>
                        <a:rPr lang="en-GB" sz="900" dirty="0">
                          <a:latin typeface="URW Gothic"/>
                          <a:cs typeface="URW Gothic"/>
                        </a:rPr>
                        <a:t>a </a:t>
                      </a:r>
                      <a:r>
                        <a:rPr lang="en-GB" sz="900" spc="-5" dirty="0">
                          <a:latin typeface="URW Gothic"/>
                          <a:cs typeface="URW Gothic"/>
                        </a:rPr>
                        <a:t>deep understanding of the composition </a:t>
                      </a:r>
                      <a:r>
                        <a:rPr lang="en-GB" sz="900" spc="-10" dirty="0">
                          <a:latin typeface="URW Gothic"/>
                          <a:cs typeface="URW Gothic"/>
                        </a:rPr>
                        <a:t>of </a:t>
                      </a:r>
                      <a:r>
                        <a:rPr lang="en-GB" sz="900" spc="-5" dirty="0">
                          <a:latin typeface="URW Gothic"/>
                          <a:cs typeface="URW Gothic"/>
                        </a:rPr>
                        <a:t>numbers to </a:t>
                      </a:r>
                      <a:r>
                        <a:rPr lang="en-GB" sz="900" dirty="0">
                          <a:latin typeface="URW Gothic"/>
                          <a:cs typeface="URW Gothic"/>
                        </a:rPr>
                        <a:t>10, </a:t>
                      </a:r>
                      <a:r>
                        <a:rPr lang="en-GB" sz="900" spc="-10" dirty="0">
                          <a:latin typeface="URW Gothic"/>
                          <a:cs typeface="URW Gothic"/>
                        </a:rPr>
                        <a:t>(</a:t>
                      </a:r>
                      <a:r>
                        <a:rPr lang="en-GB" sz="900" spc="-10" dirty="0" err="1">
                          <a:latin typeface="URW Gothic"/>
                          <a:cs typeface="URW Gothic"/>
                        </a:rPr>
                        <a:t>e.g</a:t>
                      </a:r>
                      <a:r>
                        <a:rPr lang="en-GB" sz="900" spc="-10" dirty="0">
                          <a:latin typeface="URW Gothic"/>
                          <a:cs typeface="URW Gothic"/>
                        </a:rPr>
                        <a:t> </a:t>
                      </a:r>
                      <a:r>
                        <a:rPr lang="en-GB" sz="900" spc="-5" dirty="0">
                          <a:latin typeface="URW Gothic"/>
                          <a:cs typeface="URW Gothic"/>
                        </a:rPr>
                        <a:t>make </a:t>
                      </a:r>
                      <a:r>
                        <a:rPr lang="en-GB" sz="900" dirty="0">
                          <a:latin typeface="URW Gothic"/>
                          <a:cs typeface="URW Gothic"/>
                        </a:rPr>
                        <a:t>10 </a:t>
                      </a:r>
                      <a:r>
                        <a:rPr lang="en-GB" sz="900" spc="-5" dirty="0">
                          <a:latin typeface="URW Gothic"/>
                          <a:cs typeface="URW Gothic"/>
                        </a:rPr>
                        <a:t>in different  ways and combinations using</a:t>
                      </a:r>
                      <a:r>
                        <a:rPr lang="en-GB" sz="900" dirty="0">
                          <a:latin typeface="URW Gothic"/>
                          <a:cs typeface="URW Gothic"/>
                        </a:rPr>
                        <a:t> </a:t>
                      </a:r>
                      <a:r>
                        <a:rPr lang="en-GB" sz="900" spc="-5" dirty="0">
                          <a:latin typeface="URW Gothic"/>
                          <a:cs typeface="URW Gothic"/>
                        </a:rPr>
                        <a:t>manipulatives/objects)</a:t>
                      </a:r>
                      <a:endParaRPr lang="en-GB" sz="900" dirty="0">
                        <a:latin typeface="URW Gothic"/>
                        <a:cs typeface="URW Goth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Display accurate 1:1 correspondence to 10 using concrete apparatus </a:t>
                      </a:r>
                      <a:r>
                        <a:rPr lang="en-GB" sz="900" dirty="0">
                          <a:latin typeface="URW Gothic"/>
                          <a:cs typeface="URW Gothic"/>
                        </a:rPr>
                        <a:t>- </a:t>
                      </a:r>
                      <a:r>
                        <a:rPr lang="en-GB" sz="900" spc="-5" dirty="0">
                          <a:latin typeface="URW Gothic"/>
                          <a:cs typeface="URW Gothic"/>
                        </a:rPr>
                        <a:t>then</a:t>
                      </a:r>
                      <a:r>
                        <a:rPr lang="en-GB" sz="900" spc="60" dirty="0">
                          <a:latin typeface="URW Gothic"/>
                          <a:cs typeface="URW Gothic"/>
                        </a:rPr>
                        <a:t> </a:t>
                      </a:r>
                      <a:r>
                        <a:rPr lang="en-GB" sz="900" spc="-5" dirty="0">
                          <a:latin typeface="URW Gothic"/>
                          <a:cs typeface="URW Gothic"/>
                        </a:rPr>
                        <a:t>visually</a:t>
                      </a:r>
                      <a:endParaRPr lang="en-GB" sz="900" dirty="0">
                        <a:latin typeface="URW Gothic"/>
                        <a:cs typeface="URW Goth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Confidently </a:t>
                      </a:r>
                      <a:r>
                        <a:rPr lang="en-GB" sz="900" dirty="0">
                          <a:latin typeface="URW Gothic"/>
                          <a:cs typeface="URW Gothic"/>
                        </a:rPr>
                        <a:t>count </a:t>
                      </a:r>
                      <a:r>
                        <a:rPr lang="en-GB" sz="900" spc="-5" dirty="0">
                          <a:latin typeface="URW Gothic"/>
                          <a:cs typeface="URW Gothic"/>
                        </a:rPr>
                        <a:t>to</a:t>
                      </a:r>
                      <a:r>
                        <a:rPr lang="en-GB" sz="900" spc="-20" dirty="0">
                          <a:latin typeface="URW Gothic"/>
                          <a:cs typeface="URW Gothic"/>
                        </a:rPr>
                        <a:t> </a:t>
                      </a:r>
                      <a:r>
                        <a:rPr lang="en-GB" sz="900" spc="-5" dirty="0">
                          <a:latin typeface="URW Gothic"/>
                          <a:cs typeface="URW Gothic"/>
                        </a:rPr>
                        <a:t>10</a:t>
                      </a:r>
                      <a:endParaRPr lang="en-GB" sz="900" dirty="0">
                        <a:latin typeface="URW Gothic"/>
                        <a:cs typeface="URW Goth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Subitise to </a:t>
                      </a:r>
                      <a:r>
                        <a:rPr lang="en-GB" sz="900" dirty="0">
                          <a:latin typeface="URW Gothic"/>
                          <a:cs typeface="URW Gothic"/>
                        </a:rPr>
                        <a:t>10 </a:t>
                      </a:r>
                      <a:r>
                        <a:rPr lang="en-GB" sz="900" spc="-10" dirty="0">
                          <a:latin typeface="URW Gothic"/>
                          <a:cs typeface="URW Gothic"/>
                        </a:rPr>
                        <a:t>(through </a:t>
                      </a:r>
                      <a:r>
                        <a:rPr lang="en-GB" sz="900" spc="-5" dirty="0">
                          <a:latin typeface="URW Gothic"/>
                          <a:cs typeface="URW Gothic"/>
                        </a:rPr>
                        <a:t>the </a:t>
                      </a:r>
                      <a:r>
                        <a:rPr lang="en-GB" sz="900" dirty="0">
                          <a:latin typeface="URW Gothic"/>
                          <a:cs typeface="URW Gothic"/>
                        </a:rPr>
                        <a:t>use </a:t>
                      </a:r>
                      <a:r>
                        <a:rPr lang="en-GB" sz="900" spc="-5" dirty="0">
                          <a:latin typeface="URW Gothic"/>
                          <a:cs typeface="URW Gothic"/>
                        </a:rPr>
                        <a:t>of patterns such as </a:t>
                      </a:r>
                      <a:r>
                        <a:rPr lang="en-GB" sz="900" spc="-5" dirty="0" err="1">
                          <a:latin typeface="URW Gothic"/>
                          <a:cs typeface="URW Gothic"/>
                        </a:rPr>
                        <a:t>numicom</a:t>
                      </a:r>
                      <a:r>
                        <a:rPr lang="en-GB" sz="900" spc="-5" dirty="0">
                          <a:latin typeface="URW Gothic"/>
                          <a:cs typeface="URW Gothic"/>
                        </a:rPr>
                        <a:t>, ten </a:t>
                      </a:r>
                      <a:r>
                        <a:rPr lang="en-GB" sz="900" dirty="0">
                          <a:latin typeface="URW Gothic"/>
                          <a:cs typeface="URW Gothic"/>
                        </a:rPr>
                        <a:t>frame, bar</a:t>
                      </a:r>
                      <a:r>
                        <a:rPr lang="en-GB" sz="900" spc="50" dirty="0">
                          <a:latin typeface="URW Gothic"/>
                          <a:cs typeface="URW Gothic"/>
                        </a:rPr>
                        <a:t> </a:t>
                      </a:r>
                      <a:r>
                        <a:rPr lang="en-GB" sz="900" spc="-5" dirty="0">
                          <a:latin typeface="URW Gothic"/>
                          <a:cs typeface="URW Gothic"/>
                        </a:rPr>
                        <a:t>model))</a:t>
                      </a:r>
                      <a:endParaRPr lang="en-GB" sz="900" dirty="0">
                        <a:latin typeface="URW Gothic"/>
                        <a:cs typeface="URW Goth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Match numeral </a:t>
                      </a:r>
                      <a:r>
                        <a:rPr lang="en-GB" sz="900" spc="-10" dirty="0">
                          <a:latin typeface="URW Gothic"/>
                          <a:cs typeface="URW Gothic"/>
                        </a:rPr>
                        <a:t>to </a:t>
                      </a:r>
                      <a:r>
                        <a:rPr lang="en-GB" sz="900" spc="-5" dirty="0">
                          <a:latin typeface="URW Gothic"/>
                          <a:cs typeface="URW Gothic"/>
                        </a:rPr>
                        <a:t>quantity </a:t>
                      </a:r>
                      <a:r>
                        <a:rPr lang="en-GB" sz="900" dirty="0">
                          <a:latin typeface="URW Gothic"/>
                          <a:cs typeface="URW Gothic"/>
                        </a:rPr>
                        <a:t>up </a:t>
                      </a:r>
                      <a:r>
                        <a:rPr lang="en-GB" sz="900" spc="-5" dirty="0">
                          <a:latin typeface="URW Gothic"/>
                          <a:cs typeface="URW Gothic"/>
                        </a:rPr>
                        <a:t>to </a:t>
                      </a:r>
                      <a:r>
                        <a:rPr lang="en-GB" sz="900" dirty="0">
                          <a:latin typeface="URW Gothic"/>
                          <a:cs typeface="URW Gothic"/>
                        </a:rPr>
                        <a:t>10 – </a:t>
                      </a:r>
                      <a:r>
                        <a:rPr lang="en-GB" sz="900" dirty="0" err="1">
                          <a:latin typeface="URW Gothic"/>
                          <a:cs typeface="URW Gothic"/>
                        </a:rPr>
                        <a:t>inc.</a:t>
                      </a:r>
                      <a:r>
                        <a:rPr lang="en-GB" sz="900" dirty="0">
                          <a:latin typeface="URW Gothic"/>
                          <a:cs typeface="URW Gothic"/>
                        </a:rPr>
                        <a:t> out </a:t>
                      </a:r>
                      <a:r>
                        <a:rPr lang="en-GB" sz="900" spc="-5" dirty="0">
                          <a:latin typeface="URW Gothic"/>
                          <a:cs typeface="URW Gothic"/>
                        </a:rPr>
                        <a:t>of</a:t>
                      </a:r>
                      <a:r>
                        <a:rPr lang="en-GB" sz="900" spc="5" dirty="0">
                          <a:latin typeface="URW Gothic"/>
                          <a:cs typeface="URW Gothic"/>
                        </a:rPr>
                        <a:t> </a:t>
                      </a:r>
                      <a:r>
                        <a:rPr lang="en-GB" sz="900" spc="-5" dirty="0">
                          <a:latin typeface="URW Gothic"/>
                          <a:cs typeface="URW Gothic"/>
                        </a:rPr>
                        <a:t>sequence</a:t>
                      </a:r>
                      <a:endParaRPr lang="en-GB" sz="900" dirty="0">
                        <a:latin typeface="URW Gothic"/>
                        <a:cs typeface="URW Gothic"/>
                      </a:endParaRPr>
                    </a:p>
                    <a:p>
                      <a:pPr marL="525780" indent="-228600">
                        <a:lnSpc>
                          <a:spcPct val="100000"/>
                        </a:lnSpc>
                        <a:spcBef>
                          <a:spcPts val="20"/>
                        </a:spcBef>
                        <a:buClr>
                          <a:srgbClr val="000000"/>
                        </a:buClr>
                        <a:buFont typeface="Symbol"/>
                        <a:buChar char=""/>
                        <a:tabLst>
                          <a:tab pos="525145" algn="l"/>
                          <a:tab pos="525780" algn="l"/>
                        </a:tabLst>
                      </a:pPr>
                      <a:r>
                        <a:rPr lang="en-GB" sz="900" spc="-10" dirty="0">
                          <a:solidFill>
                            <a:schemeClr val="tx1"/>
                          </a:solidFill>
                          <a:latin typeface="URW Gothic"/>
                          <a:cs typeface="URW Gothic"/>
                        </a:rPr>
                        <a:t>To </a:t>
                      </a:r>
                      <a:r>
                        <a:rPr lang="en-GB" sz="900" spc="-5" dirty="0">
                          <a:solidFill>
                            <a:schemeClr val="tx1"/>
                          </a:solidFill>
                          <a:latin typeface="URW Gothic"/>
                          <a:cs typeface="URW Gothic"/>
                        </a:rPr>
                        <a:t>understand </a:t>
                      </a:r>
                      <a:r>
                        <a:rPr lang="en-GB" sz="900" dirty="0">
                          <a:solidFill>
                            <a:schemeClr val="tx1"/>
                          </a:solidFill>
                          <a:latin typeface="URW Gothic"/>
                          <a:cs typeface="URW Gothic"/>
                        </a:rPr>
                        <a:t>1 </a:t>
                      </a:r>
                      <a:r>
                        <a:rPr lang="en-GB" sz="900" spc="-5" dirty="0">
                          <a:solidFill>
                            <a:schemeClr val="tx1"/>
                          </a:solidFill>
                          <a:latin typeface="URW Gothic"/>
                          <a:cs typeface="URW Gothic"/>
                        </a:rPr>
                        <a:t>more and </a:t>
                      </a:r>
                      <a:r>
                        <a:rPr lang="en-GB" sz="900" dirty="0">
                          <a:solidFill>
                            <a:schemeClr val="tx1"/>
                          </a:solidFill>
                          <a:latin typeface="URW Gothic"/>
                          <a:cs typeface="URW Gothic"/>
                        </a:rPr>
                        <a:t>1 </a:t>
                      </a:r>
                      <a:r>
                        <a:rPr lang="en-GB" sz="900" spc="-5" dirty="0">
                          <a:solidFill>
                            <a:schemeClr val="tx1"/>
                          </a:solidFill>
                          <a:latin typeface="URW Gothic"/>
                          <a:cs typeface="URW Gothic"/>
                        </a:rPr>
                        <a:t>less </a:t>
                      </a:r>
                      <a:r>
                        <a:rPr lang="en-GB" sz="900" spc="-10" dirty="0">
                          <a:solidFill>
                            <a:schemeClr val="tx1"/>
                          </a:solidFill>
                          <a:latin typeface="URW Gothic"/>
                          <a:cs typeface="URW Gothic"/>
                        </a:rPr>
                        <a:t>for </a:t>
                      </a:r>
                      <a:r>
                        <a:rPr lang="en-GB" sz="900" spc="-5" dirty="0">
                          <a:solidFill>
                            <a:schemeClr val="tx1"/>
                          </a:solidFill>
                          <a:latin typeface="URW Gothic"/>
                          <a:cs typeface="URW Gothic"/>
                        </a:rPr>
                        <a:t>numbers to </a:t>
                      </a:r>
                      <a:r>
                        <a:rPr lang="en-GB" sz="900" spc="15" dirty="0">
                          <a:solidFill>
                            <a:schemeClr val="tx1"/>
                          </a:solidFill>
                          <a:latin typeface="URW Gothic"/>
                          <a:cs typeface="URW Gothic"/>
                        </a:rPr>
                        <a:t>10</a:t>
                      </a:r>
                      <a:endParaRPr lang="en-GB" sz="900" dirty="0">
                        <a:solidFill>
                          <a:schemeClr val="tx1"/>
                        </a:solidFill>
                        <a:latin typeface="Gothic Uralic"/>
                        <a:cs typeface="Gothic Ural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Mentally recall </a:t>
                      </a:r>
                      <a:r>
                        <a:rPr lang="en-GB" sz="900" spc="-10" dirty="0">
                          <a:latin typeface="URW Gothic"/>
                          <a:cs typeface="URW Gothic"/>
                        </a:rPr>
                        <a:t>number </a:t>
                      </a:r>
                      <a:r>
                        <a:rPr lang="en-GB" sz="900" spc="-5" dirty="0">
                          <a:latin typeface="URW Gothic"/>
                          <a:cs typeface="URW Gothic"/>
                        </a:rPr>
                        <a:t>bonds to </a:t>
                      </a:r>
                      <a:r>
                        <a:rPr lang="en-GB" sz="900" dirty="0">
                          <a:latin typeface="URW Gothic"/>
                          <a:cs typeface="URW Gothic"/>
                        </a:rPr>
                        <a:t>5 </a:t>
                      </a:r>
                      <a:r>
                        <a:rPr lang="en-GB" sz="900" spc="-5" dirty="0">
                          <a:latin typeface="URW Gothic"/>
                          <a:cs typeface="URW Gothic"/>
                        </a:rPr>
                        <a:t>without apparatus and to </a:t>
                      </a:r>
                      <a:r>
                        <a:rPr lang="en-GB" sz="900" dirty="0">
                          <a:latin typeface="URW Gothic"/>
                          <a:cs typeface="URW Gothic"/>
                        </a:rPr>
                        <a:t>10 </a:t>
                      </a:r>
                      <a:r>
                        <a:rPr lang="en-GB" sz="900" spc="-10" dirty="0">
                          <a:latin typeface="URW Gothic"/>
                          <a:cs typeface="URW Gothic"/>
                        </a:rPr>
                        <a:t>(with </a:t>
                      </a:r>
                      <a:r>
                        <a:rPr lang="en-GB" sz="900" spc="-5" dirty="0">
                          <a:latin typeface="URW Gothic"/>
                          <a:cs typeface="URW Gothic"/>
                        </a:rPr>
                        <a:t>apparatus </a:t>
                      </a:r>
                      <a:r>
                        <a:rPr lang="en-GB" sz="900" spc="5" dirty="0">
                          <a:latin typeface="URW Gothic"/>
                          <a:cs typeface="URW Gothic"/>
                        </a:rPr>
                        <a:t>if</a:t>
                      </a:r>
                      <a:r>
                        <a:rPr lang="en-GB" sz="900" spc="100" dirty="0">
                          <a:latin typeface="URW Gothic"/>
                          <a:cs typeface="URW Gothic"/>
                        </a:rPr>
                        <a:t> </a:t>
                      </a:r>
                      <a:r>
                        <a:rPr lang="en-GB" sz="900" spc="-5" dirty="0">
                          <a:latin typeface="URW Gothic"/>
                          <a:cs typeface="URW Gothic"/>
                        </a:rPr>
                        <a:t>needed)</a:t>
                      </a:r>
                      <a:endParaRPr lang="en-GB" sz="900" dirty="0">
                        <a:latin typeface="URW Gothic"/>
                        <a:cs typeface="URW Gothic"/>
                      </a:endParaRPr>
                    </a:p>
                    <a:p>
                      <a:pPr marL="525780" marR="194945" indent="-228600">
                        <a:lnSpc>
                          <a:spcPct val="102200"/>
                        </a:lnSpc>
                        <a:buFont typeface="Symbol"/>
                        <a:buChar char=""/>
                        <a:tabLst>
                          <a:tab pos="525145" algn="l"/>
                          <a:tab pos="525780" algn="l"/>
                        </a:tabLst>
                      </a:pPr>
                      <a:r>
                        <a:rPr lang="en-GB" sz="900" spc="-5" dirty="0">
                          <a:latin typeface="URW Gothic"/>
                          <a:cs typeface="URW Gothic"/>
                        </a:rPr>
                        <a:t>Calculate addition bonds and subtraction facts to/within </a:t>
                      </a:r>
                      <a:r>
                        <a:rPr lang="en-GB" sz="900" dirty="0">
                          <a:latin typeface="URW Gothic"/>
                          <a:cs typeface="URW Gothic"/>
                        </a:rPr>
                        <a:t>10 </a:t>
                      </a:r>
                      <a:r>
                        <a:rPr lang="en-GB" sz="900" spc="-5" dirty="0">
                          <a:latin typeface="URW Gothic"/>
                          <a:cs typeface="URW Gothic"/>
                        </a:rPr>
                        <a:t>using apparatus and/or </a:t>
                      </a:r>
                      <a:r>
                        <a:rPr lang="en-GB" sz="900" spc="-10" dirty="0">
                          <a:latin typeface="URW Gothic"/>
                          <a:cs typeface="URW Gothic"/>
                        </a:rPr>
                        <a:t>number  </a:t>
                      </a:r>
                      <a:r>
                        <a:rPr lang="en-GB" sz="900" dirty="0">
                          <a:latin typeface="URW Gothic"/>
                          <a:cs typeface="URW Gothic"/>
                        </a:rPr>
                        <a:t>line </a:t>
                      </a:r>
                      <a:r>
                        <a:rPr lang="en-GB" sz="900" spc="5" dirty="0">
                          <a:latin typeface="URW Gothic"/>
                          <a:cs typeface="URW Gothic"/>
                        </a:rPr>
                        <a:t>if </a:t>
                      </a:r>
                      <a:r>
                        <a:rPr lang="en-GB" sz="900" spc="-5" dirty="0">
                          <a:latin typeface="URW Gothic"/>
                          <a:cs typeface="URW Gothic"/>
                        </a:rPr>
                        <a:t>needed </a:t>
                      </a:r>
                      <a:r>
                        <a:rPr lang="en-GB" sz="900" spc="-10" dirty="0">
                          <a:latin typeface="URW Gothic"/>
                          <a:cs typeface="URW Gothic"/>
                        </a:rPr>
                        <a:t>(</a:t>
                      </a:r>
                      <a:r>
                        <a:rPr lang="en-GB" sz="900" spc="-10" dirty="0" err="1">
                          <a:latin typeface="URW Gothic"/>
                          <a:cs typeface="URW Gothic"/>
                        </a:rPr>
                        <a:t>ie</a:t>
                      </a:r>
                      <a:r>
                        <a:rPr lang="en-GB" sz="900" spc="-10" dirty="0">
                          <a:latin typeface="URW Gothic"/>
                          <a:cs typeface="URW Gothic"/>
                        </a:rPr>
                        <a:t>. </a:t>
                      </a:r>
                      <a:r>
                        <a:rPr lang="en-GB" sz="900" spc="-5" dirty="0">
                          <a:latin typeface="URW Gothic"/>
                          <a:cs typeface="URW Gothic"/>
                        </a:rPr>
                        <a:t>by </a:t>
                      </a:r>
                      <a:r>
                        <a:rPr lang="en-GB" sz="900" dirty="0">
                          <a:latin typeface="URW Gothic"/>
                          <a:cs typeface="URW Gothic"/>
                        </a:rPr>
                        <a:t>using 2 </a:t>
                      </a:r>
                      <a:r>
                        <a:rPr lang="en-GB" sz="900" spc="-5" dirty="0">
                          <a:latin typeface="URW Gothic"/>
                          <a:cs typeface="URW Gothic"/>
                        </a:rPr>
                        <a:t>sets of objects) </a:t>
                      </a:r>
                      <a:r>
                        <a:rPr lang="en-GB" sz="900" dirty="0">
                          <a:latin typeface="URW Gothic"/>
                          <a:cs typeface="URW Gothic"/>
                        </a:rPr>
                        <a:t>– </a:t>
                      </a:r>
                      <a:r>
                        <a:rPr lang="en-GB" sz="900" spc="-5" dirty="0">
                          <a:latin typeface="URW Gothic"/>
                          <a:cs typeface="URW Gothic"/>
                        </a:rPr>
                        <a:t>link to 1:L1 correspondence</a:t>
                      </a:r>
                      <a:endParaRPr lang="en-GB" sz="900" dirty="0">
                        <a:latin typeface="URW Gothic"/>
                        <a:cs typeface="URW Gothic"/>
                      </a:endParaRPr>
                    </a:p>
                    <a:p>
                      <a:pPr marL="525780" indent="-228600">
                        <a:lnSpc>
                          <a:spcPct val="100000"/>
                        </a:lnSpc>
                        <a:spcBef>
                          <a:spcPts val="25"/>
                        </a:spcBef>
                        <a:buClr>
                          <a:srgbClr val="000000"/>
                        </a:buClr>
                        <a:buFont typeface="Symbol"/>
                        <a:buChar char=""/>
                        <a:tabLst>
                          <a:tab pos="525145" algn="l"/>
                          <a:tab pos="525780" algn="l"/>
                        </a:tabLst>
                      </a:pPr>
                      <a:r>
                        <a:rPr lang="en-GB" sz="900" spc="-5" dirty="0">
                          <a:solidFill>
                            <a:schemeClr val="tx1"/>
                          </a:solidFill>
                          <a:latin typeface="URW Gothic"/>
                          <a:cs typeface="URW Gothic"/>
                        </a:rPr>
                        <a:t>Know that </a:t>
                      </a:r>
                      <a:r>
                        <a:rPr lang="en-GB" sz="900" dirty="0">
                          <a:solidFill>
                            <a:schemeClr val="tx1"/>
                          </a:solidFill>
                          <a:latin typeface="URW Gothic"/>
                          <a:cs typeface="URW Gothic"/>
                        </a:rPr>
                        <a:t>addition </a:t>
                      </a:r>
                      <a:r>
                        <a:rPr lang="en-GB" sz="900" spc="-5" dirty="0">
                          <a:solidFill>
                            <a:schemeClr val="tx1"/>
                          </a:solidFill>
                          <a:latin typeface="URW Gothic"/>
                          <a:cs typeface="URW Gothic"/>
                        </a:rPr>
                        <a:t>and subtraction </a:t>
                      </a:r>
                      <a:r>
                        <a:rPr lang="en-GB" sz="900" spc="-10" dirty="0">
                          <a:solidFill>
                            <a:schemeClr val="tx1"/>
                          </a:solidFill>
                          <a:latin typeface="URW Gothic"/>
                          <a:cs typeface="URW Gothic"/>
                        </a:rPr>
                        <a:t>are </a:t>
                      </a:r>
                      <a:r>
                        <a:rPr lang="en-GB" sz="900" spc="-5" dirty="0">
                          <a:solidFill>
                            <a:schemeClr val="tx1"/>
                          </a:solidFill>
                          <a:latin typeface="URW Gothic"/>
                          <a:cs typeface="URW Gothic"/>
                        </a:rPr>
                        <a:t>related</a:t>
                      </a:r>
                      <a:endParaRPr lang="en-GB" sz="900" dirty="0">
                        <a:solidFill>
                          <a:schemeClr val="tx1"/>
                        </a:solidFill>
                        <a:latin typeface="Gothic Uralic"/>
                        <a:cs typeface="Gothic Uralic"/>
                      </a:endParaRPr>
                    </a:p>
                    <a:p>
                      <a:pPr marL="525780" indent="-228600">
                        <a:lnSpc>
                          <a:spcPct val="100000"/>
                        </a:lnSpc>
                        <a:spcBef>
                          <a:spcPts val="25"/>
                        </a:spcBef>
                        <a:buClr>
                          <a:srgbClr val="000000"/>
                        </a:buClr>
                        <a:buFont typeface="Symbol"/>
                        <a:buChar char=""/>
                        <a:tabLst>
                          <a:tab pos="525145" algn="l"/>
                          <a:tab pos="525780" algn="l"/>
                        </a:tabLst>
                      </a:pPr>
                      <a:r>
                        <a:rPr lang="en-GB" sz="900" spc="-5" dirty="0">
                          <a:solidFill>
                            <a:schemeClr val="tx1"/>
                          </a:solidFill>
                          <a:latin typeface="URW Gothic"/>
                          <a:cs typeface="URW Gothic"/>
                        </a:rPr>
                        <a:t>Mentally, </a:t>
                      </a:r>
                      <a:r>
                        <a:rPr lang="en-GB" sz="900" dirty="0">
                          <a:solidFill>
                            <a:schemeClr val="tx1"/>
                          </a:solidFill>
                          <a:latin typeface="URW Gothic"/>
                          <a:cs typeface="URW Gothic"/>
                        </a:rPr>
                        <a:t>quickly </a:t>
                      </a:r>
                      <a:r>
                        <a:rPr lang="en-GB" sz="900" spc="-5" dirty="0">
                          <a:solidFill>
                            <a:schemeClr val="tx1"/>
                          </a:solidFill>
                          <a:latin typeface="URW Gothic"/>
                          <a:cs typeface="URW Gothic"/>
                        </a:rPr>
                        <a:t>recall all doubles </a:t>
                      </a:r>
                      <a:r>
                        <a:rPr lang="en-GB" sz="900" spc="-10" dirty="0">
                          <a:solidFill>
                            <a:schemeClr val="tx1"/>
                          </a:solidFill>
                          <a:latin typeface="URW Gothic"/>
                          <a:cs typeface="URW Gothic"/>
                        </a:rPr>
                        <a:t>to </a:t>
                      </a:r>
                      <a:r>
                        <a:rPr lang="en-GB" sz="900" dirty="0">
                          <a:solidFill>
                            <a:schemeClr val="tx1"/>
                          </a:solidFill>
                          <a:latin typeface="URW Gothic"/>
                          <a:cs typeface="URW Gothic"/>
                        </a:rPr>
                        <a:t>5 </a:t>
                      </a:r>
                      <a:r>
                        <a:rPr lang="en-GB" sz="900" spc="-10" dirty="0">
                          <a:solidFill>
                            <a:schemeClr val="tx1"/>
                          </a:solidFill>
                          <a:latin typeface="URW Gothic"/>
                          <a:cs typeface="URW Gothic"/>
                        </a:rPr>
                        <a:t>(</a:t>
                      </a:r>
                      <a:r>
                        <a:rPr lang="en-GB" sz="900" spc="-10" dirty="0" err="1">
                          <a:solidFill>
                            <a:schemeClr val="tx1"/>
                          </a:solidFill>
                          <a:latin typeface="URW Gothic"/>
                          <a:cs typeface="URW Gothic"/>
                        </a:rPr>
                        <a:t>ie</a:t>
                      </a:r>
                      <a:r>
                        <a:rPr lang="en-GB" sz="900" spc="-10" dirty="0">
                          <a:solidFill>
                            <a:schemeClr val="tx1"/>
                          </a:solidFill>
                          <a:latin typeface="URW Gothic"/>
                          <a:cs typeface="URW Gothic"/>
                        </a:rPr>
                        <a:t>. </a:t>
                      </a:r>
                      <a:r>
                        <a:rPr lang="en-GB" sz="900" spc="-5" dirty="0">
                          <a:solidFill>
                            <a:schemeClr val="tx1"/>
                          </a:solidFill>
                          <a:latin typeface="URW Gothic"/>
                          <a:cs typeface="URW Gothic"/>
                        </a:rPr>
                        <a:t>double </a:t>
                      </a:r>
                      <a:r>
                        <a:rPr lang="en-GB" sz="900" dirty="0">
                          <a:solidFill>
                            <a:schemeClr val="tx1"/>
                          </a:solidFill>
                          <a:latin typeface="URW Gothic"/>
                          <a:cs typeface="URW Gothic"/>
                        </a:rPr>
                        <a:t>1, 2, 3, 4, </a:t>
                      </a:r>
                      <a:r>
                        <a:rPr lang="en-GB" sz="900" spc="15" dirty="0">
                          <a:solidFill>
                            <a:schemeClr val="tx1"/>
                          </a:solidFill>
                          <a:latin typeface="URW Gothic"/>
                          <a:cs typeface="URW Gothic"/>
                        </a:rPr>
                        <a:t>5)</a:t>
                      </a:r>
                      <a:endParaRPr lang="en-GB" sz="900" dirty="0">
                        <a:solidFill>
                          <a:schemeClr val="tx1"/>
                        </a:solidFill>
                        <a:latin typeface="Gothic Uralic"/>
                        <a:cs typeface="Gothic Uralic"/>
                      </a:endParaRPr>
                    </a:p>
                    <a:p>
                      <a:pPr marL="525780" indent="-228600">
                        <a:lnSpc>
                          <a:spcPct val="100000"/>
                        </a:lnSpc>
                        <a:spcBef>
                          <a:spcPts val="25"/>
                        </a:spcBef>
                        <a:buClr>
                          <a:srgbClr val="000000"/>
                        </a:buClr>
                        <a:buFont typeface="Symbol"/>
                        <a:buChar char=""/>
                        <a:tabLst>
                          <a:tab pos="525145" algn="l"/>
                          <a:tab pos="525780" algn="l"/>
                        </a:tabLst>
                      </a:pPr>
                      <a:r>
                        <a:rPr lang="en-GB" sz="900" spc="-5" dirty="0">
                          <a:solidFill>
                            <a:schemeClr val="tx1"/>
                          </a:solidFill>
                          <a:latin typeface="URW Gothic"/>
                          <a:cs typeface="URW Gothic"/>
                        </a:rPr>
                        <a:t>Mentally, </a:t>
                      </a:r>
                      <a:r>
                        <a:rPr lang="en-GB" sz="900" dirty="0">
                          <a:solidFill>
                            <a:schemeClr val="tx1"/>
                          </a:solidFill>
                          <a:latin typeface="URW Gothic"/>
                          <a:cs typeface="URW Gothic"/>
                        </a:rPr>
                        <a:t>quickly </a:t>
                      </a:r>
                      <a:r>
                        <a:rPr lang="en-GB" sz="900" spc="-5" dirty="0">
                          <a:solidFill>
                            <a:schemeClr val="tx1"/>
                          </a:solidFill>
                          <a:latin typeface="URW Gothic"/>
                          <a:cs typeface="URW Gothic"/>
                        </a:rPr>
                        <a:t>recall half of 2,4,6, 8,and </a:t>
                      </a:r>
                      <a:r>
                        <a:rPr lang="en-GB" sz="900" dirty="0">
                          <a:solidFill>
                            <a:schemeClr val="tx1"/>
                          </a:solidFill>
                          <a:latin typeface="URW Gothic"/>
                          <a:cs typeface="URW Gothic"/>
                        </a:rPr>
                        <a:t>10</a:t>
                      </a:r>
                      <a:r>
                        <a:rPr lang="en-GB" sz="900" spc="-5" dirty="0">
                          <a:solidFill>
                            <a:schemeClr val="tx1"/>
                          </a:solidFill>
                          <a:latin typeface="URW Gothic"/>
                          <a:cs typeface="URW Gothic"/>
                        </a:rPr>
                        <a:t> </a:t>
                      </a:r>
                      <a:endParaRPr lang="en-GB" sz="900" dirty="0">
                        <a:solidFill>
                          <a:schemeClr val="tx1"/>
                        </a:solidFill>
                        <a:latin typeface="Gothic Uralic"/>
                        <a:cs typeface="Gothic Uralic"/>
                      </a:endParaRPr>
                    </a:p>
                    <a:p>
                      <a:pPr marL="525780" indent="-228600">
                        <a:lnSpc>
                          <a:spcPct val="100000"/>
                        </a:lnSpc>
                        <a:spcBef>
                          <a:spcPts val="25"/>
                        </a:spcBef>
                        <a:buClr>
                          <a:srgbClr val="000000"/>
                        </a:buClr>
                        <a:buFont typeface="Symbol"/>
                        <a:buChar char=""/>
                        <a:tabLst>
                          <a:tab pos="525145" algn="l"/>
                          <a:tab pos="525780" algn="l"/>
                        </a:tabLst>
                      </a:pPr>
                      <a:r>
                        <a:rPr lang="en-GB" sz="900" spc="-5" dirty="0">
                          <a:solidFill>
                            <a:schemeClr val="tx1"/>
                          </a:solidFill>
                          <a:latin typeface="URW Gothic"/>
                          <a:cs typeface="URW Gothic"/>
                        </a:rPr>
                        <a:t>Half of numbers 2,4,6, </a:t>
                      </a:r>
                      <a:r>
                        <a:rPr lang="en-GB" sz="900" dirty="0">
                          <a:solidFill>
                            <a:schemeClr val="tx1"/>
                          </a:solidFill>
                          <a:latin typeface="URW Gothic"/>
                          <a:cs typeface="URW Gothic"/>
                        </a:rPr>
                        <a:t>8, </a:t>
                      </a:r>
                      <a:r>
                        <a:rPr lang="en-GB" sz="900" spc="-5" dirty="0">
                          <a:solidFill>
                            <a:schemeClr val="tx1"/>
                          </a:solidFill>
                          <a:latin typeface="URW Gothic"/>
                          <a:cs typeface="URW Gothic"/>
                        </a:rPr>
                        <a:t>and </a:t>
                      </a:r>
                      <a:r>
                        <a:rPr lang="en-GB" sz="900" dirty="0">
                          <a:solidFill>
                            <a:schemeClr val="tx1"/>
                          </a:solidFill>
                          <a:latin typeface="URW Gothic"/>
                          <a:cs typeface="URW Gothic"/>
                        </a:rPr>
                        <a:t>10 </a:t>
                      </a:r>
                      <a:r>
                        <a:rPr lang="en-GB" sz="900" spc="-5" dirty="0">
                          <a:solidFill>
                            <a:schemeClr val="tx1"/>
                          </a:solidFill>
                          <a:latin typeface="URW Gothic"/>
                          <a:cs typeface="URW Gothic"/>
                        </a:rPr>
                        <a:t>concrete aid</a:t>
                      </a:r>
                      <a:r>
                        <a:rPr lang="en-GB" sz="900" spc="15" dirty="0">
                          <a:solidFill>
                            <a:schemeClr val="tx1"/>
                          </a:solidFill>
                          <a:latin typeface="URW Gothic"/>
                          <a:cs typeface="URW Gothic"/>
                        </a:rPr>
                        <a:t> </a:t>
                      </a:r>
                      <a:endParaRPr lang="en-GB" sz="900" dirty="0">
                        <a:solidFill>
                          <a:schemeClr val="tx1"/>
                        </a:solidFill>
                        <a:latin typeface="Gothic Uralic"/>
                        <a:cs typeface="Gothic Uralic"/>
                      </a:endParaRPr>
                    </a:p>
                    <a:p>
                      <a:pPr marL="525780" indent="-228600">
                        <a:lnSpc>
                          <a:spcPct val="100000"/>
                        </a:lnSpc>
                        <a:spcBef>
                          <a:spcPts val="25"/>
                        </a:spcBef>
                        <a:buClr>
                          <a:srgbClr val="000000"/>
                        </a:buClr>
                        <a:buFont typeface="Symbol"/>
                        <a:buChar char=""/>
                        <a:tabLst>
                          <a:tab pos="525145" algn="l"/>
                          <a:tab pos="525780" algn="l"/>
                        </a:tabLst>
                      </a:pPr>
                      <a:r>
                        <a:rPr lang="en-GB" sz="900" spc="-5" dirty="0">
                          <a:solidFill>
                            <a:schemeClr val="tx1"/>
                          </a:solidFill>
                          <a:latin typeface="URW Gothic"/>
                          <a:cs typeface="URW Gothic"/>
                        </a:rPr>
                        <a:t>Doubles </a:t>
                      </a:r>
                      <a:r>
                        <a:rPr lang="en-GB" sz="900" spc="-10" dirty="0">
                          <a:solidFill>
                            <a:schemeClr val="tx1"/>
                          </a:solidFill>
                          <a:latin typeface="URW Gothic"/>
                          <a:cs typeface="URW Gothic"/>
                        </a:rPr>
                        <a:t>to </a:t>
                      </a:r>
                      <a:r>
                        <a:rPr lang="en-GB" sz="900" dirty="0">
                          <a:solidFill>
                            <a:schemeClr val="tx1"/>
                          </a:solidFill>
                          <a:latin typeface="URW Gothic"/>
                          <a:cs typeface="URW Gothic"/>
                        </a:rPr>
                        <a:t>5 </a:t>
                      </a:r>
                      <a:r>
                        <a:rPr lang="en-GB" sz="900" spc="-10" dirty="0">
                          <a:solidFill>
                            <a:schemeClr val="tx1"/>
                          </a:solidFill>
                          <a:latin typeface="URW Gothic"/>
                          <a:cs typeface="URW Gothic"/>
                        </a:rPr>
                        <a:t>(double </a:t>
                      </a:r>
                      <a:r>
                        <a:rPr lang="en-GB" sz="900" dirty="0">
                          <a:solidFill>
                            <a:schemeClr val="tx1"/>
                          </a:solidFill>
                          <a:latin typeface="URW Gothic"/>
                          <a:cs typeface="URW Gothic"/>
                        </a:rPr>
                        <a:t>1, 2, 3, 4, 5) </a:t>
                      </a:r>
                      <a:r>
                        <a:rPr lang="en-GB" sz="900" spc="-5" dirty="0">
                          <a:solidFill>
                            <a:schemeClr val="tx1"/>
                          </a:solidFill>
                          <a:latin typeface="URW Gothic"/>
                          <a:cs typeface="URW Gothic"/>
                        </a:rPr>
                        <a:t>concrete </a:t>
                      </a:r>
                      <a:r>
                        <a:rPr lang="en-GB" sz="900" spc="5" dirty="0">
                          <a:solidFill>
                            <a:schemeClr val="tx1"/>
                          </a:solidFill>
                          <a:latin typeface="URW Gothic"/>
                          <a:cs typeface="URW Gothic"/>
                        </a:rPr>
                        <a:t>aid </a:t>
                      </a:r>
                      <a:r>
                        <a:rPr lang="en-GB" sz="900" spc="-5" dirty="0">
                          <a:solidFill>
                            <a:schemeClr val="tx1"/>
                          </a:solidFill>
                          <a:latin typeface="URW Gothic"/>
                          <a:cs typeface="URW Gothic"/>
                        </a:rPr>
                        <a:t>or fingers</a:t>
                      </a:r>
                      <a:endParaRPr lang="en-GB" sz="900" spc="-5" dirty="0">
                        <a:latin typeface="URW Gothic"/>
                        <a:cs typeface="URW Gothic"/>
                      </a:endParaRPr>
                    </a:p>
                    <a:p>
                      <a:pPr marL="525780" indent="-228600">
                        <a:lnSpc>
                          <a:spcPct val="100000"/>
                        </a:lnSpc>
                        <a:spcBef>
                          <a:spcPts val="25"/>
                        </a:spcBef>
                        <a:buFont typeface="Symbol"/>
                        <a:buChar char=""/>
                        <a:tabLst>
                          <a:tab pos="525145" algn="l"/>
                          <a:tab pos="525780" algn="l"/>
                        </a:tabLst>
                      </a:pPr>
                      <a:r>
                        <a:rPr lang="en-GB" sz="900" spc="-5" dirty="0">
                          <a:latin typeface="URW Gothic"/>
                          <a:cs typeface="URW Gothic"/>
                        </a:rPr>
                        <a:t>Subitise to </a:t>
                      </a:r>
                      <a:r>
                        <a:rPr lang="en-GB" sz="900" dirty="0">
                          <a:latin typeface="URW Gothic"/>
                          <a:cs typeface="URW Gothic"/>
                        </a:rPr>
                        <a:t>5 – </a:t>
                      </a:r>
                      <a:r>
                        <a:rPr lang="en-GB" sz="900" spc="-5" dirty="0">
                          <a:latin typeface="URW Gothic"/>
                          <a:cs typeface="URW Gothic"/>
                        </a:rPr>
                        <a:t>dots on </a:t>
                      </a:r>
                      <a:r>
                        <a:rPr lang="en-GB" sz="900" dirty="0">
                          <a:latin typeface="URW Gothic"/>
                          <a:cs typeface="URW Gothic"/>
                        </a:rPr>
                        <a:t>a </a:t>
                      </a:r>
                      <a:r>
                        <a:rPr lang="en-GB" sz="900" spc="-5" dirty="0">
                          <a:latin typeface="URW Gothic"/>
                          <a:cs typeface="URW Gothic"/>
                        </a:rPr>
                        <a:t>dice, </a:t>
                      </a:r>
                      <a:r>
                        <a:rPr lang="en-GB" sz="900" spc="-5" dirty="0" err="1">
                          <a:latin typeface="URW Gothic"/>
                          <a:cs typeface="URW Gothic"/>
                        </a:rPr>
                        <a:t>numicom</a:t>
                      </a:r>
                      <a:r>
                        <a:rPr lang="en-GB" sz="900" spc="-5" dirty="0">
                          <a:latin typeface="URW Gothic"/>
                          <a:cs typeface="URW Gothic"/>
                        </a:rPr>
                        <a:t> </a:t>
                      </a:r>
                      <a:r>
                        <a:rPr lang="en-GB" sz="900" dirty="0">
                          <a:latin typeface="URW Gothic"/>
                          <a:cs typeface="URW Gothic"/>
                        </a:rPr>
                        <a:t>piece, </a:t>
                      </a:r>
                      <a:r>
                        <a:rPr lang="en-GB" sz="900" spc="-5" dirty="0">
                          <a:latin typeface="URW Gothic"/>
                          <a:cs typeface="URW Gothic"/>
                        </a:rPr>
                        <a:t>ten-frame, pebbles,</a:t>
                      </a:r>
                      <a:r>
                        <a:rPr lang="en-GB" sz="900" spc="-15" dirty="0">
                          <a:latin typeface="URW Gothic"/>
                          <a:cs typeface="URW Gothic"/>
                        </a:rPr>
                        <a:t> </a:t>
                      </a:r>
                      <a:r>
                        <a:rPr lang="en-GB" sz="900" spc="-5" dirty="0">
                          <a:latin typeface="URW Gothic"/>
                          <a:cs typeface="URW Gothic"/>
                        </a:rPr>
                        <a:t>etc,</a:t>
                      </a:r>
                      <a:endParaRPr lang="en-GB" sz="900" dirty="0">
                        <a:latin typeface="URW Gothic"/>
                        <a:cs typeface="URW Gothic"/>
                      </a:endParaRPr>
                    </a:p>
                    <a:p>
                      <a:pPr marL="525780" indent="-228600">
                        <a:lnSpc>
                          <a:spcPct val="100000"/>
                        </a:lnSpc>
                        <a:spcBef>
                          <a:spcPts val="20"/>
                        </a:spcBef>
                        <a:buFont typeface="Symbol"/>
                        <a:buChar char=""/>
                        <a:tabLst>
                          <a:tab pos="525145" algn="l"/>
                          <a:tab pos="525780" algn="l"/>
                        </a:tabLst>
                      </a:pPr>
                      <a:r>
                        <a:rPr lang="en-GB" sz="900" spc="-5" dirty="0">
                          <a:latin typeface="URW Gothic"/>
                          <a:cs typeface="URW Gothic"/>
                        </a:rPr>
                        <a:t>Know that </a:t>
                      </a:r>
                      <a:r>
                        <a:rPr lang="en-GB" sz="900" dirty="0">
                          <a:latin typeface="URW Gothic"/>
                          <a:cs typeface="URW Gothic"/>
                        </a:rPr>
                        <a:t>= </a:t>
                      </a:r>
                      <a:r>
                        <a:rPr lang="en-GB" sz="900" spc="-5" dirty="0">
                          <a:latin typeface="URW Gothic"/>
                          <a:cs typeface="URW Gothic"/>
                        </a:rPr>
                        <a:t>means must balance </a:t>
                      </a:r>
                      <a:r>
                        <a:rPr lang="en-GB" sz="900" spc="5" dirty="0">
                          <a:latin typeface="URW Gothic"/>
                          <a:cs typeface="URW Gothic"/>
                        </a:rPr>
                        <a:t>is </a:t>
                      </a:r>
                      <a:r>
                        <a:rPr lang="en-GB" sz="900" spc="-5" dirty="0">
                          <a:latin typeface="URW Gothic"/>
                          <a:cs typeface="URW Gothic"/>
                        </a:rPr>
                        <a:t>worth the </a:t>
                      </a:r>
                      <a:r>
                        <a:rPr lang="en-GB" sz="900" spc="-10" dirty="0">
                          <a:latin typeface="URW Gothic"/>
                          <a:cs typeface="URW Gothic"/>
                        </a:rPr>
                        <a:t>same</a:t>
                      </a:r>
                      <a:r>
                        <a:rPr lang="en-GB" sz="900" spc="15" dirty="0">
                          <a:latin typeface="URW Gothic"/>
                          <a:cs typeface="URW Gothic"/>
                        </a:rPr>
                        <a:t> </a:t>
                      </a:r>
                      <a:r>
                        <a:rPr lang="en-GB" sz="900" spc="-5" dirty="0">
                          <a:latin typeface="URW Gothic"/>
                          <a:cs typeface="URW Gothic"/>
                        </a:rPr>
                        <a:t>as</a:t>
                      </a:r>
                      <a:endParaRPr lang="en-GB" sz="900" dirty="0">
                        <a:latin typeface="URW Gothic"/>
                        <a:cs typeface="URW Gothic"/>
                      </a:endParaRPr>
                    </a:p>
                    <a:p>
                      <a:pPr marL="525780" marR="275590" indent="-228600">
                        <a:lnSpc>
                          <a:spcPct val="102200"/>
                        </a:lnSpc>
                        <a:buFont typeface="Symbol"/>
                        <a:buChar char=""/>
                        <a:tabLst>
                          <a:tab pos="525145" algn="l"/>
                          <a:tab pos="525780" algn="l"/>
                        </a:tabLst>
                      </a:pPr>
                      <a:r>
                        <a:rPr lang="en-GB" sz="900" spc="-5" dirty="0">
                          <a:latin typeface="URW Gothic"/>
                          <a:cs typeface="URW Gothic"/>
                        </a:rPr>
                        <a:t>Solve </a:t>
                      </a:r>
                      <a:r>
                        <a:rPr lang="en-GB" sz="900" dirty="0">
                          <a:latin typeface="URW Gothic"/>
                          <a:cs typeface="URW Gothic"/>
                        </a:rPr>
                        <a:t>addition </a:t>
                      </a:r>
                      <a:r>
                        <a:rPr lang="en-GB" sz="900" spc="-5" dirty="0">
                          <a:latin typeface="URW Gothic"/>
                          <a:cs typeface="URW Gothic"/>
                        </a:rPr>
                        <a:t>and subtraction calculations when </a:t>
                      </a:r>
                      <a:r>
                        <a:rPr lang="en-GB" sz="900" dirty="0">
                          <a:latin typeface="URW Gothic"/>
                          <a:cs typeface="URW Gothic"/>
                        </a:rPr>
                        <a:t>= </a:t>
                      </a:r>
                      <a:r>
                        <a:rPr lang="en-GB" sz="900" spc="5" dirty="0">
                          <a:latin typeface="URW Gothic"/>
                          <a:cs typeface="URW Gothic"/>
                        </a:rPr>
                        <a:t>is </a:t>
                      </a:r>
                      <a:r>
                        <a:rPr lang="en-GB" sz="900" spc="-5" dirty="0">
                          <a:latin typeface="URW Gothic"/>
                          <a:cs typeface="URW Gothic"/>
                        </a:rPr>
                        <a:t>presented </a:t>
                      </a:r>
                      <a:r>
                        <a:rPr lang="en-GB" sz="900" dirty="0">
                          <a:latin typeface="URW Gothic"/>
                          <a:cs typeface="URW Gothic"/>
                        </a:rPr>
                        <a:t>in </a:t>
                      </a:r>
                      <a:r>
                        <a:rPr lang="en-GB" sz="900" spc="-5" dirty="0">
                          <a:latin typeface="URW Gothic"/>
                          <a:cs typeface="URW Gothic"/>
                        </a:rPr>
                        <a:t>different place </a:t>
                      </a:r>
                      <a:r>
                        <a:rPr lang="en-GB" sz="900" spc="-10" dirty="0">
                          <a:latin typeface="URW Gothic"/>
                          <a:cs typeface="URW Gothic"/>
                        </a:rPr>
                        <a:t>(</a:t>
                      </a:r>
                      <a:r>
                        <a:rPr lang="en-GB" sz="900" spc="-10" dirty="0" err="1">
                          <a:latin typeface="URW Gothic"/>
                          <a:cs typeface="URW Gothic"/>
                        </a:rPr>
                        <a:t>eg.</a:t>
                      </a:r>
                      <a:r>
                        <a:rPr lang="en-GB" sz="900" spc="-10" dirty="0">
                          <a:latin typeface="URW Gothic"/>
                          <a:cs typeface="URW Gothic"/>
                        </a:rPr>
                        <a:t> </a:t>
                      </a:r>
                      <a:r>
                        <a:rPr lang="en-GB" sz="900" dirty="0">
                          <a:latin typeface="URW Gothic"/>
                          <a:cs typeface="URW Gothic"/>
                        </a:rPr>
                        <a:t>10 =  7+3</a:t>
                      </a:r>
                      <a:r>
                        <a:rPr lang="en-GB" sz="900" spc="-15" dirty="0">
                          <a:latin typeface="URW Gothic"/>
                          <a:cs typeface="URW Gothic"/>
                        </a:rPr>
                        <a:t> </a:t>
                      </a:r>
                      <a:r>
                        <a:rPr lang="en-GB" sz="900" dirty="0">
                          <a:latin typeface="URW Gothic"/>
                          <a:cs typeface="URW Gothic"/>
                        </a:rPr>
                        <a:t>)</a:t>
                      </a:r>
                    </a:p>
                  </a:txBody>
                  <a:tcPr marL="0" marR="0" marT="2540" marB="0">
                    <a:lnL w="12700">
                      <a:solidFill>
                        <a:srgbClr val="006FC0"/>
                      </a:solidFill>
                      <a:prstDash val="solid"/>
                    </a:lnL>
                    <a:lnB w="12700">
                      <a:solidFill>
                        <a:srgbClr val="006FC0"/>
                      </a:solidFill>
                      <a:prstDash val="solid"/>
                    </a:lnB>
                  </a:tcPr>
                </a:tc>
                <a:tc hMerge="1">
                  <a:txBody>
                    <a:bodyPr/>
                    <a:lstStyle/>
                    <a:p>
                      <a:endParaRPr/>
                    </a:p>
                  </a:txBody>
                  <a:tcPr marL="0" marR="0" marT="0" marB="0"/>
                </a:tc>
                <a:tc gridSpan="2">
                  <a:txBody>
                    <a:bodyPr/>
                    <a:lstStyle/>
                    <a:p>
                      <a:pPr marL="513080">
                        <a:lnSpc>
                          <a:spcPct val="100000"/>
                        </a:lnSpc>
                      </a:pPr>
                      <a:r>
                        <a:rPr sz="900" spc="-5" dirty="0">
                          <a:latin typeface="URW Gothic"/>
                          <a:cs typeface="URW Gothic"/>
                        </a:rPr>
                        <a:t>----------------------------------------------------------------------------------------</a:t>
                      </a:r>
                      <a:endParaRPr sz="900" dirty="0">
                        <a:latin typeface="URW Gothic"/>
                        <a:cs typeface="URW Gothic"/>
                      </a:endParaRPr>
                    </a:p>
                    <a:p>
                      <a:pPr marL="525780" marR="371475" indent="-228600">
                        <a:lnSpc>
                          <a:spcPct val="102200"/>
                        </a:lnSpc>
                        <a:buFont typeface="Symbol"/>
                        <a:buChar char=""/>
                        <a:tabLst>
                          <a:tab pos="525145" algn="l"/>
                          <a:tab pos="525780" algn="l"/>
                        </a:tabLst>
                      </a:pPr>
                      <a:r>
                        <a:rPr sz="900" dirty="0">
                          <a:solidFill>
                            <a:schemeClr val="tx1"/>
                          </a:solidFill>
                          <a:latin typeface="URW Gothic"/>
                          <a:cs typeface="URW Gothic"/>
                        </a:rPr>
                        <a:t>Make </a:t>
                      </a:r>
                      <a:r>
                        <a:rPr sz="900" spc="-5" dirty="0">
                          <a:solidFill>
                            <a:schemeClr val="tx1"/>
                          </a:solidFill>
                          <a:latin typeface="URW Gothic"/>
                          <a:cs typeface="URW Gothic"/>
                        </a:rPr>
                        <a:t>sensible </a:t>
                      </a:r>
                      <a:r>
                        <a:rPr sz="900" spc="-10" dirty="0">
                          <a:solidFill>
                            <a:schemeClr val="tx1"/>
                          </a:solidFill>
                          <a:latin typeface="URW Gothic"/>
                          <a:cs typeface="URW Gothic"/>
                        </a:rPr>
                        <a:t>estimates </a:t>
                      </a:r>
                      <a:r>
                        <a:rPr sz="900" dirty="0">
                          <a:solidFill>
                            <a:schemeClr val="tx1"/>
                          </a:solidFill>
                          <a:latin typeface="URW Gothic"/>
                          <a:cs typeface="URW Gothic"/>
                        </a:rPr>
                        <a:t>within </a:t>
                      </a:r>
                      <a:r>
                        <a:rPr sz="900" spc="-5" dirty="0">
                          <a:solidFill>
                            <a:schemeClr val="tx1"/>
                          </a:solidFill>
                          <a:latin typeface="URW Gothic"/>
                          <a:cs typeface="URW Gothic"/>
                        </a:rPr>
                        <a:t>20 using subitising (estimating  </a:t>
                      </a:r>
                      <a:r>
                        <a:rPr sz="900" spc="-10" dirty="0">
                          <a:solidFill>
                            <a:schemeClr val="tx1"/>
                          </a:solidFill>
                          <a:latin typeface="URW Gothic"/>
                          <a:cs typeface="URW Gothic"/>
                        </a:rPr>
                        <a:t>number </a:t>
                      </a:r>
                      <a:r>
                        <a:rPr sz="900" spc="-5" dirty="0">
                          <a:solidFill>
                            <a:schemeClr val="tx1"/>
                          </a:solidFill>
                          <a:latin typeface="URW Gothic"/>
                          <a:cs typeface="URW Gothic"/>
                        </a:rPr>
                        <a:t>of pebbles, conkers, (link </a:t>
                      </a:r>
                      <a:r>
                        <a:rPr sz="900" spc="-10" dirty="0">
                          <a:solidFill>
                            <a:schemeClr val="tx1"/>
                          </a:solidFill>
                          <a:latin typeface="URW Gothic"/>
                          <a:cs typeface="URW Gothic"/>
                        </a:rPr>
                        <a:t>to</a:t>
                      </a:r>
                      <a:r>
                        <a:rPr sz="900" spc="50" dirty="0">
                          <a:solidFill>
                            <a:schemeClr val="tx1"/>
                          </a:solidFill>
                          <a:latin typeface="URW Gothic"/>
                          <a:cs typeface="URW Gothic"/>
                        </a:rPr>
                        <a:t> </a:t>
                      </a:r>
                      <a:r>
                        <a:rPr sz="900" spc="-10" dirty="0" err="1">
                          <a:solidFill>
                            <a:schemeClr val="tx1"/>
                          </a:solidFill>
                          <a:latin typeface="URW Gothic"/>
                          <a:cs typeface="URW Gothic"/>
                        </a:rPr>
                        <a:t>UtW</a:t>
                      </a:r>
                      <a:r>
                        <a:rPr sz="900" spc="-10" dirty="0">
                          <a:solidFill>
                            <a:schemeClr val="tx1"/>
                          </a:solidFill>
                          <a:latin typeface="URW Gothic"/>
                          <a:cs typeface="URW Gothic"/>
                        </a:rPr>
                        <a:t>)</a:t>
                      </a:r>
                      <a:endParaRPr lang="en-US" sz="900" spc="-10" dirty="0">
                        <a:solidFill>
                          <a:schemeClr val="tx1"/>
                        </a:solidFill>
                        <a:latin typeface="URW Gothic"/>
                        <a:cs typeface="URW Gothic"/>
                      </a:endParaRPr>
                    </a:p>
                    <a:p>
                      <a:pPr marL="525780" marR="371475" indent="-228600">
                        <a:lnSpc>
                          <a:spcPct val="102200"/>
                        </a:lnSpc>
                        <a:buFont typeface="Symbol"/>
                        <a:buChar char=""/>
                        <a:tabLst>
                          <a:tab pos="525145" algn="l"/>
                          <a:tab pos="525780" algn="l"/>
                        </a:tabLst>
                      </a:pPr>
                      <a:r>
                        <a:rPr lang="en-US" sz="900" dirty="0">
                          <a:solidFill>
                            <a:schemeClr val="tx1"/>
                          </a:solidFill>
                          <a:latin typeface="URW Gothic"/>
                          <a:cs typeface="URW Gothic"/>
                        </a:rPr>
                        <a:t>To begin to count beyond 20</a:t>
                      </a:r>
                    </a:p>
                    <a:p>
                      <a:pPr marL="525780" marR="371475" indent="-228600">
                        <a:lnSpc>
                          <a:spcPct val="102200"/>
                        </a:lnSpc>
                        <a:buFont typeface="Symbol"/>
                        <a:buChar char=""/>
                        <a:tabLst>
                          <a:tab pos="525145" algn="l"/>
                          <a:tab pos="525780" algn="l"/>
                        </a:tabLst>
                      </a:pPr>
                      <a:endParaRPr lang="en-GB" sz="900" dirty="0">
                        <a:solidFill>
                          <a:schemeClr val="tx1"/>
                        </a:solidFill>
                        <a:latin typeface="URW Gothic"/>
                        <a:cs typeface="URW Gothic"/>
                      </a:endParaRPr>
                    </a:p>
                    <a:p>
                      <a:pPr marL="525780" marR="79375" indent="-228600">
                        <a:lnSpc>
                          <a:spcPct val="101899"/>
                        </a:lnSpc>
                        <a:spcBef>
                          <a:spcPts val="5"/>
                        </a:spcBef>
                        <a:buClr>
                          <a:srgbClr val="000000"/>
                        </a:buClr>
                        <a:buFont typeface="Symbol"/>
                        <a:buChar char=""/>
                        <a:tabLst>
                          <a:tab pos="525145" algn="l"/>
                          <a:tab pos="525780" algn="l"/>
                        </a:tabLst>
                      </a:pPr>
                      <a:r>
                        <a:rPr sz="900" spc="-5" dirty="0">
                          <a:solidFill>
                            <a:schemeClr val="tx1"/>
                          </a:solidFill>
                          <a:latin typeface="URW Gothic"/>
                          <a:cs typeface="URW Gothic"/>
                        </a:rPr>
                        <a:t>Use the vocabulary </a:t>
                      </a:r>
                      <a:r>
                        <a:rPr sz="900" spc="-10" dirty="0">
                          <a:solidFill>
                            <a:schemeClr val="tx1"/>
                          </a:solidFill>
                          <a:latin typeface="URW Gothic"/>
                          <a:cs typeface="URW Gothic"/>
                        </a:rPr>
                        <a:t>(link to </a:t>
                      </a:r>
                      <a:r>
                        <a:rPr sz="900" dirty="0">
                          <a:solidFill>
                            <a:schemeClr val="tx1"/>
                          </a:solidFill>
                          <a:latin typeface="URW Gothic"/>
                          <a:cs typeface="URW Gothic"/>
                        </a:rPr>
                        <a:t>C&amp;L) </a:t>
                      </a:r>
                      <a:r>
                        <a:rPr sz="900" spc="-5" dirty="0">
                          <a:solidFill>
                            <a:schemeClr val="tx1"/>
                          </a:solidFill>
                          <a:latin typeface="URW Gothic"/>
                          <a:cs typeface="URW Gothic"/>
                        </a:rPr>
                        <a:t>of addition and subtraction inc.  comparison of quantities to </a:t>
                      </a:r>
                      <a:r>
                        <a:rPr sz="900" dirty="0">
                          <a:solidFill>
                            <a:schemeClr val="tx1"/>
                          </a:solidFill>
                          <a:latin typeface="URW Gothic"/>
                          <a:cs typeface="URW Gothic"/>
                        </a:rPr>
                        <a:t>10 – ie. </a:t>
                      </a:r>
                      <a:r>
                        <a:rPr sz="900" spc="-5" dirty="0">
                          <a:solidFill>
                            <a:schemeClr val="tx1"/>
                          </a:solidFill>
                          <a:latin typeface="URW Gothic"/>
                          <a:cs typeface="URW Gothic"/>
                        </a:rPr>
                        <a:t>altogether, add, total, plus,  </a:t>
                      </a:r>
                      <a:r>
                        <a:rPr sz="900" spc="-10" dirty="0">
                          <a:solidFill>
                            <a:schemeClr val="tx1"/>
                          </a:solidFill>
                          <a:latin typeface="URW Gothic"/>
                          <a:cs typeface="URW Gothic"/>
                        </a:rPr>
                        <a:t>more </a:t>
                      </a:r>
                      <a:r>
                        <a:rPr sz="900" spc="-5" dirty="0">
                          <a:solidFill>
                            <a:schemeClr val="tx1"/>
                          </a:solidFill>
                          <a:latin typeface="URW Gothic"/>
                          <a:cs typeface="URW Gothic"/>
                        </a:rPr>
                        <a:t>than, take away subtract, less than, fewer than, greater  than, equals, the same as  </a:t>
                      </a:r>
                      <a:r>
                        <a:rPr sz="900" dirty="0">
                          <a:solidFill>
                            <a:schemeClr val="tx1"/>
                          </a:solidFill>
                          <a:latin typeface="URW Gothic"/>
                          <a:cs typeface="URW Gothic"/>
                        </a:rPr>
                        <a:t>- </a:t>
                      </a:r>
                      <a:r>
                        <a:rPr sz="900" spc="5" dirty="0">
                          <a:solidFill>
                            <a:schemeClr val="tx1"/>
                          </a:solidFill>
                          <a:latin typeface="URW Gothic"/>
                          <a:cs typeface="URW Gothic"/>
                        </a:rPr>
                        <a:t>in </a:t>
                      </a:r>
                      <a:r>
                        <a:rPr sz="900" spc="-5" dirty="0">
                          <a:solidFill>
                            <a:schemeClr val="tx1"/>
                          </a:solidFill>
                          <a:latin typeface="URW Gothic"/>
                          <a:cs typeface="URW Gothic"/>
                        </a:rPr>
                        <a:t>practical contexts </a:t>
                      </a:r>
                      <a:r>
                        <a:rPr sz="900" dirty="0">
                          <a:solidFill>
                            <a:schemeClr val="tx1"/>
                          </a:solidFill>
                          <a:latin typeface="URW Gothic"/>
                          <a:cs typeface="URW Gothic"/>
                        </a:rPr>
                        <a:t>ie. </a:t>
                      </a:r>
                      <a:r>
                        <a:rPr sz="900" spc="-5" dirty="0">
                          <a:solidFill>
                            <a:schemeClr val="tx1"/>
                          </a:solidFill>
                          <a:latin typeface="URW Gothic"/>
                          <a:cs typeface="URW Gothic"/>
                        </a:rPr>
                        <a:t>counting  jumps, skips, hops, catches, </a:t>
                      </a:r>
                      <a:r>
                        <a:rPr sz="900" dirty="0">
                          <a:solidFill>
                            <a:schemeClr val="tx1"/>
                          </a:solidFill>
                          <a:latin typeface="URW Gothic"/>
                          <a:cs typeface="URW Gothic"/>
                        </a:rPr>
                        <a:t>turns, </a:t>
                      </a:r>
                      <a:r>
                        <a:rPr sz="900" spc="-5" dirty="0">
                          <a:solidFill>
                            <a:schemeClr val="tx1"/>
                          </a:solidFill>
                          <a:latin typeface="URW Gothic"/>
                          <a:cs typeface="URW Gothic"/>
                        </a:rPr>
                        <a:t>etc </a:t>
                      </a:r>
                      <a:r>
                        <a:rPr sz="900" spc="-10" dirty="0">
                          <a:solidFill>
                            <a:schemeClr val="tx1"/>
                          </a:solidFill>
                          <a:latin typeface="URW Gothic"/>
                          <a:cs typeface="URW Gothic"/>
                        </a:rPr>
                        <a:t>(link to</a:t>
                      </a:r>
                      <a:r>
                        <a:rPr sz="900" spc="20" dirty="0">
                          <a:solidFill>
                            <a:schemeClr val="tx1"/>
                          </a:solidFill>
                          <a:latin typeface="URW Gothic"/>
                          <a:cs typeface="URW Gothic"/>
                        </a:rPr>
                        <a:t> </a:t>
                      </a:r>
                      <a:r>
                        <a:rPr sz="900" spc="-5" dirty="0">
                          <a:solidFill>
                            <a:schemeClr val="tx1"/>
                          </a:solidFill>
                          <a:latin typeface="URW Gothic"/>
                          <a:cs typeface="URW Gothic"/>
                        </a:rPr>
                        <a:t>PD)</a:t>
                      </a:r>
                      <a:endParaRPr sz="900" dirty="0">
                        <a:solidFill>
                          <a:schemeClr val="tx1"/>
                        </a:solidFill>
                        <a:latin typeface="URW Gothic"/>
                        <a:cs typeface="URW Gothic"/>
                      </a:endParaRPr>
                    </a:p>
                    <a:p>
                      <a:pPr marL="525780" marR="151130" indent="-228600">
                        <a:lnSpc>
                          <a:spcPct val="102200"/>
                        </a:lnSpc>
                        <a:buFont typeface="Symbol"/>
                        <a:buChar char=""/>
                        <a:tabLst>
                          <a:tab pos="525145" algn="l"/>
                          <a:tab pos="525780" algn="l"/>
                        </a:tabLst>
                      </a:pPr>
                      <a:r>
                        <a:rPr sz="900" spc="-5" dirty="0">
                          <a:solidFill>
                            <a:schemeClr val="tx1"/>
                          </a:solidFill>
                          <a:latin typeface="URW Gothic"/>
                          <a:cs typeface="URW Gothic"/>
                        </a:rPr>
                        <a:t>Recognise numerals of personal significance </a:t>
                      </a:r>
                      <a:r>
                        <a:rPr sz="900" spc="-10" dirty="0">
                          <a:solidFill>
                            <a:schemeClr val="tx1"/>
                          </a:solidFill>
                          <a:latin typeface="URW Gothic"/>
                          <a:cs typeface="URW Gothic"/>
                        </a:rPr>
                        <a:t>(ie. </a:t>
                      </a:r>
                      <a:r>
                        <a:rPr sz="900" spc="-5" dirty="0">
                          <a:solidFill>
                            <a:schemeClr val="tx1"/>
                          </a:solidFill>
                          <a:latin typeface="URW Gothic"/>
                          <a:cs typeface="URW Gothic"/>
                        </a:rPr>
                        <a:t>age, number </a:t>
                      </a:r>
                      <a:r>
                        <a:rPr sz="900" spc="5" dirty="0">
                          <a:solidFill>
                            <a:schemeClr val="tx1"/>
                          </a:solidFill>
                          <a:latin typeface="URW Gothic"/>
                          <a:cs typeface="URW Gothic"/>
                        </a:rPr>
                        <a:t>in  </a:t>
                      </a:r>
                      <a:r>
                        <a:rPr sz="900" spc="-5" dirty="0">
                          <a:solidFill>
                            <a:schemeClr val="tx1"/>
                          </a:solidFill>
                          <a:latin typeface="URW Gothic"/>
                          <a:cs typeface="URW Gothic"/>
                        </a:rPr>
                        <a:t>family, numerals on clocks,door numbers, etc),</a:t>
                      </a:r>
                      <a:endParaRPr sz="900" dirty="0">
                        <a:solidFill>
                          <a:schemeClr val="tx1"/>
                        </a:solidFill>
                        <a:latin typeface="URW Gothic"/>
                        <a:cs typeface="URW Gothic"/>
                      </a:endParaRPr>
                    </a:p>
                    <a:p>
                      <a:pPr marL="525780" marR="80010" indent="-228600">
                        <a:lnSpc>
                          <a:spcPct val="102200"/>
                        </a:lnSpc>
                        <a:buFont typeface="Symbol"/>
                        <a:buChar char=""/>
                        <a:tabLst>
                          <a:tab pos="525145" algn="l"/>
                          <a:tab pos="525780" algn="l"/>
                        </a:tabLst>
                      </a:pPr>
                      <a:r>
                        <a:rPr sz="900" spc="-5" dirty="0">
                          <a:solidFill>
                            <a:schemeClr val="tx1"/>
                          </a:solidFill>
                          <a:latin typeface="URW Gothic"/>
                          <a:cs typeface="URW Gothic"/>
                        </a:rPr>
                        <a:t>Order and compare sets of numbers </a:t>
                      </a:r>
                      <a:r>
                        <a:rPr sz="900" dirty="0">
                          <a:solidFill>
                            <a:schemeClr val="tx1"/>
                          </a:solidFill>
                          <a:latin typeface="URW Gothic"/>
                          <a:cs typeface="URW Gothic"/>
                        </a:rPr>
                        <a:t>up </a:t>
                      </a:r>
                      <a:r>
                        <a:rPr sz="900" spc="-5" dirty="0">
                          <a:solidFill>
                            <a:schemeClr val="tx1"/>
                          </a:solidFill>
                          <a:latin typeface="URW Gothic"/>
                          <a:cs typeface="URW Gothic"/>
                        </a:rPr>
                        <a:t>to </a:t>
                      </a:r>
                      <a:r>
                        <a:rPr sz="900" dirty="0">
                          <a:solidFill>
                            <a:schemeClr val="tx1"/>
                          </a:solidFill>
                          <a:latin typeface="URW Gothic"/>
                          <a:cs typeface="URW Gothic"/>
                        </a:rPr>
                        <a:t>20 </a:t>
                      </a:r>
                      <a:r>
                        <a:rPr sz="900" spc="-5" dirty="0">
                          <a:solidFill>
                            <a:schemeClr val="tx1"/>
                          </a:solidFill>
                          <a:latin typeface="URW Gothic"/>
                          <a:cs typeface="URW Gothic"/>
                        </a:rPr>
                        <a:t>using ‘1 more than,  less than, </a:t>
                      </a:r>
                      <a:r>
                        <a:rPr sz="900" dirty="0">
                          <a:solidFill>
                            <a:schemeClr val="tx1"/>
                          </a:solidFill>
                          <a:latin typeface="URW Gothic"/>
                          <a:cs typeface="URW Gothic"/>
                        </a:rPr>
                        <a:t>fewer’ </a:t>
                      </a:r>
                      <a:r>
                        <a:rPr sz="900" spc="-10" dirty="0">
                          <a:solidFill>
                            <a:schemeClr val="tx1"/>
                          </a:solidFill>
                          <a:latin typeface="URW Gothic"/>
                          <a:cs typeface="URW Gothic"/>
                        </a:rPr>
                        <a:t>etc. </a:t>
                      </a:r>
                      <a:r>
                        <a:rPr sz="900" spc="-5" dirty="0">
                          <a:solidFill>
                            <a:schemeClr val="tx1"/>
                          </a:solidFill>
                          <a:latin typeface="URW Gothic"/>
                          <a:cs typeface="URW Gothic"/>
                        </a:rPr>
                        <a:t>“Who </a:t>
                      </a:r>
                      <a:r>
                        <a:rPr sz="900" dirty="0">
                          <a:solidFill>
                            <a:schemeClr val="tx1"/>
                          </a:solidFill>
                          <a:latin typeface="URW Gothic"/>
                          <a:cs typeface="URW Gothic"/>
                        </a:rPr>
                        <a:t>did </a:t>
                      </a:r>
                      <a:r>
                        <a:rPr sz="900" spc="-5" dirty="0">
                          <a:solidFill>
                            <a:schemeClr val="tx1"/>
                          </a:solidFill>
                          <a:latin typeface="URW Gothic"/>
                          <a:cs typeface="URW Gothic"/>
                        </a:rPr>
                        <a:t>most hops/jumps/turns?– </a:t>
                      </a:r>
                      <a:r>
                        <a:rPr sz="900" spc="-10" dirty="0">
                          <a:solidFill>
                            <a:schemeClr val="tx1"/>
                          </a:solidFill>
                          <a:latin typeface="URW Gothic"/>
                          <a:cs typeface="URW Gothic"/>
                        </a:rPr>
                        <a:t>(ink  to </a:t>
                      </a:r>
                      <a:r>
                        <a:rPr sz="900" spc="-5" dirty="0">
                          <a:solidFill>
                            <a:schemeClr val="tx1"/>
                          </a:solidFill>
                          <a:latin typeface="URW Gothic"/>
                          <a:cs typeface="URW Gothic"/>
                        </a:rPr>
                        <a:t>PD) </a:t>
                      </a:r>
                      <a:r>
                        <a:rPr sz="900" spc="-10" dirty="0">
                          <a:solidFill>
                            <a:schemeClr val="tx1"/>
                          </a:solidFill>
                          <a:latin typeface="URW Gothic"/>
                          <a:cs typeface="URW Gothic"/>
                        </a:rPr>
                        <a:t>Also </a:t>
                      </a:r>
                      <a:r>
                        <a:rPr sz="900" dirty="0">
                          <a:solidFill>
                            <a:schemeClr val="tx1"/>
                          </a:solidFill>
                          <a:latin typeface="URW Gothic"/>
                          <a:cs typeface="URW Gothic"/>
                        </a:rPr>
                        <a:t>link </a:t>
                      </a:r>
                      <a:r>
                        <a:rPr sz="900" spc="-5" dirty="0">
                          <a:solidFill>
                            <a:schemeClr val="tx1"/>
                          </a:solidFill>
                          <a:latin typeface="URW Gothic"/>
                          <a:cs typeface="URW Gothic"/>
                        </a:rPr>
                        <a:t>to clock face </a:t>
                      </a:r>
                      <a:r>
                        <a:rPr sz="900" dirty="0">
                          <a:solidFill>
                            <a:schemeClr val="tx1"/>
                          </a:solidFill>
                          <a:latin typeface="URW Gothic"/>
                          <a:cs typeface="URW Gothic"/>
                        </a:rPr>
                        <a:t>– </a:t>
                      </a:r>
                      <a:r>
                        <a:rPr sz="900" spc="-10" dirty="0">
                          <a:solidFill>
                            <a:schemeClr val="tx1"/>
                          </a:solidFill>
                          <a:latin typeface="URW Gothic"/>
                          <a:cs typeface="URW Gothic"/>
                        </a:rPr>
                        <a:t>(1hr </a:t>
                      </a:r>
                      <a:r>
                        <a:rPr sz="900" spc="-5" dirty="0">
                          <a:solidFill>
                            <a:schemeClr val="tx1"/>
                          </a:solidFill>
                          <a:latin typeface="URW Gothic"/>
                          <a:cs typeface="URW Gothic"/>
                        </a:rPr>
                        <a:t>after/before) (links to </a:t>
                      </a:r>
                      <a:r>
                        <a:rPr sz="900" spc="-10" dirty="0">
                          <a:solidFill>
                            <a:schemeClr val="tx1"/>
                          </a:solidFill>
                          <a:latin typeface="URW Gothic"/>
                          <a:cs typeface="URW Gothic"/>
                        </a:rPr>
                        <a:t>‘Number  </a:t>
                      </a:r>
                      <a:r>
                        <a:rPr sz="900" spc="-5" dirty="0">
                          <a:solidFill>
                            <a:schemeClr val="tx1"/>
                          </a:solidFill>
                          <a:latin typeface="URW Gothic"/>
                          <a:cs typeface="URW Gothic"/>
                        </a:rPr>
                        <a:t>Patterns </a:t>
                      </a:r>
                      <a:r>
                        <a:rPr sz="900" dirty="0">
                          <a:solidFill>
                            <a:schemeClr val="tx1"/>
                          </a:solidFill>
                          <a:latin typeface="URW Gothic"/>
                          <a:cs typeface="URW Gothic"/>
                        </a:rPr>
                        <a:t>– </a:t>
                      </a:r>
                      <a:r>
                        <a:rPr sz="900" spc="-5" dirty="0">
                          <a:solidFill>
                            <a:schemeClr val="tx1"/>
                          </a:solidFill>
                          <a:latin typeface="URW Gothic"/>
                          <a:cs typeface="URW Gothic"/>
                        </a:rPr>
                        <a:t>compare quantities </a:t>
                      </a:r>
                      <a:r>
                        <a:rPr sz="900" dirty="0">
                          <a:solidFill>
                            <a:schemeClr val="tx1"/>
                          </a:solidFill>
                          <a:latin typeface="URW Gothic"/>
                          <a:cs typeface="URW Gothic"/>
                        </a:rPr>
                        <a:t>up </a:t>
                      </a:r>
                      <a:r>
                        <a:rPr sz="900" spc="-5" dirty="0">
                          <a:solidFill>
                            <a:schemeClr val="tx1"/>
                          </a:solidFill>
                          <a:latin typeface="URW Gothic"/>
                          <a:cs typeface="URW Gothic"/>
                        </a:rPr>
                        <a:t>to</a:t>
                      </a:r>
                      <a:r>
                        <a:rPr sz="900" dirty="0">
                          <a:solidFill>
                            <a:schemeClr val="tx1"/>
                          </a:solidFill>
                          <a:latin typeface="URW Gothic"/>
                          <a:cs typeface="URW Gothic"/>
                        </a:rPr>
                        <a:t> 10</a:t>
                      </a:r>
                      <a:endParaRPr lang="en-US" sz="900" dirty="0">
                        <a:solidFill>
                          <a:schemeClr val="tx1"/>
                        </a:solidFill>
                        <a:latin typeface="URW Gothic"/>
                        <a:cs typeface="URW Gothic"/>
                      </a:endParaRPr>
                    </a:p>
                    <a:p>
                      <a:pPr marL="525780" marR="80010" indent="-228600">
                        <a:lnSpc>
                          <a:spcPct val="102200"/>
                        </a:lnSpc>
                        <a:buFont typeface="Symbol"/>
                        <a:buChar char=""/>
                        <a:tabLst>
                          <a:tab pos="525145" algn="l"/>
                          <a:tab pos="525780" algn="l"/>
                        </a:tabLst>
                      </a:pPr>
                      <a:r>
                        <a:rPr lang="en-US" sz="900" dirty="0">
                          <a:solidFill>
                            <a:schemeClr val="tx1"/>
                          </a:solidFill>
                          <a:latin typeface="URW Gothic"/>
                          <a:cs typeface="URW Gothic"/>
                        </a:rPr>
                        <a:t>To begin to use numbers bonds to 10 to solve problems </a:t>
                      </a:r>
                    </a:p>
                    <a:p>
                      <a:pPr marL="525780" marR="80010" indent="-228600">
                        <a:lnSpc>
                          <a:spcPct val="102200"/>
                        </a:lnSpc>
                        <a:buFont typeface="Symbol"/>
                        <a:buChar char=""/>
                        <a:tabLst>
                          <a:tab pos="525145" algn="l"/>
                          <a:tab pos="525780" algn="l"/>
                        </a:tabLst>
                      </a:pPr>
                      <a:r>
                        <a:rPr lang="en-US" sz="900" dirty="0">
                          <a:solidFill>
                            <a:schemeClr val="tx1"/>
                          </a:solidFill>
                          <a:latin typeface="URW Gothic"/>
                          <a:cs typeface="URW Gothic"/>
                        </a:rPr>
                        <a:t>To begin to use a number line. </a:t>
                      </a:r>
                    </a:p>
                    <a:p>
                      <a:pPr marL="525780" marR="80010" indent="-228600">
                        <a:lnSpc>
                          <a:spcPct val="102200"/>
                        </a:lnSpc>
                        <a:buFont typeface="Symbol"/>
                        <a:buChar char=""/>
                        <a:tabLst>
                          <a:tab pos="525145" algn="l"/>
                          <a:tab pos="525780" algn="l"/>
                        </a:tabLst>
                      </a:pPr>
                      <a:r>
                        <a:rPr lang="en-US" sz="900" dirty="0">
                          <a:solidFill>
                            <a:schemeClr val="tx1"/>
                          </a:solidFill>
                          <a:latin typeface="URW Gothic"/>
                          <a:cs typeface="URW Gothic"/>
                        </a:rPr>
                        <a:t>To record simple addition and subtraction calculations as simple sentences with increasing confidence. </a:t>
                      </a:r>
                    </a:p>
                    <a:p>
                      <a:pPr marL="297180" indent="0">
                        <a:lnSpc>
                          <a:spcPct val="100000"/>
                        </a:lnSpc>
                        <a:spcBef>
                          <a:spcPts val="25"/>
                        </a:spcBef>
                        <a:buFont typeface="Symbol"/>
                        <a:buNone/>
                        <a:tabLst>
                          <a:tab pos="525145" algn="l"/>
                          <a:tab pos="525780" algn="l"/>
                        </a:tabLst>
                      </a:pPr>
                      <a:r>
                        <a:rPr lang="en-US" sz="900" spc="0" dirty="0">
                          <a:solidFill>
                            <a:schemeClr val="tx1"/>
                          </a:solidFill>
                          <a:latin typeface="URW Gothic"/>
                          <a:cs typeface="URW Gothic"/>
                        </a:rPr>
                        <a:t>         </a:t>
                      </a:r>
                      <a:r>
                        <a:rPr sz="900" spc="-5" dirty="0">
                          <a:solidFill>
                            <a:schemeClr val="tx1"/>
                          </a:solidFill>
                          <a:latin typeface="URW Gothic"/>
                          <a:cs typeface="URW Gothic"/>
                        </a:rPr>
                        <a:t>Know </a:t>
                      </a:r>
                      <a:r>
                        <a:rPr sz="900" dirty="0">
                          <a:solidFill>
                            <a:schemeClr val="tx1"/>
                          </a:solidFill>
                          <a:latin typeface="URW Gothic"/>
                          <a:cs typeface="URW Gothic"/>
                        </a:rPr>
                        <a:t>which </a:t>
                      </a:r>
                      <a:r>
                        <a:rPr sz="900" spc="-5" dirty="0">
                          <a:solidFill>
                            <a:schemeClr val="tx1"/>
                          </a:solidFill>
                          <a:latin typeface="URW Gothic"/>
                          <a:cs typeface="URW Gothic"/>
                        </a:rPr>
                        <a:t>month/day comes before/ after </a:t>
                      </a:r>
                      <a:r>
                        <a:rPr sz="900" dirty="0">
                          <a:solidFill>
                            <a:schemeClr val="tx1"/>
                          </a:solidFill>
                          <a:latin typeface="URW Gothic"/>
                          <a:cs typeface="URW Gothic"/>
                        </a:rPr>
                        <a:t>a </a:t>
                      </a:r>
                      <a:r>
                        <a:rPr sz="900" spc="-5" dirty="0">
                          <a:solidFill>
                            <a:schemeClr val="tx1"/>
                          </a:solidFill>
                          <a:latin typeface="URW Gothic"/>
                          <a:cs typeface="URW Gothic"/>
                        </a:rPr>
                        <a:t>given</a:t>
                      </a:r>
                      <a:r>
                        <a:rPr sz="900" spc="30" dirty="0">
                          <a:solidFill>
                            <a:schemeClr val="tx1"/>
                          </a:solidFill>
                          <a:latin typeface="URW Gothic"/>
                          <a:cs typeface="URW Gothic"/>
                        </a:rPr>
                        <a:t> </a:t>
                      </a:r>
                      <a:r>
                        <a:rPr sz="900" spc="-5" dirty="0">
                          <a:solidFill>
                            <a:schemeClr val="tx1"/>
                          </a:solidFill>
                          <a:latin typeface="URW Gothic"/>
                          <a:cs typeface="URW Gothic"/>
                        </a:rPr>
                        <a:t>month/day</a:t>
                      </a:r>
                      <a:endParaRPr sz="900" dirty="0">
                        <a:solidFill>
                          <a:schemeClr val="tx1"/>
                        </a:solidFill>
                        <a:latin typeface="URW Gothic"/>
                        <a:cs typeface="URW Gothic"/>
                      </a:endParaRPr>
                    </a:p>
                    <a:p>
                      <a:pPr marL="525780">
                        <a:lnSpc>
                          <a:spcPct val="100000"/>
                        </a:lnSpc>
                        <a:spcBef>
                          <a:spcPts val="25"/>
                        </a:spcBef>
                      </a:pPr>
                      <a:endParaRPr sz="900" dirty="0">
                        <a:solidFill>
                          <a:schemeClr val="tx1"/>
                        </a:solidFill>
                        <a:latin typeface="Gothic Uralic"/>
                        <a:cs typeface="Gothic Uralic"/>
                      </a:endParaRPr>
                    </a:p>
                    <a:p>
                      <a:pPr marL="525780" marR="120650" indent="-228600">
                        <a:lnSpc>
                          <a:spcPct val="102200"/>
                        </a:lnSpc>
                        <a:buFont typeface="Symbol"/>
                        <a:buChar char=""/>
                        <a:tabLst>
                          <a:tab pos="525145" algn="l"/>
                          <a:tab pos="525780" algn="l"/>
                        </a:tabLst>
                      </a:pPr>
                      <a:r>
                        <a:rPr sz="900" spc="-5" dirty="0">
                          <a:solidFill>
                            <a:schemeClr val="tx1"/>
                          </a:solidFill>
                          <a:latin typeface="URW Gothic"/>
                          <a:cs typeface="URW Gothic"/>
                        </a:rPr>
                        <a:t>Understand largest, most, smallest, least, fewest and </a:t>
                      </a:r>
                      <a:r>
                        <a:rPr sz="900" spc="-10" dirty="0">
                          <a:solidFill>
                            <a:schemeClr val="tx1"/>
                          </a:solidFill>
                          <a:latin typeface="URW Gothic"/>
                          <a:cs typeface="URW Gothic"/>
                        </a:rPr>
                        <a:t>number </a:t>
                      </a:r>
                      <a:r>
                        <a:rPr sz="900" spc="5" dirty="0">
                          <a:solidFill>
                            <a:schemeClr val="tx1"/>
                          </a:solidFill>
                          <a:latin typeface="URW Gothic"/>
                          <a:cs typeface="URW Gothic"/>
                        </a:rPr>
                        <a:t>in-  </a:t>
                      </a:r>
                      <a:r>
                        <a:rPr sz="900" spc="-5" dirty="0">
                          <a:solidFill>
                            <a:schemeClr val="tx1"/>
                          </a:solidFill>
                          <a:latin typeface="URW Gothic"/>
                          <a:cs typeface="URW Gothic"/>
                        </a:rPr>
                        <a:t>between </a:t>
                      </a:r>
                      <a:r>
                        <a:rPr sz="900" dirty="0">
                          <a:solidFill>
                            <a:schemeClr val="tx1"/>
                          </a:solidFill>
                          <a:latin typeface="URW Gothic"/>
                          <a:cs typeface="URW Gothic"/>
                        </a:rPr>
                        <a:t>up </a:t>
                      </a:r>
                      <a:r>
                        <a:rPr sz="900" spc="-5" dirty="0">
                          <a:solidFill>
                            <a:schemeClr val="tx1"/>
                          </a:solidFill>
                          <a:latin typeface="URW Gothic"/>
                          <a:cs typeface="URW Gothic"/>
                        </a:rPr>
                        <a:t>to </a:t>
                      </a:r>
                      <a:r>
                        <a:rPr sz="900" dirty="0">
                          <a:solidFill>
                            <a:schemeClr val="tx1"/>
                          </a:solidFill>
                          <a:latin typeface="URW Gothic"/>
                          <a:cs typeface="URW Gothic"/>
                        </a:rPr>
                        <a:t>20 </a:t>
                      </a:r>
                      <a:r>
                        <a:rPr sz="900" spc="-5" dirty="0">
                          <a:solidFill>
                            <a:schemeClr val="tx1"/>
                          </a:solidFill>
                          <a:latin typeface="URW Gothic"/>
                          <a:cs typeface="URW Gothic"/>
                        </a:rPr>
                        <a:t>–-‘Order and compare </a:t>
                      </a:r>
                      <a:r>
                        <a:rPr sz="900" dirty="0">
                          <a:solidFill>
                            <a:schemeClr val="tx1"/>
                          </a:solidFill>
                          <a:latin typeface="URW Gothic"/>
                          <a:cs typeface="URW Gothic"/>
                        </a:rPr>
                        <a:t>3 </a:t>
                      </a:r>
                      <a:r>
                        <a:rPr sz="900" spc="-5" dirty="0">
                          <a:solidFill>
                            <a:schemeClr val="tx1"/>
                          </a:solidFill>
                          <a:latin typeface="URW Gothic"/>
                          <a:cs typeface="URW Gothic"/>
                        </a:rPr>
                        <a:t>objects according to  length, height, </a:t>
                      </a:r>
                      <a:r>
                        <a:rPr sz="900" spc="-10" dirty="0">
                          <a:solidFill>
                            <a:schemeClr val="tx1"/>
                          </a:solidFill>
                          <a:latin typeface="URW Gothic"/>
                          <a:cs typeface="URW Gothic"/>
                        </a:rPr>
                        <a:t>mass </a:t>
                      </a:r>
                      <a:r>
                        <a:rPr sz="900" b="1" spc="-5" dirty="0">
                          <a:solidFill>
                            <a:schemeClr val="tx1"/>
                          </a:solidFill>
                          <a:latin typeface="Gothic Uralic"/>
                          <a:cs typeface="Gothic Uralic"/>
                        </a:rPr>
                        <a:t> </a:t>
                      </a:r>
                      <a:r>
                        <a:rPr sz="900" dirty="0">
                          <a:solidFill>
                            <a:schemeClr val="tx1"/>
                          </a:solidFill>
                          <a:latin typeface="URW Gothic"/>
                          <a:cs typeface="URW Gothic"/>
                        </a:rPr>
                        <a:t>link </a:t>
                      </a:r>
                      <a:r>
                        <a:rPr sz="900" spc="-10" dirty="0">
                          <a:solidFill>
                            <a:schemeClr val="tx1"/>
                          </a:solidFill>
                          <a:latin typeface="URW Gothic"/>
                          <a:cs typeface="URW Gothic"/>
                        </a:rPr>
                        <a:t>to</a:t>
                      </a:r>
                      <a:r>
                        <a:rPr sz="900" spc="-5" dirty="0">
                          <a:solidFill>
                            <a:schemeClr val="tx1"/>
                          </a:solidFill>
                          <a:latin typeface="URW Gothic"/>
                          <a:cs typeface="URW Gothic"/>
                        </a:rPr>
                        <a:t> SSM</a:t>
                      </a:r>
                      <a:endParaRPr sz="900" dirty="0">
                        <a:solidFill>
                          <a:schemeClr val="tx1"/>
                        </a:solidFill>
                        <a:latin typeface="URW Gothic"/>
                        <a:cs typeface="URW Gothic"/>
                      </a:endParaRPr>
                    </a:p>
                    <a:p>
                      <a:pPr marL="525780" marR="117475" indent="-228600">
                        <a:lnSpc>
                          <a:spcPct val="102200"/>
                        </a:lnSpc>
                        <a:buFont typeface="Symbol"/>
                        <a:buChar char=""/>
                        <a:tabLst>
                          <a:tab pos="525145" algn="l"/>
                          <a:tab pos="525780" algn="l"/>
                        </a:tabLst>
                      </a:pPr>
                      <a:r>
                        <a:rPr sz="900" spc="-5" dirty="0">
                          <a:solidFill>
                            <a:schemeClr val="tx1"/>
                          </a:solidFill>
                          <a:latin typeface="URW Gothic"/>
                          <a:cs typeface="URW Gothic"/>
                        </a:rPr>
                        <a:t>Say </a:t>
                      </a:r>
                      <a:r>
                        <a:rPr sz="900" spc="-10" dirty="0">
                          <a:solidFill>
                            <a:schemeClr val="tx1"/>
                          </a:solidFill>
                          <a:latin typeface="URW Gothic"/>
                          <a:cs typeface="URW Gothic"/>
                        </a:rPr>
                        <a:t>number </a:t>
                      </a:r>
                      <a:r>
                        <a:rPr sz="900" spc="-5" dirty="0">
                          <a:solidFill>
                            <a:schemeClr val="tx1"/>
                          </a:solidFill>
                          <a:latin typeface="URW Gothic"/>
                          <a:cs typeface="URW Gothic"/>
                        </a:rPr>
                        <a:t>sequences within </a:t>
                      </a:r>
                      <a:r>
                        <a:rPr sz="900" dirty="0">
                          <a:solidFill>
                            <a:schemeClr val="tx1"/>
                          </a:solidFill>
                          <a:latin typeface="URW Gothic"/>
                          <a:cs typeface="URW Gothic"/>
                        </a:rPr>
                        <a:t>20 - </a:t>
                      </a:r>
                      <a:r>
                        <a:rPr sz="900" spc="-10" dirty="0">
                          <a:solidFill>
                            <a:schemeClr val="tx1"/>
                          </a:solidFill>
                          <a:latin typeface="URW Gothic"/>
                          <a:cs typeface="URW Gothic"/>
                        </a:rPr>
                        <a:t>both </a:t>
                      </a:r>
                      <a:r>
                        <a:rPr sz="900" spc="-5" dirty="0">
                          <a:solidFill>
                            <a:schemeClr val="tx1"/>
                          </a:solidFill>
                          <a:latin typeface="URW Gothic"/>
                          <a:cs typeface="URW Gothic"/>
                        </a:rPr>
                        <a:t>forwards and backwards  from any number. eg 16,17,18,</a:t>
                      </a:r>
                      <a:r>
                        <a:rPr sz="900" spc="225" dirty="0">
                          <a:solidFill>
                            <a:schemeClr val="tx1"/>
                          </a:solidFill>
                          <a:latin typeface="URW Gothic"/>
                          <a:cs typeface="URW Gothic"/>
                        </a:rPr>
                        <a:t> </a:t>
                      </a:r>
                      <a:r>
                        <a:rPr sz="900" spc="-5" dirty="0">
                          <a:solidFill>
                            <a:schemeClr val="tx1"/>
                          </a:solidFill>
                          <a:latin typeface="URW Gothic"/>
                          <a:cs typeface="URW Gothic"/>
                        </a:rPr>
                        <a:t>13,12,11?</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Record their work using objects, pictures and/or</a:t>
                      </a:r>
                      <a:r>
                        <a:rPr sz="900" spc="45" dirty="0">
                          <a:solidFill>
                            <a:schemeClr val="tx1"/>
                          </a:solidFill>
                          <a:latin typeface="URW Gothic"/>
                          <a:cs typeface="URW Gothic"/>
                        </a:rPr>
                        <a:t> </a:t>
                      </a:r>
                      <a:r>
                        <a:rPr sz="900" spc="-10" dirty="0">
                          <a:solidFill>
                            <a:schemeClr val="tx1"/>
                          </a:solidFill>
                          <a:latin typeface="URW Gothic"/>
                          <a:cs typeface="URW Gothic"/>
                        </a:rPr>
                        <a:t>diagrams</a:t>
                      </a:r>
                      <a:endParaRPr sz="900" dirty="0">
                        <a:solidFill>
                          <a:schemeClr val="tx1"/>
                        </a:solidFill>
                        <a:latin typeface="URW Gothic"/>
                        <a:cs typeface="URW Gothic"/>
                      </a:endParaRPr>
                    </a:p>
                    <a:p>
                      <a:pPr marL="525780" marR="66040" indent="-228600">
                        <a:lnSpc>
                          <a:spcPct val="102200"/>
                        </a:lnSpc>
                        <a:buFont typeface="Symbol"/>
                        <a:buChar char=""/>
                        <a:tabLst>
                          <a:tab pos="525145" algn="l"/>
                          <a:tab pos="525780" algn="l"/>
                        </a:tabLst>
                      </a:pPr>
                      <a:r>
                        <a:rPr sz="900" spc="-5" dirty="0">
                          <a:solidFill>
                            <a:schemeClr val="tx1"/>
                          </a:solidFill>
                          <a:latin typeface="URW Gothic"/>
                          <a:cs typeface="URW Gothic"/>
                        </a:rPr>
                        <a:t>Recognise the verbal abbreviation for ordinal numbers and relate  </a:t>
                      </a:r>
                      <a:r>
                        <a:rPr sz="900" dirty="0">
                          <a:solidFill>
                            <a:schemeClr val="tx1"/>
                          </a:solidFill>
                          <a:latin typeface="URW Gothic"/>
                          <a:cs typeface="URW Gothic"/>
                        </a:rPr>
                        <a:t>this </a:t>
                      </a:r>
                      <a:r>
                        <a:rPr sz="900" spc="-5" dirty="0">
                          <a:solidFill>
                            <a:schemeClr val="tx1"/>
                          </a:solidFill>
                          <a:latin typeface="URW Gothic"/>
                          <a:cs typeface="URW Gothic"/>
                        </a:rPr>
                        <a:t>to date of own birthday </a:t>
                      </a:r>
                      <a:r>
                        <a:rPr sz="900" spc="-10" dirty="0">
                          <a:solidFill>
                            <a:schemeClr val="tx1"/>
                          </a:solidFill>
                          <a:latin typeface="URW Gothic"/>
                          <a:cs typeface="URW Gothic"/>
                        </a:rPr>
                        <a:t>(e.g </a:t>
                      </a:r>
                      <a:r>
                        <a:rPr sz="900" dirty="0">
                          <a:solidFill>
                            <a:schemeClr val="tx1"/>
                          </a:solidFill>
                          <a:latin typeface="URW Gothic"/>
                          <a:cs typeface="URW Gothic"/>
                        </a:rPr>
                        <a:t>9</a:t>
                      </a:r>
                      <a:r>
                        <a:rPr sz="900" baseline="23148" dirty="0">
                          <a:solidFill>
                            <a:schemeClr val="tx1"/>
                          </a:solidFill>
                          <a:latin typeface="URW Gothic"/>
                          <a:cs typeface="URW Gothic"/>
                        </a:rPr>
                        <a:t>th </a:t>
                      </a:r>
                      <a:r>
                        <a:rPr sz="900" spc="-5" dirty="0">
                          <a:solidFill>
                            <a:schemeClr val="tx1"/>
                          </a:solidFill>
                          <a:latin typeface="URW Gothic"/>
                          <a:cs typeface="URW Gothic"/>
                        </a:rPr>
                        <a:t>of May), months of year </a:t>
                      </a:r>
                      <a:r>
                        <a:rPr sz="900" dirty="0">
                          <a:solidFill>
                            <a:schemeClr val="tx1"/>
                          </a:solidFill>
                          <a:latin typeface="URW Gothic"/>
                          <a:cs typeface="URW Gothic"/>
                        </a:rPr>
                        <a:t>1</a:t>
                      </a:r>
                      <a:r>
                        <a:rPr sz="900" baseline="23148" dirty="0">
                          <a:solidFill>
                            <a:schemeClr val="tx1"/>
                          </a:solidFill>
                          <a:latin typeface="URW Gothic"/>
                          <a:cs typeface="URW Gothic"/>
                        </a:rPr>
                        <a:t>st</a:t>
                      </a:r>
                      <a:r>
                        <a:rPr sz="900" dirty="0">
                          <a:solidFill>
                            <a:schemeClr val="tx1"/>
                          </a:solidFill>
                          <a:latin typeface="URW Gothic"/>
                          <a:cs typeface="URW Gothic"/>
                        </a:rPr>
                        <a:t>,  2</a:t>
                      </a:r>
                      <a:r>
                        <a:rPr sz="900" baseline="23148" dirty="0">
                          <a:solidFill>
                            <a:schemeClr val="tx1"/>
                          </a:solidFill>
                          <a:latin typeface="URW Gothic"/>
                          <a:cs typeface="URW Gothic"/>
                        </a:rPr>
                        <a:t>nd</a:t>
                      </a:r>
                      <a:r>
                        <a:rPr sz="900" dirty="0">
                          <a:solidFill>
                            <a:schemeClr val="tx1"/>
                          </a:solidFill>
                          <a:latin typeface="URW Gothic"/>
                          <a:cs typeface="URW Gothic"/>
                        </a:rPr>
                        <a:t>- </a:t>
                      </a:r>
                      <a:r>
                        <a:rPr sz="900" spc="-5" dirty="0">
                          <a:solidFill>
                            <a:schemeClr val="tx1"/>
                          </a:solidFill>
                          <a:latin typeface="URW Gothic"/>
                          <a:cs typeface="URW Gothic"/>
                        </a:rPr>
                        <a:t>and finishing positions </a:t>
                      </a:r>
                      <a:r>
                        <a:rPr sz="900" spc="5" dirty="0">
                          <a:solidFill>
                            <a:schemeClr val="tx1"/>
                          </a:solidFill>
                          <a:latin typeface="URW Gothic"/>
                          <a:cs typeface="URW Gothic"/>
                        </a:rPr>
                        <a:t>in </a:t>
                      </a:r>
                      <a:r>
                        <a:rPr sz="900" dirty="0">
                          <a:solidFill>
                            <a:schemeClr val="tx1"/>
                          </a:solidFill>
                          <a:latin typeface="URW Gothic"/>
                          <a:cs typeface="URW Gothic"/>
                        </a:rPr>
                        <a:t>a race. </a:t>
                      </a:r>
                      <a:r>
                        <a:rPr sz="900" spc="-5" dirty="0">
                          <a:solidFill>
                            <a:schemeClr val="tx1"/>
                          </a:solidFill>
                          <a:latin typeface="URW Gothic"/>
                          <a:cs typeface="URW Gothic"/>
                        </a:rPr>
                        <a:t>Link to</a:t>
                      </a:r>
                      <a:r>
                        <a:rPr sz="900" spc="-35" dirty="0">
                          <a:solidFill>
                            <a:schemeClr val="tx1"/>
                          </a:solidFill>
                          <a:latin typeface="URW Gothic"/>
                          <a:cs typeface="URW Gothic"/>
                        </a:rPr>
                        <a:t> </a:t>
                      </a:r>
                      <a:r>
                        <a:rPr sz="900" spc="-5" dirty="0">
                          <a:solidFill>
                            <a:schemeClr val="tx1"/>
                          </a:solidFill>
                          <a:latin typeface="URW Gothic"/>
                          <a:cs typeface="URW Gothic"/>
                        </a:rPr>
                        <a:t>SSM)</a:t>
                      </a:r>
                      <a:endParaRPr sz="900" dirty="0">
                        <a:solidFill>
                          <a:schemeClr val="tx1"/>
                        </a:solidFill>
                        <a:latin typeface="URW Gothic"/>
                        <a:cs typeface="URW Gothic"/>
                      </a:endParaRPr>
                    </a:p>
                    <a:p>
                      <a:pPr marL="525780" marR="179705" indent="-228600">
                        <a:lnSpc>
                          <a:spcPct val="102200"/>
                        </a:lnSpc>
                        <a:buFont typeface="Symbol"/>
                        <a:buChar char=""/>
                        <a:tabLst>
                          <a:tab pos="525145" algn="l"/>
                          <a:tab pos="525780" algn="l"/>
                        </a:tabLst>
                      </a:pPr>
                      <a:r>
                        <a:rPr sz="900" spc="-5" dirty="0">
                          <a:solidFill>
                            <a:schemeClr val="tx1"/>
                          </a:solidFill>
                          <a:latin typeface="URW Gothic"/>
                          <a:cs typeface="URW Gothic"/>
                        </a:rPr>
                        <a:t>Link ordinal numbers to months/days of </a:t>
                      </a:r>
                      <a:r>
                        <a:rPr sz="900" dirty="0">
                          <a:solidFill>
                            <a:schemeClr val="tx1"/>
                          </a:solidFill>
                          <a:latin typeface="URW Gothic"/>
                          <a:cs typeface="URW Gothic"/>
                        </a:rPr>
                        <a:t>week - </a:t>
                      </a:r>
                      <a:r>
                        <a:rPr sz="900" spc="-5" dirty="0">
                          <a:solidFill>
                            <a:schemeClr val="tx1"/>
                          </a:solidFill>
                          <a:latin typeface="URW Gothic"/>
                          <a:cs typeface="URW Gothic"/>
                        </a:rPr>
                        <a:t>1st </a:t>
                      </a:r>
                      <a:r>
                        <a:rPr sz="900" dirty="0">
                          <a:solidFill>
                            <a:schemeClr val="tx1"/>
                          </a:solidFill>
                          <a:latin typeface="URW Gothic"/>
                          <a:cs typeface="URW Gothic"/>
                        </a:rPr>
                        <a:t>2nd …link  </a:t>
                      </a:r>
                      <a:r>
                        <a:rPr sz="900" spc="-10" dirty="0">
                          <a:solidFill>
                            <a:schemeClr val="tx1"/>
                          </a:solidFill>
                          <a:latin typeface="URW Gothic"/>
                          <a:cs typeface="URW Gothic"/>
                        </a:rPr>
                        <a:t>to</a:t>
                      </a:r>
                      <a:r>
                        <a:rPr sz="900" spc="-5" dirty="0">
                          <a:solidFill>
                            <a:schemeClr val="tx1"/>
                          </a:solidFill>
                          <a:latin typeface="URW Gothic"/>
                          <a:cs typeface="URW Gothic"/>
                        </a:rPr>
                        <a:t> SSM</a:t>
                      </a:r>
                      <a:endParaRPr sz="900" dirty="0">
                        <a:solidFill>
                          <a:schemeClr val="tx1"/>
                        </a:solidFill>
                        <a:latin typeface="URW Gothic"/>
                        <a:cs typeface="URW Gothic"/>
                      </a:endParaRPr>
                    </a:p>
                    <a:p>
                      <a:pPr marL="525780" marR="66675" indent="-228600">
                        <a:lnSpc>
                          <a:spcPct val="101099"/>
                        </a:lnSpc>
                        <a:spcBef>
                          <a:spcPts val="15"/>
                        </a:spcBef>
                        <a:buFont typeface="Symbol"/>
                        <a:buChar char=""/>
                        <a:tabLst>
                          <a:tab pos="525145" algn="l"/>
                          <a:tab pos="525780" algn="l"/>
                        </a:tabLst>
                      </a:pPr>
                      <a:r>
                        <a:rPr sz="900" spc="-5" dirty="0">
                          <a:solidFill>
                            <a:schemeClr val="tx1"/>
                          </a:solidFill>
                          <a:latin typeface="URW Gothic"/>
                          <a:cs typeface="URW Gothic"/>
                        </a:rPr>
                        <a:t>Understand </a:t>
                      </a:r>
                      <a:r>
                        <a:rPr sz="900" dirty="0">
                          <a:solidFill>
                            <a:schemeClr val="tx1"/>
                          </a:solidFill>
                          <a:latin typeface="URW Gothic"/>
                          <a:cs typeface="URW Gothic"/>
                        </a:rPr>
                        <a:t>what </a:t>
                      </a:r>
                      <a:r>
                        <a:rPr sz="900" spc="-5" dirty="0">
                          <a:solidFill>
                            <a:schemeClr val="tx1"/>
                          </a:solidFill>
                          <a:latin typeface="URW Gothic"/>
                          <a:cs typeface="URW Gothic"/>
                        </a:rPr>
                        <a:t>makes </a:t>
                      </a:r>
                      <a:r>
                        <a:rPr sz="900" dirty="0">
                          <a:solidFill>
                            <a:schemeClr val="tx1"/>
                          </a:solidFill>
                          <a:latin typeface="URW Gothic"/>
                          <a:cs typeface="URW Gothic"/>
                        </a:rPr>
                        <a:t>a </a:t>
                      </a:r>
                      <a:r>
                        <a:rPr sz="900" spc="-10" dirty="0">
                          <a:solidFill>
                            <a:schemeClr val="tx1"/>
                          </a:solidFill>
                          <a:latin typeface="URW Gothic"/>
                          <a:cs typeface="URW Gothic"/>
                        </a:rPr>
                        <a:t>number </a:t>
                      </a:r>
                      <a:r>
                        <a:rPr sz="900" spc="-5" dirty="0">
                          <a:solidFill>
                            <a:schemeClr val="tx1"/>
                          </a:solidFill>
                          <a:latin typeface="URW Gothic"/>
                          <a:cs typeface="URW Gothic"/>
                        </a:rPr>
                        <a:t>odd or even using idea of one  left</a:t>
                      </a:r>
                      <a:r>
                        <a:rPr sz="900" spc="-15" dirty="0">
                          <a:solidFill>
                            <a:schemeClr val="tx1"/>
                          </a:solidFill>
                          <a:latin typeface="URW Gothic"/>
                          <a:cs typeface="URW Gothic"/>
                        </a:rPr>
                        <a:t> </a:t>
                      </a:r>
                      <a:r>
                        <a:rPr sz="900" spc="-5" dirty="0">
                          <a:solidFill>
                            <a:schemeClr val="tx1"/>
                          </a:solidFill>
                          <a:latin typeface="URW Gothic"/>
                          <a:cs typeface="URW Gothic"/>
                        </a:rPr>
                        <a:t>over</a:t>
                      </a:r>
                      <a:endParaRPr lang="en-GB" sz="900" spc="-5" dirty="0">
                        <a:solidFill>
                          <a:schemeClr val="tx1"/>
                        </a:solidFill>
                        <a:latin typeface="URW Gothic"/>
                        <a:cs typeface="URW Gothic"/>
                      </a:endParaRPr>
                    </a:p>
                    <a:p>
                      <a:pPr marL="525780" marR="66675" lvl="0" indent="-228600" defTabSz="914400" eaLnBrk="1" fontAlgn="auto" latinLnBrk="0" hangingPunct="1">
                        <a:lnSpc>
                          <a:spcPct val="101099"/>
                        </a:lnSpc>
                        <a:spcBef>
                          <a:spcPts val="15"/>
                        </a:spcBef>
                        <a:spcAft>
                          <a:spcPts val="0"/>
                        </a:spcAft>
                        <a:buClrTx/>
                        <a:buSzTx/>
                        <a:buFont typeface="Symbol"/>
                        <a:buChar char=""/>
                        <a:tabLst>
                          <a:tab pos="525145" algn="l"/>
                          <a:tab pos="525780" algn="l"/>
                        </a:tabLst>
                        <a:defRPr/>
                      </a:pPr>
                      <a:r>
                        <a:rPr lang="en-GB" sz="900" spc="-5" dirty="0">
                          <a:latin typeface="URW Gothic"/>
                          <a:cs typeface="URW Gothic"/>
                        </a:rPr>
                        <a:t>Begin to count </a:t>
                      </a:r>
                      <a:r>
                        <a:rPr lang="en-GB" sz="900" dirty="0">
                          <a:latin typeface="URW Gothic"/>
                          <a:cs typeface="URW Gothic"/>
                        </a:rPr>
                        <a:t>in 2s </a:t>
                      </a:r>
                      <a:r>
                        <a:rPr lang="en-GB" sz="900" spc="-5" dirty="0">
                          <a:latin typeface="URW Gothic"/>
                          <a:cs typeface="URW Gothic"/>
                        </a:rPr>
                        <a:t>within </a:t>
                      </a:r>
                      <a:r>
                        <a:rPr lang="en-GB" sz="900" dirty="0">
                          <a:latin typeface="URW Gothic"/>
                          <a:cs typeface="URW Gothic"/>
                        </a:rPr>
                        <a:t>10 – </a:t>
                      </a:r>
                      <a:r>
                        <a:rPr lang="en-GB" sz="900" spc="-5" dirty="0">
                          <a:latin typeface="URW Gothic"/>
                          <a:cs typeface="URW Gothic"/>
                        </a:rPr>
                        <a:t>pairs of matching objects knowing </a:t>
                      </a:r>
                      <a:r>
                        <a:rPr lang="en-GB" sz="900" dirty="0">
                          <a:latin typeface="URW Gothic"/>
                          <a:cs typeface="URW Gothic"/>
                        </a:rPr>
                        <a:t>when  </a:t>
                      </a:r>
                      <a:r>
                        <a:rPr lang="en-GB" sz="900" spc="-5" dirty="0">
                          <a:latin typeface="URW Gothic"/>
                          <a:cs typeface="URW Gothic"/>
                        </a:rPr>
                        <a:t>you have one left over </a:t>
                      </a:r>
                      <a:r>
                        <a:rPr lang="en-GB" sz="900" dirty="0">
                          <a:latin typeface="URW Gothic"/>
                          <a:cs typeface="URW Gothic"/>
                        </a:rPr>
                        <a:t>–</a:t>
                      </a:r>
                      <a:r>
                        <a:rPr lang="en-GB" sz="900" spc="30" dirty="0">
                          <a:latin typeface="URW Gothic"/>
                          <a:cs typeface="URW Gothic"/>
                        </a:rPr>
                        <a:t> </a:t>
                      </a:r>
                      <a:r>
                        <a:rPr lang="en-GB" sz="900" spc="-5" dirty="0">
                          <a:latin typeface="URW Gothic"/>
                          <a:cs typeface="URW Gothic"/>
                        </a:rPr>
                        <a:t>practical</a:t>
                      </a:r>
                    </a:p>
                    <a:p>
                      <a:pPr marL="525780" marR="66675" lvl="0" indent="-228600" defTabSz="914400" eaLnBrk="1" fontAlgn="auto" latinLnBrk="0" hangingPunct="1">
                        <a:lnSpc>
                          <a:spcPct val="101099"/>
                        </a:lnSpc>
                        <a:spcBef>
                          <a:spcPts val="15"/>
                        </a:spcBef>
                        <a:spcAft>
                          <a:spcPts val="0"/>
                        </a:spcAft>
                        <a:buClrTx/>
                        <a:buSzTx/>
                        <a:buFont typeface="Symbol"/>
                        <a:buChar char=""/>
                        <a:tabLst>
                          <a:tab pos="525145" algn="l"/>
                          <a:tab pos="525780" algn="l"/>
                        </a:tabLst>
                        <a:defRPr/>
                      </a:pPr>
                      <a:r>
                        <a:rPr lang="en-GB" sz="900" dirty="0">
                          <a:latin typeface="URW Gothic"/>
                          <a:cs typeface="URW Gothic"/>
                        </a:rPr>
                        <a:t>To write the digits 0 to 10  accurately</a:t>
                      </a:r>
                    </a:p>
                    <a:p>
                      <a:pPr marL="525780" marR="66675" lvl="0" indent="-228600" defTabSz="914400" eaLnBrk="1" fontAlgn="auto" latinLnBrk="0" hangingPunct="1">
                        <a:lnSpc>
                          <a:spcPct val="101099"/>
                        </a:lnSpc>
                        <a:spcBef>
                          <a:spcPts val="15"/>
                        </a:spcBef>
                        <a:spcAft>
                          <a:spcPts val="0"/>
                        </a:spcAft>
                        <a:buClrTx/>
                        <a:buSzTx/>
                        <a:buFont typeface="Symbol"/>
                        <a:buChar char=""/>
                        <a:tabLst>
                          <a:tab pos="525145" algn="l"/>
                          <a:tab pos="525780" algn="l"/>
                        </a:tabLst>
                        <a:defRPr/>
                      </a:pPr>
                      <a:r>
                        <a:rPr lang="en-GB" sz="900" dirty="0">
                          <a:latin typeface="URW Gothic"/>
                          <a:cs typeface="URW Gothic"/>
                        </a:rPr>
                        <a:t>To write number sequences 0-10 forwards and backwards</a:t>
                      </a:r>
                    </a:p>
                    <a:p>
                      <a:pPr marL="525780" marR="66675" indent="-228600">
                        <a:lnSpc>
                          <a:spcPct val="101099"/>
                        </a:lnSpc>
                        <a:spcBef>
                          <a:spcPts val="15"/>
                        </a:spcBef>
                        <a:buFont typeface="Symbol"/>
                        <a:buChar char=""/>
                        <a:tabLst>
                          <a:tab pos="525145" algn="l"/>
                          <a:tab pos="525780" algn="l"/>
                        </a:tabLst>
                      </a:pPr>
                      <a:endParaRPr sz="900" dirty="0">
                        <a:solidFill>
                          <a:schemeClr val="tx1"/>
                        </a:solidFill>
                        <a:latin typeface="URW Gothic"/>
                        <a:cs typeface="URW Gothic"/>
                      </a:endParaRPr>
                    </a:p>
                  </a:txBody>
                  <a:tcPr marL="0" marR="0" marT="0" marB="0">
                    <a:lnR w="12700">
                      <a:solidFill>
                        <a:srgbClr val="006FC0"/>
                      </a:solidFill>
                      <a:prstDash val="solid"/>
                    </a:lnR>
                    <a:lnB w="12700">
                      <a:solidFill>
                        <a:srgbClr val="006FC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24</a:t>
            </a:fld>
            <a:endParaRPr dirty="0"/>
          </a:p>
        </p:txBody>
      </p:sp>
      <p:pic>
        <p:nvPicPr>
          <p:cNvPr id="10" name="Picture 9" descr="C:\Users\RLWCGRIFFITHS\AppData\Local\Microsoft\Windows\INetCache\Content.MSO\D0413950.tmp">
            <a:extLst>
              <a:ext uri="{FF2B5EF4-FFF2-40B4-BE49-F238E27FC236}">
                <a16:creationId xmlns:a16="http://schemas.microsoft.com/office/drawing/2014/main" id="{8B3FE353-7AA7-9BCB-E08F-978F97E83D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1018" y="992872"/>
            <a:ext cx="897945" cy="71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11189" y="513588"/>
            <a:ext cx="4225290" cy="2838450"/>
            <a:chOff x="6211189" y="513588"/>
            <a:chExt cx="4225290" cy="2838450"/>
          </a:xfrm>
        </p:grpSpPr>
        <p:sp>
          <p:nvSpPr>
            <p:cNvPr id="3" name="object 3"/>
            <p:cNvSpPr/>
            <p:nvPr/>
          </p:nvSpPr>
          <p:spPr>
            <a:xfrm>
              <a:off x="6211189" y="513588"/>
              <a:ext cx="4225290" cy="2838450"/>
            </a:xfrm>
            <a:custGeom>
              <a:avLst/>
              <a:gdLst/>
              <a:ahLst/>
              <a:cxnLst/>
              <a:rect l="l" t="t" r="r" b="b"/>
              <a:pathLst>
                <a:path w="4225290" h="2838450">
                  <a:moveTo>
                    <a:pt x="4224782" y="0"/>
                  </a:moveTo>
                  <a:lnTo>
                    <a:pt x="0" y="0"/>
                  </a:lnTo>
                  <a:lnTo>
                    <a:pt x="0" y="2838323"/>
                  </a:lnTo>
                  <a:lnTo>
                    <a:pt x="4224782" y="2838323"/>
                  </a:lnTo>
                  <a:lnTo>
                    <a:pt x="4224782" y="0"/>
                  </a:lnTo>
                  <a:close/>
                </a:path>
              </a:pathLst>
            </a:custGeom>
            <a:solidFill>
              <a:srgbClr val="E7E6E6"/>
            </a:solidFill>
          </p:spPr>
          <p:txBody>
            <a:bodyPr wrap="square" lIns="0" tIns="0" rIns="0" bIns="0" rtlCol="0"/>
            <a:lstStyle/>
            <a:p>
              <a:endParaRPr/>
            </a:p>
          </p:txBody>
        </p:sp>
        <p:sp>
          <p:nvSpPr>
            <p:cNvPr id="4" name="object 4"/>
            <p:cNvSpPr/>
            <p:nvPr/>
          </p:nvSpPr>
          <p:spPr>
            <a:xfrm>
              <a:off x="7886065" y="652284"/>
              <a:ext cx="2126615" cy="1543050"/>
            </a:xfrm>
            <a:custGeom>
              <a:avLst/>
              <a:gdLst/>
              <a:ahLst/>
              <a:cxnLst/>
              <a:rect l="l" t="t" r="r" b="b"/>
              <a:pathLst>
                <a:path w="2126615" h="1543050">
                  <a:moveTo>
                    <a:pt x="980236" y="0"/>
                  </a:moveTo>
                  <a:lnTo>
                    <a:pt x="0" y="0"/>
                  </a:lnTo>
                  <a:lnTo>
                    <a:pt x="0" y="140195"/>
                  </a:lnTo>
                  <a:lnTo>
                    <a:pt x="980236" y="140195"/>
                  </a:lnTo>
                  <a:lnTo>
                    <a:pt x="980236" y="0"/>
                  </a:lnTo>
                  <a:close/>
                </a:path>
                <a:path w="2126615" h="1543050">
                  <a:moveTo>
                    <a:pt x="1885569" y="841489"/>
                  </a:moveTo>
                  <a:lnTo>
                    <a:pt x="1583817" y="841489"/>
                  </a:lnTo>
                  <a:lnTo>
                    <a:pt x="1583817" y="981697"/>
                  </a:lnTo>
                  <a:lnTo>
                    <a:pt x="1885569" y="981697"/>
                  </a:lnTo>
                  <a:lnTo>
                    <a:pt x="1885569" y="841489"/>
                  </a:lnTo>
                  <a:close/>
                </a:path>
                <a:path w="2126615" h="1543050">
                  <a:moveTo>
                    <a:pt x="2126361" y="1402321"/>
                  </a:moveTo>
                  <a:lnTo>
                    <a:pt x="1867281" y="1402321"/>
                  </a:lnTo>
                  <a:lnTo>
                    <a:pt x="1867281" y="1542529"/>
                  </a:lnTo>
                  <a:lnTo>
                    <a:pt x="2126361" y="1542529"/>
                  </a:lnTo>
                  <a:lnTo>
                    <a:pt x="2126361" y="1402321"/>
                  </a:lnTo>
                  <a:close/>
                </a:path>
              </a:pathLst>
            </a:custGeom>
            <a:solidFill>
              <a:srgbClr val="D2D2D2"/>
            </a:solidFill>
          </p:spPr>
          <p:txBody>
            <a:bodyPr wrap="square" lIns="0" tIns="0" rIns="0" bIns="0" rtlCol="0"/>
            <a:lstStyle/>
            <a:p>
              <a:endParaRPr/>
            </a:p>
          </p:txBody>
        </p:sp>
      </p:grpSp>
      <p:grpSp>
        <p:nvGrpSpPr>
          <p:cNvPr id="5" name="object 5"/>
          <p:cNvGrpSpPr/>
          <p:nvPr/>
        </p:nvGrpSpPr>
        <p:grpSpPr>
          <a:xfrm>
            <a:off x="6211189" y="3492119"/>
            <a:ext cx="4225290" cy="2522855"/>
            <a:chOff x="6211189" y="3492119"/>
            <a:chExt cx="4225290" cy="2522855"/>
          </a:xfrm>
        </p:grpSpPr>
        <p:sp>
          <p:nvSpPr>
            <p:cNvPr id="6" name="object 6"/>
            <p:cNvSpPr/>
            <p:nvPr/>
          </p:nvSpPr>
          <p:spPr>
            <a:xfrm>
              <a:off x="6211189" y="3492119"/>
              <a:ext cx="4225290" cy="2522855"/>
            </a:xfrm>
            <a:custGeom>
              <a:avLst/>
              <a:gdLst/>
              <a:ahLst/>
              <a:cxnLst/>
              <a:rect l="l" t="t" r="r" b="b"/>
              <a:pathLst>
                <a:path w="4225290" h="2522854">
                  <a:moveTo>
                    <a:pt x="4224782" y="0"/>
                  </a:moveTo>
                  <a:lnTo>
                    <a:pt x="0" y="0"/>
                  </a:lnTo>
                  <a:lnTo>
                    <a:pt x="0" y="2522855"/>
                  </a:lnTo>
                  <a:lnTo>
                    <a:pt x="4224782" y="2522855"/>
                  </a:lnTo>
                  <a:lnTo>
                    <a:pt x="4224782" y="0"/>
                  </a:lnTo>
                  <a:close/>
                </a:path>
              </a:pathLst>
            </a:custGeom>
            <a:solidFill>
              <a:srgbClr val="E7E6E6"/>
            </a:solidFill>
          </p:spPr>
          <p:txBody>
            <a:bodyPr wrap="square" lIns="0" tIns="0" rIns="0" bIns="0" rtlCol="0"/>
            <a:lstStyle/>
            <a:p>
              <a:endParaRPr/>
            </a:p>
          </p:txBody>
        </p:sp>
        <p:sp>
          <p:nvSpPr>
            <p:cNvPr id="7" name="object 7"/>
            <p:cNvSpPr/>
            <p:nvPr/>
          </p:nvSpPr>
          <p:spPr>
            <a:xfrm>
              <a:off x="6834505" y="4051426"/>
              <a:ext cx="2835275" cy="421005"/>
            </a:xfrm>
            <a:custGeom>
              <a:avLst/>
              <a:gdLst/>
              <a:ahLst/>
              <a:cxnLst/>
              <a:rect l="l" t="t" r="r" b="b"/>
              <a:pathLst>
                <a:path w="2835275" h="421004">
                  <a:moveTo>
                    <a:pt x="262128" y="280682"/>
                  </a:moveTo>
                  <a:lnTo>
                    <a:pt x="0" y="280682"/>
                  </a:lnTo>
                  <a:lnTo>
                    <a:pt x="0" y="420878"/>
                  </a:lnTo>
                  <a:lnTo>
                    <a:pt x="262128" y="420878"/>
                  </a:lnTo>
                  <a:lnTo>
                    <a:pt x="262128" y="280682"/>
                  </a:lnTo>
                  <a:close/>
                </a:path>
                <a:path w="2835275" h="421004">
                  <a:moveTo>
                    <a:pt x="2835021" y="0"/>
                  </a:moveTo>
                  <a:lnTo>
                    <a:pt x="2612517" y="0"/>
                  </a:lnTo>
                  <a:lnTo>
                    <a:pt x="2612517" y="140208"/>
                  </a:lnTo>
                  <a:lnTo>
                    <a:pt x="2835021" y="140208"/>
                  </a:lnTo>
                  <a:lnTo>
                    <a:pt x="2835021" y="0"/>
                  </a:lnTo>
                  <a:close/>
                </a:path>
              </a:pathLst>
            </a:custGeom>
            <a:solidFill>
              <a:srgbClr val="D2D2D2"/>
            </a:solidFill>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4213722594"/>
              </p:ext>
            </p:extLst>
          </p:nvPr>
        </p:nvGraphicFramePr>
        <p:xfrm>
          <a:off x="359663" y="359664"/>
          <a:ext cx="10076815" cy="5655307"/>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4231005">
                  <a:extLst>
                    <a:ext uri="{9D8B030D-6E8A-4147-A177-3AD203B41FA5}">
                      <a16:colId xmlns:a16="http://schemas.microsoft.com/office/drawing/2014/main" val="20002"/>
                    </a:ext>
                  </a:extLst>
                </a:gridCol>
              </a:tblGrid>
              <a:tr h="147827">
                <a:tc>
                  <a:txBody>
                    <a:bodyPr/>
                    <a:lstStyle/>
                    <a:p>
                      <a:pPr algn="ctr">
                        <a:lnSpc>
                          <a:spcPts val="1005"/>
                        </a:lnSpc>
                        <a:spcBef>
                          <a:spcPts val="60"/>
                        </a:spcBef>
                      </a:pPr>
                      <a:r>
                        <a:rPr sz="900" b="1" spc="5" dirty="0">
                          <a:solidFill>
                            <a:srgbClr val="FFFFFF"/>
                          </a:solidFill>
                          <a:latin typeface="Gothic Uralic"/>
                          <a:cs typeface="Gothic Uralic"/>
                        </a:rPr>
                        <a:t>R=</a:t>
                      </a:r>
                      <a:endParaRPr sz="900">
                        <a:latin typeface="Gothic Uralic"/>
                        <a:cs typeface="Gothic Uralic"/>
                      </a:endParaRPr>
                    </a:p>
                  </a:txBody>
                  <a:tcPr marL="0" marR="0" marT="7620" marB="0">
                    <a:solidFill>
                      <a:srgbClr val="006FC0"/>
                    </a:solidFill>
                  </a:tcPr>
                </a:tc>
                <a:tc gridSpan="2">
                  <a:txBody>
                    <a:bodyPr/>
                    <a:lstStyle/>
                    <a:p>
                      <a:pPr marL="67945">
                        <a:lnSpc>
                          <a:spcPts val="1005"/>
                        </a:lnSpc>
                        <a:spcBef>
                          <a:spcPts val="60"/>
                        </a:spcBef>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7620" marB="0">
                    <a:lnR w="12700">
                      <a:solidFill>
                        <a:srgbClr val="006FC0"/>
                      </a:solidFill>
                      <a:prstDash val="solid"/>
                    </a:lnR>
                    <a:lnT w="12700">
                      <a:solidFill>
                        <a:srgbClr val="006FC0"/>
                      </a:solidFill>
                      <a:prstDash val="solid"/>
                    </a:lnT>
                    <a:solidFill>
                      <a:srgbClr val="DEEAF6"/>
                    </a:solidFill>
                  </a:tcPr>
                </a:tc>
                <a:tc hMerge="1">
                  <a:txBody>
                    <a:bodyPr/>
                    <a:lstStyle/>
                    <a:p>
                      <a:endParaRPr/>
                    </a:p>
                  </a:txBody>
                  <a:tcPr marL="0" marR="0" marT="0" marB="0"/>
                </a:tc>
                <a:extLst>
                  <a:ext uri="{0D108BD9-81ED-4DB2-BD59-A6C34878D82A}">
                    <a16:rowId xmlns:a16="http://schemas.microsoft.com/office/drawing/2014/main" val="10000"/>
                  </a:ext>
                </a:extLst>
              </a:tr>
              <a:tr h="2838323">
                <a:tc gridSpan="2">
                  <a:txBody>
                    <a:bodyPr/>
                    <a:lstStyle/>
                    <a:p>
                      <a:pPr marL="525780" marR="226060" indent="-228600">
                        <a:lnSpc>
                          <a:spcPts val="1090"/>
                        </a:lnSpc>
                        <a:spcBef>
                          <a:spcPts val="25"/>
                        </a:spcBef>
                        <a:buFont typeface="Symbol"/>
                        <a:buChar char=""/>
                        <a:tabLst>
                          <a:tab pos="525145" algn="l"/>
                          <a:tab pos="525780" algn="l"/>
                        </a:tabLst>
                      </a:pPr>
                      <a:r>
                        <a:rPr sz="900" spc="-5" dirty="0">
                          <a:solidFill>
                            <a:schemeClr val="tx1"/>
                          </a:solidFill>
                          <a:latin typeface="URW Gothic"/>
                          <a:cs typeface="URW Gothic"/>
                        </a:rPr>
                        <a:t>Recognise and read numbers to </a:t>
                      </a:r>
                      <a:r>
                        <a:rPr sz="900" b="1" dirty="0">
                          <a:solidFill>
                            <a:schemeClr val="tx1"/>
                          </a:solidFill>
                          <a:latin typeface="Gothic Uralic"/>
                          <a:cs typeface="Gothic Uralic"/>
                        </a:rPr>
                        <a:t>7 </a:t>
                      </a:r>
                      <a:r>
                        <a:rPr sz="900" spc="-5" dirty="0">
                          <a:solidFill>
                            <a:schemeClr val="tx1"/>
                          </a:solidFill>
                          <a:latin typeface="URW Gothic"/>
                          <a:cs typeface="URW Gothic"/>
                        </a:rPr>
                        <a:t>including </a:t>
                      </a:r>
                      <a:r>
                        <a:rPr sz="900" dirty="0">
                          <a:solidFill>
                            <a:schemeClr val="tx1"/>
                          </a:solidFill>
                          <a:latin typeface="URW Gothic"/>
                          <a:cs typeface="URW Gothic"/>
                        </a:rPr>
                        <a:t>when </a:t>
                      </a:r>
                      <a:r>
                        <a:rPr sz="900" spc="-5" dirty="0">
                          <a:solidFill>
                            <a:schemeClr val="tx1"/>
                          </a:solidFill>
                          <a:latin typeface="URW Gothic"/>
                          <a:cs typeface="URW Gothic"/>
                        </a:rPr>
                        <a:t>not in order with the aid of </a:t>
                      </a:r>
                      <a:r>
                        <a:rPr sz="900" dirty="0">
                          <a:solidFill>
                            <a:schemeClr val="tx1"/>
                          </a:solidFill>
                          <a:latin typeface="URW Gothic"/>
                          <a:cs typeface="URW Gothic"/>
                        </a:rPr>
                        <a:t>a </a:t>
                      </a:r>
                      <a:r>
                        <a:rPr sz="900" spc="-5" dirty="0">
                          <a:solidFill>
                            <a:schemeClr val="tx1"/>
                          </a:solidFill>
                          <a:latin typeface="URW Gothic"/>
                          <a:cs typeface="URW Gothic"/>
                        </a:rPr>
                        <a:t>number </a:t>
                      </a:r>
                      <a:r>
                        <a:rPr sz="900" dirty="0">
                          <a:solidFill>
                            <a:schemeClr val="tx1"/>
                          </a:solidFill>
                          <a:latin typeface="URW Gothic"/>
                          <a:cs typeface="URW Gothic"/>
                        </a:rPr>
                        <a:t>line,  </a:t>
                      </a:r>
                      <a:r>
                        <a:rPr sz="900" spc="-5" dirty="0">
                          <a:solidFill>
                            <a:schemeClr val="tx1"/>
                          </a:solidFill>
                          <a:latin typeface="URW Gothic"/>
                          <a:cs typeface="URW Gothic"/>
                        </a:rPr>
                        <a:t>picture</a:t>
                      </a:r>
                      <a:r>
                        <a:rPr sz="900" spc="-15" dirty="0">
                          <a:solidFill>
                            <a:schemeClr val="tx1"/>
                          </a:solidFill>
                          <a:latin typeface="URW Gothic"/>
                          <a:cs typeface="URW Gothic"/>
                        </a:rPr>
                        <a:t> </a:t>
                      </a:r>
                      <a:r>
                        <a:rPr sz="900" spc="-5" dirty="0">
                          <a:solidFill>
                            <a:schemeClr val="tx1"/>
                          </a:solidFill>
                          <a:latin typeface="URW Gothic"/>
                          <a:cs typeface="URW Gothic"/>
                        </a:rPr>
                        <a:t>clues</a:t>
                      </a:r>
                      <a:endParaRPr sz="900" dirty="0">
                        <a:solidFill>
                          <a:schemeClr val="tx1"/>
                        </a:solidFill>
                        <a:latin typeface="URW Gothic"/>
                        <a:cs typeface="URW Gothic"/>
                      </a:endParaRPr>
                    </a:p>
                    <a:p>
                      <a:pPr marL="525780" indent="-228600">
                        <a:lnSpc>
                          <a:spcPts val="1070"/>
                        </a:lnSpc>
                        <a:buFont typeface="Symbol"/>
                        <a:buChar char=""/>
                        <a:tabLst>
                          <a:tab pos="525145" algn="l"/>
                          <a:tab pos="525780" algn="l"/>
                        </a:tabLst>
                      </a:pPr>
                      <a:r>
                        <a:rPr sz="900" spc="-5" dirty="0">
                          <a:solidFill>
                            <a:schemeClr val="tx1"/>
                          </a:solidFill>
                          <a:latin typeface="URW Gothic"/>
                          <a:cs typeface="URW Gothic"/>
                        </a:rPr>
                        <a:t>Accurate 1:1 correspondence concrete, visual </a:t>
                      </a:r>
                      <a:r>
                        <a:rPr sz="900" spc="-10" dirty="0">
                          <a:solidFill>
                            <a:schemeClr val="tx1"/>
                          </a:solidFill>
                          <a:latin typeface="URW Gothic"/>
                          <a:cs typeface="URW Gothic"/>
                        </a:rPr>
                        <a:t>to</a:t>
                      </a:r>
                      <a:r>
                        <a:rPr sz="900" spc="15" dirty="0">
                          <a:solidFill>
                            <a:schemeClr val="tx1"/>
                          </a:solidFill>
                          <a:latin typeface="URW Gothic"/>
                          <a:cs typeface="URW Gothic"/>
                        </a:rPr>
                        <a:t> </a:t>
                      </a:r>
                      <a:r>
                        <a:rPr sz="900" dirty="0">
                          <a:solidFill>
                            <a:schemeClr val="tx1"/>
                          </a:solidFill>
                          <a:latin typeface="URW Gothic"/>
                          <a:cs typeface="URW Gothic"/>
                        </a:rPr>
                        <a:t>7</a:t>
                      </a: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Know that anything </a:t>
                      </a:r>
                      <a:r>
                        <a:rPr sz="900" dirty="0">
                          <a:solidFill>
                            <a:schemeClr val="tx1"/>
                          </a:solidFill>
                          <a:latin typeface="URW Gothic"/>
                          <a:cs typeface="URW Gothic"/>
                        </a:rPr>
                        <a:t>can </a:t>
                      </a:r>
                      <a:r>
                        <a:rPr sz="900" spc="-5" dirty="0">
                          <a:solidFill>
                            <a:schemeClr val="tx1"/>
                          </a:solidFill>
                          <a:latin typeface="URW Gothic"/>
                          <a:cs typeface="URW Gothic"/>
                        </a:rPr>
                        <a:t>be </a:t>
                      </a:r>
                      <a:r>
                        <a:rPr sz="900" dirty="0">
                          <a:solidFill>
                            <a:schemeClr val="tx1"/>
                          </a:solidFill>
                          <a:latin typeface="URW Gothic"/>
                          <a:cs typeface="URW Gothic"/>
                        </a:rPr>
                        <a:t>counted </a:t>
                      </a:r>
                      <a:r>
                        <a:rPr sz="900" spc="-5" dirty="0">
                          <a:solidFill>
                            <a:schemeClr val="tx1"/>
                          </a:solidFill>
                          <a:latin typeface="URW Gothic"/>
                          <a:cs typeface="URW Gothic"/>
                        </a:rPr>
                        <a:t>eg. claps, </a:t>
                      </a:r>
                      <a:r>
                        <a:rPr sz="900" dirty="0">
                          <a:solidFill>
                            <a:schemeClr val="tx1"/>
                          </a:solidFill>
                          <a:latin typeface="URW Gothic"/>
                          <a:cs typeface="URW Gothic"/>
                        </a:rPr>
                        <a:t>drum </a:t>
                      </a:r>
                      <a:r>
                        <a:rPr sz="900" spc="-5" dirty="0">
                          <a:solidFill>
                            <a:schemeClr val="tx1"/>
                          </a:solidFill>
                          <a:latin typeface="URW Gothic"/>
                          <a:cs typeface="URW Gothic"/>
                        </a:rPr>
                        <a:t>beats… to</a:t>
                      </a:r>
                      <a:r>
                        <a:rPr sz="900" spc="-50" dirty="0">
                          <a:solidFill>
                            <a:schemeClr val="tx1"/>
                          </a:solidFill>
                          <a:latin typeface="URW Gothic"/>
                          <a:cs typeface="URW Gothic"/>
                        </a:rPr>
                        <a:t> </a:t>
                      </a:r>
                      <a:r>
                        <a:rPr sz="900" dirty="0">
                          <a:solidFill>
                            <a:schemeClr val="tx1"/>
                          </a:solidFill>
                          <a:latin typeface="URW Gothic"/>
                          <a:cs typeface="URW Gothic"/>
                        </a:rPr>
                        <a:t>7</a:t>
                      </a: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Count an irregular </a:t>
                      </a:r>
                      <a:r>
                        <a:rPr sz="900" spc="-10" dirty="0">
                          <a:solidFill>
                            <a:schemeClr val="tx1"/>
                          </a:solidFill>
                          <a:latin typeface="URW Gothic"/>
                          <a:cs typeface="URW Gothic"/>
                        </a:rPr>
                        <a:t>arrangement </a:t>
                      </a:r>
                      <a:r>
                        <a:rPr sz="900" dirty="0">
                          <a:solidFill>
                            <a:schemeClr val="tx1"/>
                          </a:solidFill>
                          <a:latin typeface="URW Gothic"/>
                          <a:cs typeface="URW Gothic"/>
                        </a:rPr>
                        <a:t>to</a:t>
                      </a:r>
                      <a:r>
                        <a:rPr sz="900" spc="-5" dirty="0">
                          <a:solidFill>
                            <a:schemeClr val="tx1"/>
                          </a:solidFill>
                          <a:latin typeface="URW Gothic"/>
                          <a:cs typeface="URW Gothic"/>
                        </a:rPr>
                        <a:t> </a:t>
                      </a:r>
                      <a:r>
                        <a:rPr sz="900" dirty="0">
                          <a:solidFill>
                            <a:schemeClr val="tx1"/>
                          </a:solidFill>
                          <a:latin typeface="URW Gothic"/>
                          <a:cs typeface="URW Gothic"/>
                        </a:rPr>
                        <a:t>7</a:t>
                      </a: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Match numeral </a:t>
                      </a:r>
                      <a:r>
                        <a:rPr sz="900" spc="-10" dirty="0">
                          <a:solidFill>
                            <a:schemeClr val="tx1"/>
                          </a:solidFill>
                          <a:latin typeface="URW Gothic"/>
                          <a:cs typeface="URW Gothic"/>
                        </a:rPr>
                        <a:t>to </a:t>
                      </a:r>
                      <a:r>
                        <a:rPr sz="900" spc="-5" dirty="0">
                          <a:solidFill>
                            <a:schemeClr val="tx1"/>
                          </a:solidFill>
                          <a:latin typeface="URW Gothic"/>
                          <a:cs typeface="URW Gothic"/>
                        </a:rPr>
                        <a:t>quantity to</a:t>
                      </a:r>
                      <a:r>
                        <a:rPr sz="900" spc="15" dirty="0">
                          <a:solidFill>
                            <a:schemeClr val="tx1"/>
                          </a:solidFill>
                          <a:latin typeface="URW Gothic"/>
                          <a:cs typeface="URW Gothic"/>
                        </a:rPr>
                        <a:t> </a:t>
                      </a:r>
                      <a:r>
                        <a:rPr sz="900" dirty="0">
                          <a:solidFill>
                            <a:schemeClr val="tx1"/>
                          </a:solidFill>
                          <a:latin typeface="URW Gothic"/>
                          <a:cs typeface="URW Gothic"/>
                        </a:rPr>
                        <a:t>7</a:t>
                      </a:r>
                    </a:p>
                    <a:p>
                      <a:pPr marL="525780" marR="87630" indent="-228600">
                        <a:lnSpc>
                          <a:spcPct val="102200"/>
                        </a:lnSpc>
                        <a:buFont typeface="Symbol"/>
                        <a:buChar char=""/>
                        <a:tabLst>
                          <a:tab pos="525145" algn="l"/>
                          <a:tab pos="525780" algn="l"/>
                        </a:tabLst>
                      </a:pPr>
                      <a:r>
                        <a:rPr sz="900" spc="-5" dirty="0">
                          <a:solidFill>
                            <a:schemeClr val="tx1"/>
                          </a:solidFill>
                          <a:latin typeface="URW Gothic"/>
                          <a:cs typeface="URW Gothic"/>
                        </a:rPr>
                        <a:t>Display </a:t>
                      </a:r>
                      <a:r>
                        <a:rPr sz="900" dirty="0">
                          <a:solidFill>
                            <a:schemeClr val="tx1"/>
                          </a:solidFill>
                          <a:latin typeface="URW Gothic"/>
                          <a:cs typeface="URW Gothic"/>
                        </a:rPr>
                        <a:t>a </a:t>
                      </a:r>
                      <a:r>
                        <a:rPr sz="900" spc="-5" dirty="0">
                          <a:solidFill>
                            <a:schemeClr val="tx1"/>
                          </a:solidFill>
                          <a:latin typeface="URW Gothic"/>
                          <a:cs typeface="URW Gothic"/>
                        </a:rPr>
                        <a:t>deep understanding of the composition </a:t>
                      </a:r>
                      <a:r>
                        <a:rPr sz="900" spc="-10" dirty="0">
                          <a:solidFill>
                            <a:schemeClr val="tx1"/>
                          </a:solidFill>
                          <a:latin typeface="URW Gothic"/>
                          <a:cs typeface="URW Gothic"/>
                        </a:rPr>
                        <a:t>of </a:t>
                      </a:r>
                      <a:r>
                        <a:rPr sz="900" spc="-5" dirty="0">
                          <a:solidFill>
                            <a:schemeClr val="tx1"/>
                          </a:solidFill>
                          <a:latin typeface="URW Gothic"/>
                          <a:cs typeface="URW Gothic"/>
                        </a:rPr>
                        <a:t>numbers to </a:t>
                      </a:r>
                      <a:r>
                        <a:rPr sz="900" dirty="0">
                          <a:solidFill>
                            <a:schemeClr val="tx1"/>
                          </a:solidFill>
                          <a:latin typeface="URW Gothic"/>
                          <a:cs typeface="URW Gothic"/>
                        </a:rPr>
                        <a:t>7 </a:t>
                      </a:r>
                      <a:r>
                        <a:rPr sz="900" spc="-5" dirty="0">
                          <a:solidFill>
                            <a:schemeClr val="tx1"/>
                          </a:solidFill>
                          <a:latin typeface="URW Gothic"/>
                          <a:cs typeface="URW Gothic"/>
                        </a:rPr>
                        <a:t>e.g make </a:t>
                      </a:r>
                      <a:r>
                        <a:rPr sz="900" dirty="0">
                          <a:solidFill>
                            <a:schemeClr val="tx1"/>
                          </a:solidFill>
                          <a:latin typeface="URW Gothic"/>
                          <a:cs typeface="URW Gothic"/>
                        </a:rPr>
                        <a:t>7 </a:t>
                      </a:r>
                      <a:r>
                        <a:rPr sz="900" spc="5" dirty="0">
                          <a:solidFill>
                            <a:schemeClr val="tx1"/>
                          </a:solidFill>
                          <a:latin typeface="URW Gothic"/>
                          <a:cs typeface="URW Gothic"/>
                        </a:rPr>
                        <a:t>in </a:t>
                      </a:r>
                      <a:r>
                        <a:rPr sz="900" spc="-5" dirty="0">
                          <a:solidFill>
                            <a:schemeClr val="tx1"/>
                          </a:solidFill>
                          <a:latin typeface="URW Gothic"/>
                          <a:cs typeface="URW Gothic"/>
                        </a:rPr>
                        <a:t>different ways  </a:t>
                      </a:r>
                      <a:r>
                        <a:rPr sz="900" spc="-10" dirty="0">
                          <a:solidFill>
                            <a:schemeClr val="tx1"/>
                          </a:solidFill>
                          <a:latin typeface="URW Gothic"/>
                          <a:cs typeface="URW Gothic"/>
                        </a:rPr>
                        <a:t>(with </a:t>
                      </a:r>
                      <a:r>
                        <a:rPr sz="900" dirty="0">
                          <a:solidFill>
                            <a:schemeClr val="tx1"/>
                          </a:solidFill>
                          <a:latin typeface="URW Gothic"/>
                          <a:cs typeface="URW Gothic"/>
                        </a:rPr>
                        <a:t>concrete</a:t>
                      </a:r>
                      <a:r>
                        <a:rPr sz="900" spc="5" dirty="0">
                          <a:solidFill>
                            <a:schemeClr val="tx1"/>
                          </a:solidFill>
                          <a:latin typeface="URW Gothic"/>
                          <a:cs typeface="URW Gothic"/>
                        </a:rPr>
                        <a:t> </a:t>
                      </a:r>
                      <a:r>
                        <a:rPr sz="900" spc="-5" dirty="0">
                          <a:solidFill>
                            <a:schemeClr val="tx1"/>
                          </a:solidFill>
                          <a:latin typeface="URW Gothic"/>
                          <a:cs typeface="URW Gothic"/>
                        </a:rPr>
                        <a:t>aids)</a:t>
                      </a:r>
                      <a:endParaRPr sz="900" dirty="0">
                        <a:solidFill>
                          <a:schemeClr val="tx1"/>
                        </a:solidFill>
                        <a:latin typeface="URW Gothic"/>
                        <a:cs typeface="URW Gothic"/>
                      </a:endParaRPr>
                    </a:p>
                    <a:p>
                      <a:pPr marL="525780" indent="-228600">
                        <a:lnSpc>
                          <a:spcPct val="100000"/>
                        </a:lnSpc>
                        <a:spcBef>
                          <a:spcPts val="25"/>
                        </a:spcBef>
                        <a:buClr>
                          <a:srgbClr val="FF0000"/>
                        </a:buClr>
                        <a:buFont typeface="Symbol"/>
                        <a:buChar char=""/>
                        <a:tabLst>
                          <a:tab pos="525145" algn="l"/>
                          <a:tab pos="525780" algn="l"/>
                        </a:tabLst>
                      </a:pPr>
                      <a:r>
                        <a:rPr sz="900" spc="-5" dirty="0">
                          <a:solidFill>
                            <a:schemeClr val="tx1"/>
                          </a:solidFill>
                          <a:latin typeface="URW Gothic"/>
                          <a:cs typeface="URW Gothic"/>
                        </a:rPr>
                        <a:t>Becoming more </a:t>
                      </a:r>
                      <a:r>
                        <a:rPr sz="900" dirty="0">
                          <a:solidFill>
                            <a:schemeClr val="tx1"/>
                          </a:solidFill>
                          <a:latin typeface="URW Gothic"/>
                          <a:cs typeface="URW Gothic"/>
                        </a:rPr>
                        <a:t>confident </a:t>
                      </a:r>
                      <a:r>
                        <a:rPr sz="900" spc="-5" dirty="0">
                          <a:solidFill>
                            <a:schemeClr val="tx1"/>
                          </a:solidFill>
                          <a:latin typeface="URW Gothic"/>
                          <a:cs typeface="URW Gothic"/>
                        </a:rPr>
                        <a:t>with the part </a:t>
                      </a:r>
                      <a:r>
                        <a:rPr sz="900" dirty="0">
                          <a:solidFill>
                            <a:schemeClr val="tx1"/>
                          </a:solidFill>
                          <a:latin typeface="URW Gothic"/>
                          <a:cs typeface="URW Gothic"/>
                        </a:rPr>
                        <a:t>whole </a:t>
                      </a:r>
                      <a:r>
                        <a:rPr sz="900" spc="-5" dirty="0">
                          <a:solidFill>
                            <a:schemeClr val="tx1"/>
                          </a:solidFill>
                          <a:latin typeface="URW Gothic"/>
                          <a:cs typeface="URW Gothic"/>
                        </a:rPr>
                        <a:t>model for numbers to</a:t>
                      </a:r>
                      <a:r>
                        <a:rPr sz="900" spc="25" dirty="0">
                          <a:solidFill>
                            <a:schemeClr val="tx1"/>
                          </a:solidFill>
                          <a:latin typeface="URW Gothic"/>
                          <a:cs typeface="URW Gothic"/>
                        </a:rPr>
                        <a:t> </a:t>
                      </a:r>
                      <a:r>
                        <a:rPr sz="900" dirty="0">
                          <a:solidFill>
                            <a:schemeClr val="tx1"/>
                          </a:solidFill>
                          <a:latin typeface="URW Gothic"/>
                          <a:cs typeface="URW Gothic"/>
                        </a:rPr>
                        <a:t>7</a:t>
                      </a:r>
                    </a:p>
                    <a:p>
                      <a:pPr marL="525780" indent="-228600">
                        <a:lnSpc>
                          <a:spcPct val="100000"/>
                        </a:lnSpc>
                        <a:spcBef>
                          <a:spcPts val="20"/>
                        </a:spcBef>
                        <a:buFont typeface="Symbol"/>
                        <a:buChar char=""/>
                        <a:tabLst>
                          <a:tab pos="525145" algn="l"/>
                          <a:tab pos="525780" algn="l"/>
                        </a:tabLst>
                      </a:pPr>
                      <a:r>
                        <a:rPr sz="900" spc="-5" dirty="0">
                          <a:solidFill>
                            <a:schemeClr val="tx1"/>
                          </a:solidFill>
                          <a:latin typeface="URW Gothic"/>
                          <a:cs typeface="URW Gothic"/>
                        </a:rPr>
                        <a:t>Solve </a:t>
                      </a:r>
                      <a:r>
                        <a:rPr sz="900" dirty="0">
                          <a:solidFill>
                            <a:schemeClr val="tx1"/>
                          </a:solidFill>
                          <a:latin typeface="URW Gothic"/>
                          <a:cs typeface="URW Gothic"/>
                        </a:rPr>
                        <a:t>addition </a:t>
                      </a:r>
                      <a:r>
                        <a:rPr sz="900" spc="-5" dirty="0">
                          <a:solidFill>
                            <a:schemeClr val="tx1"/>
                          </a:solidFill>
                          <a:latin typeface="URW Gothic"/>
                          <a:cs typeface="URW Gothic"/>
                        </a:rPr>
                        <a:t>and subtraction calculations </a:t>
                      </a:r>
                      <a:r>
                        <a:rPr sz="900" spc="-10" dirty="0">
                          <a:solidFill>
                            <a:schemeClr val="tx1"/>
                          </a:solidFill>
                          <a:latin typeface="URW Gothic"/>
                          <a:cs typeface="URW Gothic"/>
                        </a:rPr>
                        <a:t>to </a:t>
                      </a:r>
                      <a:r>
                        <a:rPr sz="900" spc="-5" dirty="0">
                          <a:solidFill>
                            <a:schemeClr val="tx1"/>
                          </a:solidFill>
                          <a:latin typeface="URW Gothic"/>
                          <a:cs typeface="URW Gothic"/>
                        </a:rPr>
                        <a:t>10 practically and</a:t>
                      </a:r>
                      <a:r>
                        <a:rPr sz="900" spc="25" dirty="0">
                          <a:solidFill>
                            <a:schemeClr val="tx1"/>
                          </a:solidFill>
                          <a:latin typeface="URW Gothic"/>
                          <a:cs typeface="URW Gothic"/>
                        </a:rPr>
                        <a:t> </a:t>
                      </a:r>
                      <a:r>
                        <a:rPr sz="900" spc="-5" dirty="0">
                          <a:solidFill>
                            <a:schemeClr val="tx1"/>
                          </a:solidFill>
                          <a:latin typeface="URW Gothic"/>
                          <a:cs typeface="URW Gothic"/>
                        </a:rPr>
                        <a:t>visually</a:t>
                      </a:r>
                      <a:endParaRPr sz="900" dirty="0">
                        <a:solidFill>
                          <a:schemeClr val="tx1"/>
                        </a:solidFill>
                        <a:latin typeface="URW Gothic"/>
                        <a:cs typeface="URW Gothic"/>
                      </a:endParaRPr>
                    </a:p>
                    <a:p>
                      <a:pPr marL="525780" marR="84455" indent="-228600">
                        <a:lnSpc>
                          <a:spcPct val="102200"/>
                        </a:lnSpc>
                        <a:buClr>
                          <a:srgbClr val="000000"/>
                        </a:buClr>
                        <a:buFont typeface="Symbol"/>
                        <a:buChar char=""/>
                        <a:tabLst>
                          <a:tab pos="525145" algn="l"/>
                          <a:tab pos="525780" algn="l"/>
                        </a:tabLst>
                      </a:pPr>
                      <a:r>
                        <a:rPr sz="900" dirty="0">
                          <a:solidFill>
                            <a:schemeClr val="tx1"/>
                          </a:solidFill>
                          <a:latin typeface="URW Gothic"/>
                          <a:cs typeface="URW Gothic"/>
                        </a:rPr>
                        <a:t>Find 1 </a:t>
                      </a:r>
                      <a:r>
                        <a:rPr sz="900" spc="-5" dirty="0">
                          <a:solidFill>
                            <a:schemeClr val="tx1"/>
                          </a:solidFill>
                          <a:latin typeface="URW Gothic"/>
                          <a:cs typeface="URW Gothic"/>
                        </a:rPr>
                        <a:t>more and </a:t>
                      </a:r>
                      <a:r>
                        <a:rPr sz="900" dirty="0">
                          <a:solidFill>
                            <a:schemeClr val="tx1"/>
                          </a:solidFill>
                          <a:latin typeface="URW Gothic"/>
                          <a:cs typeface="URW Gothic"/>
                        </a:rPr>
                        <a:t>1 </a:t>
                      </a:r>
                      <a:r>
                        <a:rPr sz="900" spc="-5" dirty="0">
                          <a:solidFill>
                            <a:schemeClr val="tx1"/>
                          </a:solidFill>
                          <a:latin typeface="URW Gothic"/>
                          <a:cs typeface="URW Gothic"/>
                        </a:rPr>
                        <a:t>less using numbers to </a:t>
                      </a:r>
                      <a:r>
                        <a:rPr sz="900" dirty="0">
                          <a:solidFill>
                            <a:schemeClr val="tx1"/>
                          </a:solidFill>
                          <a:latin typeface="URW Gothic"/>
                          <a:cs typeface="URW Gothic"/>
                        </a:rPr>
                        <a:t>7 </a:t>
                      </a:r>
                      <a:r>
                        <a:rPr sz="900" b="1" spc="-10" dirty="0">
                          <a:solidFill>
                            <a:schemeClr val="tx1"/>
                          </a:solidFill>
                          <a:latin typeface="Gothic Uralic"/>
                          <a:cs typeface="Gothic Uralic"/>
                        </a:rPr>
                        <a:t> </a:t>
                      </a:r>
                      <a:r>
                        <a:rPr sz="900" dirty="0">
                          <a:solidFill>
                            <a:schemeClr val="tx1"/>
                          </a:solidFill>
                          <a:latin typeface="URW Gothic"/>
                          <a:cs typeface="URW Gothic"/>
                        </a:rPr>
                        <a:t>– </a:t>
                      </a:r>
                      <a:r>
                        <a:rPr sz="900" spc="-5" dirty="0">
                          <a:solidFill>
                            <a:schemeClr val="tx1"/>
                          </a:solidFill>
                          <a:latin typeface="URW Gothic"/>
                          <a:cs typeface="URW Gothic"/>
                        </a:rPr>
                        <a:t>compare using manipulatives and </a:t>
                      </a:r>
                      <a:r>
                        <a:rPr sz="900" spc="-10" dirty="0">
                          <a:solidFill>
                            <a:schemeClr val="tx1"/>
                          </a:solidFill>
                          <a:latin typeface="URW Gothic"/>
                          <a:cs typeface="URW Gothic"/>
                        </a:rPr>
                        <a:t>number </a:t>
                      </a:r>
                      <a:r>
                        <a:rPr sz="900" dirty="0">
                          <a:solidFill>
                            <a:schemeClr val="tx1"/>
                          </a:solidFill>
                          <a:latin typeface="URW Gothic"/>
                          <a:cs typeface="URW Gothic"/>
                        </a:rPr>
                        <a:t>lines  </a:t>
                      </a:r>
                      <a:r>
                        <a:rPr sz="900" spc="-5" dirty="0">
                          <a:solidFill>
                            <a:schemeClr val="tx1"/>
                          </a:solidFill>
                          <a:latin typeface="URW Gothic"/>
                          <a:cs typeface="URW Gothic"/>
                        </a:rPr>
                        <a:t>(links to ‘Number Patterns </a:t>
                      </a:r>
                      <a:r>
                        <a:rPr sz="900" dirty="0">
                          <a:solidFill>
                            <a:schemeClr val="tx1"/>
                          </a:solidFill>
                          <a:latin typeface="URW Gothic"/>
                          <a:cs typeface="URW Gothic"/>
                        </a:rPr>
                        <a:t>– </a:t>
                      </a:r>
                      <a:r>
                        <a:rPr sz="900" spc="-5" dirty="0">
                          <a:solidFill>
                            <a:schemeClr val="tx1"/>
                          </a:solidFill>
                          <a:latin typeface="URW Gothic"/>
                          <a:cs typeface="URW Gothic"/>
                        </a:rPr>
                        <a:t>compare quantities </a:t>
                      </a:r>
                      <a:r>
                        <a:rPr sz="900" dirty="0">
                          <a:solidFill>
                            <a:schemeClr val="tx1"/>
                          </a:solidFill>
                          <a:latin typeface="URW Gothic"/>
                          <a:cs typeface="URW Gothic"/>
                        </a:rPr>
                        <a:t>up </a:t>
                      </a:r>
                      <a:r>
                        <a:rPr sz="900" spc="-5" dirty="0">
                          <a:solidFill>
                            <a:schemeClr val="tx1"/>
                          </a:solidFill>
                          <a:latin typeface="URW Gothic"/>
                          <a:cs typeface="URW Gothic"/>
                        </a:rPr>
                        <a:t>to 10)</a:t>
                      </a:r>
                      <a:r>
                        <a:rPr sz="900" spc="30" dirty="0">
                          <a:solidFill>
                            <a:schemeClr val="tx1"/>
                          </a:solidFill>
                          <a:latin typeface="URW Gothic"/>
                          <a:cs typeface="URW Gothic"/>
                        </a:rPr>
                        <a:t> </a:t>
                      </a:r>
                      <a:endParaRPr sz="900" dirty="0">
                        <a:solidFill>
                          <a:schemeClr val="tx1"/>
                        </a:solidFill>
                        <a:latin typeface="Gothic Uralic"/>
                        <a:cs typeface="Gothic Ural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Quick </a:t>
                      </a:r>
                      <a:r>
                        <a:rPr sz="900" spc="-10" dirty="0">
                          <a:solidFill>
                            <a:schemeClr val="tx1"/>
                          </a:solidFill>
                          <a:latin typeface="URW Gothic"/>
                          <a:cs typeface="URW Gothic"/>
                        </a:rPr>
                        <a:t>mental </a:t>
                      </a:r>
                      <a:r>
                        <a:rPr sz="900" spc="-5" dirty="0">
                          <a:solidFill>
                            <a:schemeClr val="tx1"/>
                          </a:solidFill>
                          <a:latin typeface="URW Gothic"/>
                          <a:cs typeface="URW Gothic"/>
                        </a:rPr>
                        <a:t>recall </a:t>
                      </a:r>
                      <a:r>
                        <a:rPr sz="900" dirty="0">
                          <a:solidFill>
                            <a:schemeClr val="tx1"/>
                          </a:solidFill>
                          <a:latin typeface="URW Gothic"/>
                          <a:cs typeface="URW Gothic"/>
                        </a:rPr>
                        <a:t>- </a:t>
                      </a:r>
                      <a:r>
                        <a:rPr sz="900" spc="-5" dirty="0">
                          <a:solidFill>
                            <a:schemeClr val="tx1"/>
                          </a:solidFill>
                          <a:latin typeface="URW Gothic"/>
                          <a:cs typeface="URW Gothic"/>
                        </a:rPr>
                        <a:t>addition facts to </a:t>
                      </a:r>
                      <a:r>
                        <a:rPr sz="900" dirty="0">
                          <a:solidFill>
                            <a:schemeClr val="tx1"/>
                          </a:solidFill>
                          <a:latin typeface="URW Gothic"/>
                          <a:cs typeface="URW Gothic"/>
                        </a:rPr>
                        <a:t>7 </a:t>
                      </a:r>
                      <a:r>
                        <a:rPr sz="900" spc="-5" dirty="0">
                          <a:solidFill>
                            <a:schemeClr val="tx1"/>
                          </a:solidFill>
                          <a:latin typeface="URW Gothic"/>
                          <a:cs typeface="URW Gothic"/>
                        </a:rPr>
                        <a:t>(fingers to</a:t>
                      </a:r>
                      <a:r>
                        <a:rPr sz="900" spc="60" dirty="0">
                          <a:solidFill>
                            <a:schemeClr val="tx1"/>
                          </a:solidFill>
                          <a:latin typeface="URW Gothic"/>
                          <a:cs typeface="URW Gothic"/>
                        </a:rPr>
                        <a:t> </a:t>
                      </a:r>
                      <a:r>
                        <a:rPr sz="900" spc="-10"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Quick </a:t>
                      </a:r>
                      <a:r>
                        <a:rPr sz="900" spc="-10" dirty="0">
                          <a:solidFill>
                            <a:schemeClr val="tx1"/>
                          </a:solidFill>
                          <a:latin typeface="URW Gothic"/>
                          <a:cs typeface="URW Gothic"/>
                        </a:rPr>
                        <a:t>mental </a:t>
                      </a:r>
                      <a:r>
                        <a:rPr sz="900" spc="-5" dirty="0">
                          <a:solidFill>
                            <a:schemeClr val="tx1"/>
                          </a:solidFill>
                          <a:latin typeface="URW Gothic"/>
                          <a:cs typeface="URW Gothic"/>
                        </a:rPr>
                        <a:t>recall </a:t>
                      </a:r>
                      <a:r>
                        <a:rPr sz="900" dirty="0">
                          <a:solidFill>
                            <a:schemeClr val="tx1"/>
                          </a:solidFill>
                          <a:latin typeface="URW Gothic"/>
                          <a:cs typeface="URW Gothic"/>
                        </a:rPr>
                        <a:t>- </a:t>
                      </a:r>
                      <a:r>
                        <a:rPr sz="900" spc="-5" dirty="0">
                          <a:solidFill>
                            <a:schemeClr val="tx1"/>
                          </a:solidFill>
                          <a:latin typeface="URW Gothic"/>
                          <a:cs typeface="URW Gothic"/>
                        </a:rPr>
                        <a:t>subtraction facts within </a:t>
                      </a:r>
                      <a:r>
                        <a:rPr sz="900" dirty="0">
                          <a:solidFill>
                            <a:schemeClr val="tx1"/>
                          </a:solidFill>
                          <a:latin typeface="URW Gothic"/>
                          <a:cs typeface="URW Gothic"/>
                        </a:rPr>
                        <a:t>7 </a:t>
                      </a:r>
                      <a:r>
                        <a:rPr sz="900" spc="-5" dirty="0">
                          <a:solidFill>
                            <a:schemeClr val="tx1"/>
                          </a:solidFill>
                          <a:latin typeface="URW Gothic"/>
                          <a:cs typeface="URW Gothic"/>
                        </a:rPr>
                        <a:t>(fingers to</a:t>
                      </a:r>
                      <a:r>
                        <a:rPr sz="900" spc="50" dirty="0">
                          <a:solidFill>
                            <a:schemeClr val="tx1"/>
                          </a:solidFill>
                          <a:latin typeface="URW Gothic"/>
                          <a:cs typeface="URW Gothic"/>
                        </a:rPr>
                        <a:t> </a:t>
                      </a:r>
                      <a:r>
                        <a:rPr sz="900" spc="-5"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Number bonds to </a:t>
                      </a:r>
                      <a:r>
                        <a:rPr sz="900" dirty="0">
                          <a:solidFill>
                            <a:schemeClr val="tx1"/>
                          </a:solidFill>
                          <a:latin typeface="URW Gothic"/>
                          <a:cs typeface="URW Gothic"/>
                        </a:rPr>
                        <a:t>5, 6 </a:t>
                      </a:r>
                      <a:r>
                        <a:rPr sz="900" spc="-5" dirty="0">
                          <a:solidFill>
                            <a:schemeClr val="tx1"/>
                          </a:solidFill>
                          <a:latin typeface="URW Gothic"/>
                          <a:cs typeface="URW Gothic"/>
                        </a:rPr>
                        <a:t>and 7(using concrete </a:t>
                      </a:r>
                      <a:r>
                        <a:rPr sz="900" dirty="0">
                          <a:solidFill>
                            <a:schemeClr val="tx1"/>
                          </a:solidFill>
                          <a:latin typeface="URW Gothic"/>
                          <a:cs typeface="URW Gothic"/>
                        </a:rPr>
                        <a:t>aids </a:t>
                      </a:r>
                      <a:r>
                        <a:rPr sz="900" spc="-10" dirty="0">
                          <a:solidFill>
                            <a:schemeClr val="tx1"/>
                          </a:solidFill>
                          <a:latin typeface="URW Gothic"/>
                          <a:cs typeface="URW Gothic"/>
                        </a:rPr>
                        <a:t>to</a:t>
                      </a:r>
                      <a:r>
                        <a:rPr sz="900" spc="5" dirty="0">
                          <a:solidFill>
                            <a:schemeClr val="tx1"/>
                          </a:solidFill>
                          <a:latin typeface="URW Gothic"/>
                          <a:cs typeface="URW Gothic"/>
                        </a:rPr>
                        <a:t> </a:t>
                      </a:r>
                      <a:r>
                        <a:rPr sz="900" spc="-5"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5"/>
                        </a:spcBef>
                        <a:buClr>
                          <a:srgbClr val="000000"/>
                        </a:buClr>
                        <a:buFont typeface="Symbol"/>
                        <a:buChar char=""/>
                        <a:tabLst>
                          <a:tab pos="525145" algn="l"/>
                          <a:tab pos="525780" algn="l"/>
                        </a:tabLst>
                      </a:pPr>
                      <a:r>
                        <a:rPr sz="900" spc="-5" dirty="0">
                          <a:solidFill>
                            <a:schemeClr val="tx1"/>
                          </a:solidFill>
                          <a:latin typeface="URW Gothic"/>
                          <a:cs typeface="URW Gothic"/>
                        </a:rPr>
                        <a:t>Know that </a:t>
                      </a:r>
                      <a:r>
                        <a:rPr sz="900" dirty="0">
                          <a:solidFill>
                            <a:schemeClr val="tx1"/>
                          </a:solidFill>
                          <a:latin typeface="URW Gothic"/>
                          <a:cs typeface="URW Gothic"/>
                        </a:rPr>
                        <a:t>addition </a:t>
                      </a:r>
                      <a:r>
                        <a:rPr sz="900" spc="-5" dirty="0">
                          <a:solidFill>
                            <a:schemeClr val="tx1"/>
                          </a:solidFill>
                          <a:latin typeface="URW Gothic"/>
                          <a:cs typeface="URW Gothic"/>
                        </a:rPr>
                        <a:t>and subtraction </a:t>
                      </a:r>
                      <a:r>
                        <a:rPr sz="900" spc="-10" dirty="0">
                          <a:solidFill>
                            <a:schemeClr val="tx1"/>
                          </a:solidFill>
                          <a:latin typeface="URW Gothic"/>
                          <a:cs typeface="URW Gothic"/>
                        </a:rPr>
                        <a:t>are </a:t>
                      </a:r>
                      <a:r>
                        <a:rPr sz="900" spc="-5" dirty="0">
                          <a:solidFill>
                            <a:schemeClr val="tx1"/>
                          </a:solidFill>
                          <a:latin typeface="URW Gothic"/>
                          <a:cs typeface="URW Gothic"/>
                        </a:rPr>
                        <a:t>related</a:t>
                      </a:r>
                      <a:r>
                        <a:rPr sz="900" spc="35" dirty="0">
                          <a:solidFill>
                            <a:schemeClr val="tx1"/>
                          </a:solidFill>
                          <a:latin typeface="URW Gothic"/>
                          <a:cs typeface="URW Gothic"/>
                        </a:rPr>
                        <a:t> </a:t>
                      </a:r>
                      <a:endParaRPr sz="900" dirty="0">
                        <a:solidFill>
                          <a:schemeClr val="tx1"/>
                        </a:solidFill>
                        <a:latin typeface="Gothic Uralic"/>
                        <a:cs typeface="Gothic Uralic"/>
                      </a:endParaRPr>
                    </a:p>
                    <a:p>
                      <a:pPr marL="543560">
                        <a:lnSpc>
                          <a:spcPct val="100000"/>
                        </a:lnSpc>
                        <a:spcBef>
                          <a:spcPts val="25"/>
                        </a:spcBef>
                      </a:pPr>
                      <a:r>
                        <a:rPr sz="900" spc="-5" dirty="0" err="1">
                          <a:solidFill>
                            <a:schemeClr val="tx1"/>
                          </a:solidFill>
                          <a:latin typeface="URW Gothic"/>
                          <a:cs typeface="URW Gothic"/>
                        </a:rPr>
                        <a:t>Subitise</a:t>
                      </a:r>
                      <a:r>
                        <a:rPr sz="900" spc="-5" dirty="0">
                          <a:solidFill>
                            <a:schemeClr val="tx1"/>
                          </a:solidFill>
                          <a:latin typeface="URW Gothic"/>
                          <a:cs typeface="URW Gothic"/>
                        </a:rPr>
                        <a:t> </a:t>
                      </a:r>
                      <a:r>
                        <a:rPr sz="900" spc="-10" dirty="0">
                          <a:solidFill>
                            <a:schemeClr val="tx1"/>
                          </a:solidFill>
                          <a:latin typeface="URW Gothic"/>
                          <a:cs typeface="URW Gothic"/>
                        </a:rPr>
                        <a:t>to </a:t>
                      </a:r>
                      <a:r>
                        <a:rPr sz="900" dirty="0">
                          <a:solidFill>
                            <a:schemeClr val="tx1"/>
                          </a:solidFill>
                          <a:latin typeface="URW Gothic"/>
                          <a:cs typeface="URW Gothic"/>
                        </a:rPr>
                        <a:t>5 - </a:t>
                      </a:r>
                      <a:r>
                        <a:rPr sz="900" spc="-5" dirty="0">
                          <a:solidFill>
                            <a:schemeClr val="tx1"/>
                          </a:solidFill>
                          <a:latin typeface="URW Gothic"/>
                          <a:cs typeface="URW Gothic"/>
                        </a:rPr>
                        <a:t>dots on </a:t>
                      </a:r>
                      <a:r>
                        <a:rPr sz="900" dirty="0">
                          <a:solidFill>
                            <a:schemeClr val="tx1"/>
                          </a:solidFill>
                          <a:latin typeface="URW Gothic"/>
                          <a:cs typeface="URW Gothic"/>
                        </a:rPr>
                        <a:t>a die, </a:t>
                      </a:r>
                      <a:r>
                        <a:rPr sz="900" spc="-5" dirty="0">
                          <a:solidFill>
                            <a:schemeClr val="tx1"/>
                          </a:solidFill>
                          <a:latin typeface="URW Gothic"/>
                          <a:cs typeface="URW Gothic"/>
                        </a:rPr>
                        <a:t>numicom piece, ten-frame, cubes,</a:t>
                      </a:r>
                      <a:r>
                        <a:rPr sz="900" spc="-15" dirty="0">
                          <a:solidFill>
                            <a:schemeClr val="tx1"/>
                          </a:solidFill>
                          <a:latin typeface="URW Gothic"/>
                          <a:cs typeface="URW Gothic"/>
                        </a:rPr>
                        <a:t> </a:t>
                      </a:r>
                      <a:r>
                        <a:rPr sz="900" spc="-5" dirty="0">
                          <a:solidFill>
                            <a:schemeClr val="tx1"/>
                          </a:solidFill>
                          <a:latin typeface="URW Gothic"/>
                          <a:cs typeface="URW Gothic"/>
                        </a:rPr>
                        <a:t>etc.</a:t>
                      </a:r>
                      <a:endParaRPr sz="900" dirty="0">
                        <a:solidFill>
                          <a:schemeClr val="tx1"/>
                        </a:solidFill>
                        <a:latin typeface="URW Gothic"/>
                        <a:cs typeface="URW Gothic"/>
                      </a:endParaRPr>
                    </a:p>
                  </a:txBody>
                  <a:tcPr marL="0" marR="0" marT="3175" marB="0">
                    <a:lnL w="12700">
                      <a:solidFill>
                        <a:srgbClr val="006FC0"/>
                      </a:solidFill>
                      <a:prstDash val="solid"/>
                    </a:lnL>
                  </a:tcPr>
                </a:tc>
                <a:tc hMerge="1">
                  <a:txBody>
                    <a:bodyPr/>
                    <a:lstStyle/>
                    <a:p>
                      <a:endParaRPr/>
                    </a:p>
                  </a:txBody>
                  <a:tcPr marL="0" marR="0" marT="0" marB="0"/>
                </a:tc>
                <a:tc>
                  <a:txBody>
                    <a:bodyPr/>
                    <a:lstStyle/>
                    <a:p>
                      <a:pPr marL="525780" marR="109855" indent="-228600">
                        <a:lnSpc>
                          <a:spcPts val="1090"/>
                        </a:lnSpc>
                        <a:spcBef>
                          <a:spcPts val="25"/>
                        </a:spcBef>
                        <a:buFont typeface="Symbol"/>
                        <a:buChar char=""/>
                        <a:tabLst>
                          <a:tab pos="525145" algn="l"/>
                          <a:tab pos="525780" algn="l"/>
                        </a:tabLst>
                      </a:pPr>
                      <a:r>
                        <a:rPr sz="900" dirty="0">
                          <a:solidFill>
                            <a:schemeClr val="tx1"/>
                          </a:solidFill>
                          <a:latin typeface="URW Gothic"/>
                          <a:cs typeface="URW Gothic"/>
                        </a:rPr>
                        <a:t>Make </a:t>
                      </a:r>
                      <a:r>
                        <a:rPr sz="900" spc="-5" dirty="0">
                          <a:solidFill>
                            <a:schemeClr val="tx1"/>
                          </a:solidFill>
                          <a:latin typeface="URW Gothic"/>
                          <a:cs typeface="URW Gothic"/>
                        </a:rPr>
                        <a:t>sensible </a:t>
                      </a:r>
                      <a:r>
                        <a:rPr sz="900" spc="-10" dirty="0">
                          <a:solidFill>
                            <a:schemeClr val="tx1"/>
                          </a:solidFill>
                          <a:latin typeface="URW Gothic"/>
                          <a:cs typeface="URW Gothic"/>
                        </a:rPr>
                        <a:t>estimates </a:t>
                      </a:r>
                      <a:r>
                        <a:rPr sz="900" spc="-5" dirty="0">
                          <a:solidFill>
                            <a:schemeClr val="tx1"/>
                          </a:solidFill>
                          <a:latin typeface="URW Gothic"/>
                          <a:cs typeface="URW Gothic"/>
                        </a:rPr>
                        <a:t>using subitising within estimating </a:t>
                      </a:r>
                      <a:r>
                        <a:rPr sz="900" spc="-10" dirty="0">
                          <a:solidFill>
                            <a:schemeClr val="tx1"/>
                          </a:solidFill>
                          <a:latin typeface="URW Gothic"/>
                          <a:cs typeface="URW Gothic"/>
                        </a:rPr>
                        <a:t>number  </a:t>
                      </a:r>
                      <a:r>
                        <a:rPr sz="900" spc="-5" dirty="0">
                          <a:solidFill>
                            <a:schemeClr val="tx1"/>
                          </a:solidFill>
                          <a:latin typeface="URW Gothic"/>
                          <a:cs typeface="URW Gothic"/>
                        </a:rPr>
                        <a:t>of pebbles, conkers, (link to UtW), etc.)</a:t>
                      </a:r>
                      <a:endParaRPr sz="900" dirty="0">
                        <a:solidFill>
                          <a:schemeClr val="tx1"/>
                        </a:solidFill>
                        <a:latin typeface="URW Gothic"/>
                        <a:cs typeface="URW Gothic"/>
                      </a:endParaRPr>
                    </a:p>
                    <a:p>
                      <a:pPr marL="525780" marR="221615" indent="-228600">
                        <a:lnSpc>
                          <a:spcPts val="1100"/>
                        </a:lnSpc>
                        <a:spcBef>
                          <a:spcPts val="10"/>
                        </a:spcBef>
                        <a:buFont typeface="Symbol"/>
                        <a:buChar char=""/>
                        <a:tabLst>
                          <a:tab pos="525145" algn="l"/>
                          <a:tab pos="525780" algn="l"/>
                        </a:tabLst>
                      </a:pPr>
                      <a:r>
                        <a:rPr sz="900" spc="-5" dirty="0">
                          <a:solidFill>
                            <a:schemeClr val="tx1"/>
                          </a:solidFill>
                          <a:latin typeface="URW Gothic"/>
                          <a:cs typeface="URW Gothic"/>
                        </a:rPr>
                        <a:t>Begin to </a:t>
                      </a:r>
                      <a:r>
                        <a:rPr sz="900" dirty="0">
                          <a:solidFill>
                            <a:schemeClr val="tx1"/>
                          </a:solidFill>
                          <a:latin typeface="URW Gothic"/>
                          <a:cs typeface="URW Gothic"/>
                        </a:rPr>
                        <a:t>use </a:t>
                      </a:r>
                      <a:r>
                        <a:rPr sz="900" spc="-5" dirty="0">
                          <a:solidFill>
                            <a:schemeClr val="tx1"/>
                          </a:solidFill>
                          <a:latin typeface="URW Gothic"/>
                          <a:cs typeface="URW Gothic"/>
                        </a:rPr>
                        <a:t>the vocabulary </a:t>
                      </a:r>
                      <a:r>
                        <a:rPr sz="900" spc="-10" dirty="0">
                          <a:solidFill>
                            <a:schemeClr val="tx1"/>
                          </a:solidFill>
                          <a:latin typeface="URW Gothic"/>
                          <a:cs typeface="URW Gothic"/>
                        </a:rPr>
                        <a:t>(link </a:t>
                      </a:r>
                      <a:r>
                        <a:rPr sz="900" spc="-5" dirty="0">
                          <a:solidFill>
                            <a:schemeClr val="tx1"/>
                          </a:solidFill>
                          <a:latin typeface="URW Gothic"/>
                          <a:cs typeface="URW Gothic"/>
                        </a:rPr>
                        <a:t>to </a:t>
                      </a:r>
                      <a:r>
                        <a:rPr sz="900" dirty="0">
                          <a:solidFill>
                            <a:schemeClr val="tx1"/>
                          </a:solidFill>
                          <a:latin typeface="URW Gothic"/>
                          <a:cs typeface="URW Gothic"/>
                        </a:rPr>
                        <a:t>C&amp;L) </a:t>
                      </a:r>
                      <a:r>
                        <a:rPr sz="900" spc="-5" dirty="0">
                          <a:solidFill>
                            <a:schemeClr val="tx1"/>
                          </a:solidFill>
                          <a:latin typeface="URW Gothic"/>
                          <a:cs typeface="URW Gothic"/>
                        </a:rPr>
                        <a:t>of addition and  subtraction in practical contexts and </a:t>
                      </a:r>
                      <a:r>
                        <a:rPr sz="900" spc="5" dirty="0">
                          <a:solidFill>
                            <a:schemeClr val="tx1"/>
                          </a:solidFill>
                          <a:latin typeface="URW Gothic"/>
                          <a:cs typeface="URW Gothic"/>
                        </a:rPr>
                        <a:t>in </a:t>
                      </a:r>
                      <a:r>
                        <a:rPr sz="900" spc="-5" dirty="0">
                          <a:solidFill>
                            <a:schemeClr val="tx1"/>
                          </a:solidFill>
                          <a:latin typeface="URW Gothic"/>
                          <a:cs typeface="URW Gothic"/>
                        </a:rPr>
                        <a:t>discussion </a:t>
                      </a:r>
                      <a:r>
                        <a:rPr sz="900" dirty="0">
                          <a:solidFill>
                            <a:schemeClr val="tx1"/>
                          </a:solidFill>
                          <a:latin typeface="URW Gothic"/>
                          <a:cs typeface="URW Gothic"/>
                        </a:rPr>
                        <a:t>– </a:t>
                      </a:r>
                      <a:r>
                        <a:rPr sz="900" spc="-5" dirty="0">
                          <a:solidFill>
                            <a:schemeClr val="tx1"/>
                          </a:solidFill>
                          <a:latin typeface="URW Gothic"/>
                          <a:cs typeface="URW Gothic"/>
                        </a:rPr>
                        <a:t>altogether,  add, </a:t>
                      </a:r>
                      <a:r>
                        <a:rPr sz="900" spc="-10" dirty="0">
                          <a:solidFill>
                            <a:schemeClr val="tx1"/>
                          </a:solidFill>
                          <a:latin typeface="URW Gothic"/>
                          <a:cs typeface="URW Gothic"/>
                        </a:rPr>
                        <a:t>more </a:t>
                      </a:r>
                      <a:r>
                        <a:rPr sz="900" spc="-5" dirty="0">
                          <a:solidFill>
                            <a:schemeClr val="tx1"/>
                          </a:solidFill>
                          <a:latin typeface="URW Gothic"/>
                          <a:cs typeface="URW Gothic"/>
                        </a:rPr>
                        <a:t>than, take </a:t>
                      </a:r>
                      <a:r>
                        <a:rPr sz="900" dirty="0">
                          <a:solidFill>
                            <a:schemeClr val="tx1"/>
                          </a:solidFill>
                          <a:latin typeface="URW Gothic"/>
                          <a:cs typeface="URW Gothic"/>
                        </a:rPr>
                        <a:t>away, </a:t>
                      </a:r>
                      <a:r>
                        <a:rPr sz="900" spc="-5" dirty="0">
                          <a:solidFill>
                            <a:schemeClr val="tx1"/>
                          </a:solidFill>
                          <a:latin typeface="URW Gothic"/>
                          <a:cs typeface="URW Gothic"/>
                        </a:rPr>
                        <a:t>subtract, more than, less than </a:t>
                      </a:r>
                      <a:r>
                        <a:rPr sz="900" spc="-10" dirty="0">
                          <a:solidFill>
                            <a:schemeClr val="tx1"/>
                          </a:solidFill>
                          <a:latin typeface="URW Gothic"/>
                          <a:cs typeface="URW Gothic"/>
                        </a:rPr>
                        <a:t>to </a:t>
                      </a:r>
                      <a:r>
                        <a:rPr sz="900" dirty="0">
                          <a:solidFill>
                            <a:schemeClr val="tx1"/>
                          </a:solidFill>
                          <a:latin typeface="URW Gothic"/>
                          <a:cs typeface="URW Gothic"/>
                        </a:rPr>
                        <a:t>7  inc. </a:t>
                      </a:r>
                      <a:r>
                        <a:rPr sz="900" spc="-5" dirty="0">
                          <a:solidFill>
                            <a:schemeClr val="tx1"/>
                          </a:solidFill>
                          <a:latin typeface="URW Gothic"/>
                          <a:cs typeface="URW Gothic"/>
                        </a:rPr>
                        <a:t>comparison of quantities</a:t>
                      </a:r>
                      <a:r>
                        <a:rPr sz="900" spc="15" dirty="0">
                          <a:solidFill>
                            <a:schemeClr val="tx1"/>
                          </a:solidFill>
                          <a:latin typeface="URW Gothic"/>
                          <a:cs typeface="URW Gothic"/>
                        </a:rPr>
                        <a:t> </a:t>
                      </a:r>
                      <a:endParaRPr sz="900" dirty="0">
                        <a:solidFill>
                          <a:schemeClr val="tx1"/>
                        </a:solidFill>
                        <a:latin typeface="Gothic Uralic"/>
                        <a:cs typeface="Gothic Uralic"/>
                      </a:endParaRPr>
                    </a:p>
                    <a:p>
                      <a:pPr marL="525780" marR="394970" indent="-228600">
                        <a:lnSpc>
                          <a:spcPts val="1100"/>
                        </a:lnSpc>
                        <a:spcBef>
                          <a:spcPts val="20"/>
                        </a:spcBef>
                        <a:buFont typeface="Symbol"/>
                        <a:buChar char=""/>
                        <a:tabLst>
                          <a:tab pos="525145" algn="l"/>
                          <a:tab pos="525780" algn="l"/>
                        </a:tabLst>
                      </a:pPr>
                      <a:r>
                        <a:rPr sz="900" spc="-5" dirty="0">
                          <a:solidFill>
                            <a:schemeClr val="tx1"/>
                          </a:solidFill>
                          <a:latin typeface="URW Gothic"/>
                          <a:cs typeface="URW Gothic"/>
                        </a:rPr>
                        <a:t>Begin to </a:t>
                      </a:r>
                      <a:r>
                        <a:rPr sz="900" dirty="0">
                          <a:solidFill>
                            <a:schemeClr val="tx1"/>
                          </a:solidFill>
                          <a:latin typeface="URW Gothic"/>
                          <a:cs typeface="URW Gothic"/>
                        </a:rPr>
                        <a:t>use </a:t>
                      </a:r>
                      <a:r>
                        <a:rPr sz="900" spc="-5" dirty="0">
                          <a:solidFill>
                            <a:schemeClr val="tx1"/>
                          </a:solidFill>
                          <a:latin typeface="URW Gothic"/>
                          <a:cs typeface="URW Gothic"/>
                        </a:rPr>
                        <a:t>ordinal </a:t>
                      </a:r>
                      <a:r>
                        <a:rPr sz="900" spc="-10" dirty="0">
                          <a:solidFill>
                            <a:schemeClr val="tx1"/>
                          </a:solidFill>
                          <a:latin typeface="URW Gothic"/>
                          <a:cs typeface="URW Gothic"/>
                        </a:rPr>
                        <a:t>numbers </a:t>
                      </a:r>
                      <a:r>
                        <a:rPr sz="900" spc="-5" dirty="0">
                          <a:solidFill>
                            <a:schemeClr val="tx1"/>
                          </a:solidFill>
                          <a:latin typeface="URW Gothic"/>
                          <a:cs typeface="URW Gothic"/>
                        </a:rPr>
                        <a:t>first, second </a:t>
                      </a:r>
                      <a:r>
                        <a:rPr sz="900" dirty="0">
                          <a:solidFill>
                            <a:schemeClr val="tx1"/>
                          </a:solidFill>
                          <a:latin typeface="URW Gothic"/>
                          <a:cs typeface="URW Gothic"/>
                        </a:rPr>
                        <a:t>… </a:t>
                      </a:r>
                      <a:r>
                        <a:rPr sz="900" spc="-5" dirty="0">
                          <a:solidFill>
                            <a:schemeClr val="tx1"/>
                          </a:solidFill>
                          <a:latin typeface="URW Gothic"/>
                          <a:cs typeface="URW Gothic"/>
                        </a:rPr>
                        <a:t>tenth </a:t>
                      </a:r>
                      <a:r>
                        <a:rPr sz="900" spc="5" dirty="0">
                          <a:solidFill>
                            <a:schemeClr val="tx1"/>
                          </a:solidFill>
                          <a:latin typeface="URW Gothic"/>
                          <a:cs typeface="URW Gothic"/>
                        </a:rPr>
                        <a:t>in </a:t>
                      </a:r>
                      <a:r>
                        <a:rPr sz="900" spc="-5" dirty="0">
                          <a:solidFill>
                            <a:schemeClr val="tx1"/>
                          </a:solidFill>
                          <a:latin typeface="URW Gothic"/>
                          <a:cs typeface="URW Gothic"/>
                        </a:rPr>
                        <a:t>real life  situations </a:t>
                      </a:r>
                      <a:r>
                        <a:rPr sz="900" spc="-10" dirty="0">
                          <a:solidFill>
                            <a:schemeClr val="tx1"/>
                          </a:solidFill>
                          <a:latin typeface="URW Gothic"/>
                          <a:cs typeface="URW Gothic"/>
                        </a:rPr>
                        <a:t>(eg. </a:t>
                      </a:r>
                      <a:r>
                        <a:rPr sz="900" spc="-5" dirty="0">
                          <a:solidFill>
                            <a:schemeClr val="tx1"/>
                          </a:solidFill>
                          <a:latin typeface="URW Gothic"/>
                          <a:cs typeface="URW Gothic"/>
                        </a:rPr>
                        <a:t>race results/ days of the month)</a:t>
                      </a:r>
                      <a:r>
                        <a:rPr sz="900" spc="60" dirty="0">
                          <a:solidFill>
                            <a:schemeClr val="tx1"/>
                          </a:solidFill>
                          <a:latin typeface="URW Gothic"/>
                          <a:cs typeface="URW Gothic"/>
                        </a:rPr>
                        <a:t> </a:t>
                      </a:r>
                      <a:r>
                        <a:rPr sz="900" spc="-5" dirty="0">
                          <a:solidFill>
                            <a:schemeClr val="tx1"/>
                          </a:solidFill>
                          <a:latin typeface="URW Gothic"/>
                          <a:cs typeface="URW Gothic"/>
                        </a:rPr>
                        <a:t>(SSM)</a:t>
                      </a:r>
                      <a:endParaRPr sz="900" dirty="0">
                        <a:solidFill>
                          <a:schemeClr val="tx1"/>
                        </a:solidFill>
                        <a:latin typeface="URW Gothic"/>
                        <a:cs typeface="URW Gothic"/>
                      </a:endParaRPr>
                    </a:p>
                    <a:p>
                      <a:pPr marL="525780" indent="-228600">
                        <a:lnSpc>
                          <a:spcPts val="1070"/>
                        </a:lnSpc>
                        <a:buFont typeface="Symbol"/>
                        <a:buChar char=""/>
                        <a:tabLst>
                          <a:tab pos="525145" algn="l"/>
                          <a:tab pos="525780" algn="l"/>
                        </a:tabLst>
                      </a:pPr>
                      <a:r>
                        <a:rPr sz="900" spc="-5" dirty="0">
                          <a:solidFill>
                            <a:schemeClr val="tx1"/>
                          </a:solidFill>
                          <a:latin typeface="URW Gothic"/>
                          <a:cs typeface="URW Gothic"/>
                        </a:rPr>
                        <a:t>Understand largest, smallest &amp; </a:t>
                      </a:r>
                      <a:r>
                        <a:rPr sz="900" spc="-10" dirty="0">
                          <a:solidFill>
                            <a:schemeClr val="tx1"/>
                          </a:solidFill>
                          <a:latin typeface="URW Gothic"/>
                          <a:cs typeface="URW Gothic"/>
                        </a:rPr>
                        <a:t>number </a:t>
                      </a:r>
                      <a:r>
                        <a:rPr sz="900" spc="-5" dirty="0">
                          <a:solidFill>
                            <a:schemeClr val="tx1"/>
                          </a:solidFill>
                          <a:latin typeface="URW Gothic"/>
                          <a:cs typeface="URW Gothic"/>
                        </a:rPr>
                        <a:t>in-between </a:t>
                      </a:r>
                      <a:r>
                        <a:rPr sz="900" dirty="0">
                          <a:solidFill>
                            <a:schemeClr val="tx1"/>
                          </a:solidFill>
                          <a:latin typeface="URW Gothic"/>
                          <a:cs typeface="URW Gothic"/>
                        </a:rPr>
                        <a:t>up </a:t>
                      </a:r>
                      <a:r>
                        <a:rPr sz="900" spc="-15" dirty="0">
                          <a:solidFill>
                            <a:schemeClr val="tx1"/>
                          </a:solidFill>
                          <a:latin typeface="URW Gothic"/>
                          <a:cs typeface="URW Gothic"/>
                        </a:rPr>
                        <a:t>to</a:t>
                      </a:r>
                      <a:r>
                        <a:rPr sz="900" spc="35" dirty="0">
                          <a:solidFill>
                            <a:schemeClr val="tx1"/>
                          </a:solidFill>
                          <a:latin typeface="URW Gothic"/>
                          <a:cs typeface="URW Gothic"/>
                        </a:rPr>
                        <a:t> </a:t>
                      </a:r>
                      <a:r>
                        <a:rPr sz="900" dirty="0">
                          <a:solidFill>
                            <a:schemeClr val="tx1"/>
                          </a:solidFill>
                          <a:latin typeface="URW Gothic"/>
                          <a:cs typeface="URW Gothic"/>
                        </a:rPr>
                        <a:t>7</a:t>
                      </a: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Form the digits </a:t>
                      </a:r>
                      <a:r>
                        <a:rPr sz="900" dirty="0">
                          <a:solidFill>
                            <a:schemeClr val="tx1"/>
                          </a:solidFill>
                          <a:latin typeface="URW Gothic"/>
                          <a:cs typeface="URW Gothic"/>
                        </a:rPr>
                        <a:t>0-7 </a:t>
                      </a:r>
                      <a:r>
                        <a:rPr sz="900" spc="-5" dirty="0">
                          <a:solidFill>
                            <a:schemeClr val="tx1"/>
                          </a:solidFill>
                          <a:latin typeface="URW Gothic"/>
                          <a:cs typeface="URW Gothic"/>
                        </a:rPr>
                        <a:t>accurately (link to </a:t>
                      </a:r>
                      <a:r>
                        <a:rPr sz="900" dirty="0">
                          <a:solidFill>
                            <a:schemeClr val="tx1"/>
                          </a:solidFill>
                          <a:latin typeface="URW Gothic"/>
                          <a:cs typeface="URW Gothic"/>
                        </a:rPr>
                        <a:t>7 </a:t>
                      </a:r>
                      <a:r>
                        <a:rPr sz="900" spc="-5" dirty="0">
                          <a:solidFill>
                            <a:schemeClr val="tx1"/>
                          </a:solidFill>
                          <a:latin typeface="URW Gothic"/>
                          <a:cs typeface="URW Gothic"/>
                        </a:rPr>
                        <a:t>days </a:t>
                      </a:r>
                      <a:r>
                        <a:rPr sz="900" spc="5" dirty="0">
                          <a:solidFill>
                            <a:schemeClr val="tx1"/>
                          </a:solidFill>
                          <a:latin typeface="URW Gothic"/>
                          <a:cs typeface="URW Gothic"/>
                        </a:rPr>
                        <a:t>in </a:t>
                      </a:r>
                      <a:r>
                        <a:rPr sz="900" dirty="0">
                          <a:solidFill>
                            <a:schemeClr val="tx1"/>
                          </a:solidFill>
                          <a:latin typeface="URW Gothic"/>
                          <a:cs typeface="URW Gothic"/>
                        </a:rPr>
                        <a:t>a </a:t>
                      </a:r>
                      <a:r>
                        <a:rPr sz="900" spc="-5" dirty="0">
                          <a:solidFill>
                            <a:schemeClr val="tx1"/>
                          </a:solidFill>
                          <a:latin typeface="URW Gothic"/>
                          <a:cs typeface="URW Gothic"/>
                        </a:rPr>
                        <a:t>week</a:t>
                      </a:r>
                      <a:r>
                        <a:rPr sz="900" spc="30" dirty="0">
                          <a:solidFill>
                            <a:schemeClr val="tx1"/>
                          </a:solidFill>
                          <a:latin typeface="URW Gothic"/>
                          <a:cs typeface="URW Gothic"/>
                        </a:rPr>
                        <a:t> </a:t>
                      </a:r>
                      <a:r>
                        <a:rPr sz="900" spc="-10" dirty="0">
                          <a:solidFill>
                            <a:schemeClr val="tx1"/>
                          </a:solidFill>
                          <a:latin typeface="URW Gothic"/>
                          <a:cs typeface="URW Gothic"/>
                        </a:rPr>
                        <a:t>SSM)</a:t>
                      </a:r>
                      <a:endParaRPr sz="900" dirty="0">
                        <a:solidFill>
                          <a:schemeClr val="tx1"/>
                        </a:solidFill>
                        <a:latin typeface="URW Gothic"/>
                        <a:cs typeface="URW Gothic"/>
                      </a:endParaRPr>
                    </a:p>
                    <a:p>
                      <a:pPr marL="525780" marR="226695" indent="-228600">
                        <a:lnSpc>
                          <a:spcPct val="102200"/>
                        </a:lnSpc>
                        <a:buFont typeface="Symbol"/>
                        <a:buChar char=""/>
                        <a:tabLst>
                          <a:tab pos="525145" algn="l"/>
                          <a:tab pos="525780" algn="l"/>
                        </a:tabLst>
                      </a:pPr>
                      <a:r>
                        <a:rPr sz="900" spc="-5" dirty="0">
                          <a:solidFill>
                            <a:schemeClr val="tx1"/>
                          </a:solidFill>
                          <a:latin typeface="URW Gothic"/>
                          <a:cs typeface="URW Gothic"/>
                        </a:rPr>
                        <a:t>Say </a:t>
                      </a:r>
                      <a:r>
                        <a:rPr sz="900" spc="-10" dirty="0">
                          <a:solidFill>
                            <a:schemeClr val="tx1"/>
                          </a:solidFill>
                          <a:latin typeface="URW Gothic"/>
                          <a:cs typeface="URW Gothic"/>
                        </a:rPr>
                        <a:t>number </a:t>
                      </a:r>
                      <a:r>
                        <a:rPr sz="900" spc="-5" dirty="0">
                          <a:solidFill>
                            <a:schemeClr val="tx1"/>
                          </a:solidFill>
                          <a:latin typeface="URW Gothic"/>
                          <a:cs typeface="URW Gothic"/>
                        </a:rPr>
                        <a:t>sequences within </a:t>
                      </a:r>
                      <a:r>
                        <a:rPr sz="900" dirty="0">
                          <a:solidFill>
                            <a:schemeClr val="tx1"/>
                          </a:solidFill>
                          <a:latin typeface="URW Gothic"/>
                          <a:cs typeface="URW Gothic"/>
                        </a:rPr>
                        <a:t>10 - </a:t>
                      </a:r>
                      <a:r>
                        <a:rPr sz="900" spc="-5" dirty="0">
                          <a:solidFill>
                            <a:schemeClr val="tx1"/>
                          </a:solidFill>
                          <a:latin typeface="URW Gothic"/>
                          <a:cs typeface="URW Gothic"/>
                        </a:rPr>
                        <a:t>forwards and backwards eg  4,5,6,?? 7,6,5</a:t>
                      </a:r>
                      <a:r>
                        <a:rPr sz="900" spc="15" dirty="0">
                          <a:solidFill>
                            <a:schemeClr val="tx1"/>
                          </a:solidFill>
                          <a:latin typeface="URW Gothic"/>
                          <a:cs typeface="URW Gothic"/>
                        </a:rPr>
                        <a:t> </a:t>
                      </a:r>
                      <a:r>
                        <a:rPr sz="900" spc="-5" dirty="0">
                          <a:solidFill>
                            <a:schemeClr val="tx1"/>
                          </a:solidFill>
                          <a:latin typeface="URW Gothic"/>
                          <a:cs typeface="URW Gothic"/>
                        </a:rPr>
                        <a:t>??</a:t>
                      </a:r>
                      <a:endParaRPr lang="en-GB" sz="900" spc="-5"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lang="en-GB" sz="900" spc="-5" dirty="0">
                          <a:latin typeface="URW Gothic"/>
                          <a:cs typeface="URW Gothic"/>
                        </a:rPr>
                        <a:t>Begin to write the digits </a:t>
                      </a:r>
                      <a:r>
                        <a:rPr lang="en-GB" sz="900" dirty="0">
                          <a:latin typeface="URW Gothic"/>
                          <a:cs typeface="URW Gothic"/>
                        </a:rPr>
                        <a:t>0 </a:t>
                      </a:r>
                      <a:r>
                        <a:rPr lang="en-GB" sz="900" spc="-5" dirty="0">
                          <a:latin typeface="URW Gothic"/>
                          <a:cs typeface="URW Gothic"/>
                        </a:rPr>
                        <a:t>to </a:t>
                      </a:r>
                      <a:r>
                        <a:rPr lang="en-GB" sz="900" dirty="0">
                          <a:latin typeface="URW Gothic"/>
                          <a:cs typeface="URW Gothic"/>
                        </a:rPr>
                        <a:t>5</a:t>
                      </a:r>
                      <a:r>
                        <a:rPr lang="en-GB" sz="900" spc="-5" dirty="0">
                          <a:latin typeface="URW Gothic"/>
                          <a:cs typeface="URW Gothic"/>
                        </a:rPr>
                        <a:t> </a:t>
                      </a:r>
                      <a:r>
                        <a:rPr lang="en-GB" sz="900" spc="-10" dirty="0">
                          <a:latin typeface="URW Gothic"/>
                          <a:cs typeface="URW Gothic"/>
                        </a:rPr>
                        <a:t>accurately</a:t>
                      </a:r>
                      <a:endParaRPr lang="en-GB" sz="900" dirty="0">
                        <a:latin typeface="URW Gothic"/>
                        <a:cs typeface="URW Gothic"/>
                      </a:endParaRPr>
                    </a:p>
                    <a:p>
                      <a:pPr marL="525780" marR="385445" indent="-228600">
                        <a:lnSpc>
                          <a:spcPct val="102200"/>
                        </a:lnSpc>
                        <a:buFont typeface="Symbol"/>
                        <a:buChar char=""/>
                        <a:tabLst>
                          <a:tab pos="525145" algn="l"/>
                          <a:tab pos="525780" algn="l"/>
                        </a:tabLst>
                      </a:pPr>
                      <a:r>
                        <a:rPr lang="en-GB" sz="900" spc="-10" dirty="0">
                          <a:latin typeface="URW Gothic"/>
                          <a:cs typeface="URW Gothic"/>
                        </a:rPr>
                        <a:t>Begin to write </a:t>
                      </a:r>
                      <a:r>
                        <a:rPr lang="en-GB" sz="900" spc="-5" dirty="0">
                          <a:latin typeface="URW Gothic"/>
                          <a:cs typeface="URW Gothic"/>
                        </a:rPr>
                        <a:t>number sequences </a:t>
                      </a:r>
                      <a:r>
                        <a:rPr lang="en-GB" sz="900" spc="5" dirty="0">
                          <a:latin typeface="URW Gothic"/>
                          <a:cs typeface="URW Gothic"/>
                        </a:rPr>
                        <a:t>0-5 </a:t>
                      </a:r>
                      <a:r>
                        <a:rPr lang="en-GB" sz="900" spc="-5" dirty="0">
                          <a:latin typeface="URW Gothic"/>
                          <a:cs typeface="URW Gothic"/>
                        </a:rPr>
                        <a:t>forwards and backwards </a:t>
                      </a:r>
                      <a:r>
                        <a:rPr lang="en-GB" sz="900" spc="-5" dirty="0" err="1">
                          <a:latin typeface="URW Gothic"/>
                          <a:cs typeface="URW Gothic"/>
                        </a:rPr>
                        <a:t>e.g</a:t>
                      </a:r>
                      <a:r>
                        <a:rPr lang="en-GB" sz="900" spc="-5" dirty="0">
                          <a:latin typeface="URW Gothic"/>
                          <a:cs typeface="URW Gothic"/>
                        </a:rPr>
                        <a:t>  2,3,4,? 5,4,3, ??</a:t>
                      </a:r>
                      <a:endParaRPr lang="en-GB" sz="900" dirty="0">
                        <a:latin typeface="URW Gothic"/>
                        <a:cs typeface="URW Gothic"/>
                      </a:endParaRPr>
                    </a:p>
                    <a:p>
                      <a:pPr marL="525780" marR="226695" indent="-228600">
                        <a:lnSpc>
                          <a:spcPct val="102200"/>
                        </a:lnSpc>
                        <a:buFont typeface="Symbol"/>
                        <a:buChar char=""/>
                        <a:tabLst>
                          <a:tab pos="525145" algn="l"/>
                          <a:tab pos="525780" algn="l"/>
                        </a:tabLst>
                      </a:pPr>
                      <a:endParaRPr sz="900" dirty="0">
                        <a:solidFill>
                          <a:schemeClr val="tx1"/>
                        </a:solidFill>
                        <a:latin typeface="URW Gothic"/>
                        <a:cs typeface="URW Gothic"/>
                      </a:endParaRPr>
                    </a:p>
                  </a:txBody>
                  <a:tcPr marL="0" marR="0" marT="3175" marB="0">
                    <a:lnR w="12700">
                      <a:solidFill>
                        <a:srgbClr val="006FC0"/>
                      </a:solidFill>
                      <a:prstDash val="solid"/>
                    </a:lnR>
                  </a:tcPr>
                </a:tc>
                <a:extLst>
                  <a:ext uri="{0D108BD9-81ED-4DB2-BD59-A6C34878D82A}">
                    <a16:rowId xmlns:a16="http://schemas.microsoft.com/office/drawing/2014/main" val="10001"/>
                  </a:ext>
                </a:extLst>
              </a:tr>
              <a:tr h="140207">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6FC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6FC0"/>
                      </a:solidFill>
                      <a:prstDash val="solid"/>
                    </a:lnR>
                    <a:solidFill>
                      <a:srgbClr val="DEEAF6"/>
                    </a:solidFill>
                  </a:tcPr>
                </a:tc>
                <a:tc hMerge="1">
                  <a:txBody>
                    <a:bodyPr/>
                    <a:lstStyle/>
                    <a:p>
                      <a:endParaRPr/>
                    </a:p>
                  </a:txBody>
                  <a:tcPr marL="0" marR="0" marT="0" marB="0"/>
                </a:tc>
                <a:extLst>
                  <a:ext uri="{0D108BD9-81ED-4DB2-BD59-A6C34878D82A}">
                    <a16:rowId xmlns:a16="http://schemas.microsoft.com/office/drawing/2014/main" val="10002"/>
                  </a:ext>
                </a:extLst>
              </a:tr>
              <a:tr h="2528950">
                <a:tc gridSpan="2">
                  <a:txBody>
                    <a:bodyPr/>
                    <a:lstStyle/>
                    <a:p>
                      <a:pPr>
                        <a:lnSpc>
                          <a:spcPct val="100000"/>
                        </a:lnSpc>
                        <a:spcBef>
                          <a:spcPts val="10"/>
                        </a:spcBef>
                      </a:pPr>
                      <a:endParaRPr sz="950" dirty="0">
                        <a:latin typeface="Times New Roman"/>
                        <a:cs typeface="Times New Roman"/>
                      </a:endParaRPr>
                    </a:p>
                    <a:p>
                      <a:pPr marL="525780" indent="-228600">
                        <a:lnSpc>
                          <a:spcPct val="100000"/>
                        </a:lnSpc>
                        <a:buFont typeface="Symbol"/>
                        <a:buChar char=""/>
                        <a:tabLst>
                          <a:tab pos="525145" algn="l"/>
                          <a:tab pos="525780" algn="l"/>
                        </a:tabLst>
                      </a:pPr>
                      <a:r>
                        <a:rPr sz="900" spc="-5" dirty="0">
                          <a:solidFill>
                            <a:schemeClr val="tx1"/>
                          </a:solidFill>
                          <a:latin typeface="URW Gothic"/>
                          <a:cs typeface="URW Gothic"/>
                        </a:rPr>
                        <a:t>Recognise and </a:t>
                      </a:r>
                      <a:r>
                        <a:rPr sz="900" spc="-10" dirty="0">
                          <a:solidFill>
                            <a:schemeClr val="tx1"/>
                          </a:solidFill>
                          <a:latin typeface="URW Gothic"/>
                          <a:cs typeface="URW Gothic"/>
                        </a:rPr>
                        <a:t>name </a:t>
                      </a:r>
                      <a:r>
                        <a:rPr sz="900" spc="-5" dirty="0">
                          <a:solidFill>
                            <a:schemeClr val="tx1"/>
                          </a:solidFill>
                          <a:latin typeface="URW Gothic"/>
                          <a:cs typeface="URW Gothic"/>
                        </a:rPr>
                        <a:t>numbers </a:t>
                      </a:r>
                      <a:r>
                        <a:rPr sz="900" dirty="0">
                          <a:solidFill>
                            <a:schemeClr val="tx1"/>
                          </a:solidFill>
                          <a:latin typeface="URW Gothic"/>
                          <a:cs typeface="URW Gothic"/>
                        </a:rPr>
                        <a:t>0 </a:t>
                      </a:r>
                      <a:r>
                        <a:rPr sz="900" spc="-5" dirty="0">
                          <a:solidFill>
                            <a:schemeClr val="tx1"/>
                          </a:solidFill>
                          <a:latin typeface="URW Gothic"/>
                          <a:cs typeface="URW Gothic"/>
                        </a:rPr>
                        <a:t>to </a:t>
                      </a:r>
                      <a:r>
                        <a:rPr sz="900" dirty="0">
                          <a:solidFill>
                            <a:schemeClr val="tx1"/>
                          </a:solidFill>
                          <a:latin typeface="URW Gothic"/>
                          <a:cs typeface="URW Gothic"/>
                        </a:rPr>
                        <a:t>5 – </a:t>
                      </a:r>
                      <a:r>
                        <a:rPr sz="900" spc="-5" dirty="0">
                          <a:solidFill>
                            <a:schemeClr val="tx1"/>
                          </a:solidFill>
                          <a:latin typeface="URW Gothic"/>
                          <a:cs typeface="URW Gothic"/>
                        </a:rPr>
                        <a:t>when not </a:t>
                      </a:r>
                      <a:r>
                        <a:rPr sz="900" spc="5" dirty="0">
                          <a:solidFill>
                            <a:schemeClr val="tx1"/>
                          </a:solidFill>
                          <a:latin typeface="URW Gothic"/>
                          <a:cs typeface="URW Gothic"/>
                        </a:rPr>
                        <a:t>in</a:t>
                      </a:r>
                      <a:r>
                        <a:rPr sz="900" spc="10" dirty="0">
                          <a:solidFill>
                            <a:schemeClr val="tx1"/>
                          </a:solidFill>
                          <a:latin typeface="URW Gothic"/>
                          <a:cs typeface="URW Gothic"/>
                        </a:rPr>
                        <a:t> </a:t>
                      </a:r>
                      <a:r>
                        <a:rPr sz="900" spc="-5" dirty="0">
                          <a:solidFill>
                            <a:schemeClr val="tx1"/>
                          </a:solidFill>
                          <a:latin typeface="URW Gothic"/>
                          <a:cs typeface="URW Gothic"/>
                        </a:rPr>
                        <a:t>order</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Counting,1:1 correspondence to </a:t>
                      </a:r>
                      <a:r>
                        <a:rPr sz="900" dirty="0">
                          <a:solidFill>
                            <a:schemeClr val="tx1"/>
                          </a:solidFill>
                          <a:latin typeface="URW Gothic"/>
                          <a:cs typeface="URW Gothic"/>
                        </a:rPr>
                        <a:t>5 - </a:t>
                      </a:r>
                      <a:r>
                        <a:rPr sz="900" spc="-5" dirty="0">
                          <a:solidFill>
                            <a:schemeClr val="tx1"/>
                          </a:solidFill>
                          <a:latin typeface="URW Gothic"/>
                          <a:cs typeface="URW Gothic"/>
                        </a:rPr>
                        <a:t>how</a:t>
                      </a:r>
                      <a:r>
                        <a:rPr sz="900" spc="10" dirty="0">
                          <a:solidFill>
                            <a:schemeClr val="tx1"/>
                          </a:solidFill>
                          <a:latin typeface="URW Gothic"/>
                          <a:cs typeface="URW Gothic"/>
                        </a:rPr>
                        <a:t> </a:t>
                      </a:r>
                      <a:r>
                        <a:rPr sz="900" spc="-10" dirty="0">
                          <a:solidFill>
                            <a:schemeClr val="tx1"/>
                          </a:solidFill>
                          <a:latin typeface="URW Gothic"/>
                          <a:cs typeface="URW Gothic"/>
                        </a:rPr>
                        <a:t>many?</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Counting,1:1 correspondence to </a:t>
                      </a:r>
                      <a:r>
                        <a:rPr sz="900" dirty="0">
                          <a:solidFill>
                            <a:schemeClr val="tx1"/>
                          </a:solidFill>
                          <a:latin typeface="URW Gothic"/>
                          <a:cs typeface="URW Gothic"/>
                        </a:rPr>
                        <a:t>5 – </a:t>
                      </a:r>
                      <a:r>
                        <a:rPr sz="900" spc="-5" dirty="0">
                          <a:solidFill>
                            <a:schemeClr val="tx1"/>
                          </a:solidFill>
                          <a:latin typeface="URW Gothic"/>
                          <a:cs typeface="URW Gothic"/>
                        </a:rPr>
                        <a:t>give</a:t>
                      </a:r>
                      <a:r>
                        <a:rPr sz="900" spc="30" dirty="0">
                          <a:solidFill>
                            <a:schemeClr val="tx1"/>
                          </a:solidFill>
                          <a:latin typeface="URW Gothic"/>
                          <a:cs typeface="URW Gothic"/>
                        </a:rPr>
                        <a:t> </a:t>
                      </a:r>
                      <a:r>
                        <a:rPr sz="900" spc="-10" dirty="0">
                          <a:solidFill>
                            <a:schemeClr val="tx1"/>
                          </a:solidFill>
                          <a:latin typeface="URW Gothic"/>
                          <a:cs typeface="URW Gothic"/>
                        </a:rPr>
                        <a:t>me?</a:t>
                      </a:r>
                      <a:endParaRPr sz="900" dirty="0">
                        <a:solidFill>
                          <a:schemeClr val="tx1"/>
                        </a:solidFill>
                        <a:latin typeface="URW Gothic"/>
                        <a:cs typeface="URW Gothic"/>
                      </a:endParaRPr>
                    </a:p>
                    <a:p>
                      <a:pPr marL="525780" indent="-228600">
                        <a:lnSpc>
                          <a:spcPct val="100000"/>
                        </a:lnSpc>
                        <a:spcBef>
                          <a:spcPts val="10"/>
                        </a:spcBef>
                        <a:buFont typeface="Symbol"/>
                        <a:buChar char=""/>
                        <a:tabLst>
                          <a:tab pos="525145" algn="l"/>
                          <a:tab pos="525780" algn="l"/>
                        </a:tabLst>
                      </a:pPr>
                      <a:r>
                        <a:rPr sz="900" spc="-5" dirty="0">
                          <a:solidFill>
                            <a:schemeClr val="tx1"/>
                          </a:solidFill>
                          <a:latin typeface="URW Gothic"/>
                          <a:cs typeface="URW Gothic"/>
                        </a:rPr>
                        <a:t>Know that anything </a:t>
                      </a:r>
                      <a:r>
                        <a:rPr sz="900" dirty="0">
                          <a:solidFill>
                            <a:schemeClr val="tx1"/>
                          </a:solidFill>
                          <a:latin typeface="URW Gothic"/>
                          <a:cs typeface="URW Gothic"/>
                        </a:rPr>
                        <a:t>can </a:t>
                      </a:r>
                      <a:r>
                        <a:rPr sz="900" spc="-5" dirty="0">
                          <a:solidFill>
                            <a:schemeClr val="tx1"/>
                          </a:solidFill>
                          <a:latin typeface="URW Gothic"/>
                          <a:cs typeface="URW Gothic"/>
                        </a:rPr>
                        <a:t>be counted </a:t>
                      </a:r>
                      <a:r>
                        <a:rPr sz="900" spc="-15" dirty="0">
                          <a:solidFill>
                            <a:schemeClr val="tx1"/>
                          </a:solidFill>
                          <a:latin typeface="URW Gothic"/>
                          <a:cs typeface="URW Gothic"/>
                        </a:rPr>
                        <a:t>(to </a:t>
                      </a:r>
                      <a:r>
                        <a:rPr sz="900" dirty="0">
                          <a:solidFill>
                            <a:schemeClr val="tx1"/>
                          </a:solidFill>
                          <a:latin typeface="URW Gothic"/>
                          <a:cs typeface="URW Gothic"/>
                        </a:rPr>
                        <a:t>5) </a:t>
                      </a:r>
                      <a:r>
                        <a:rPr sz="900" spc="-5" dirty="0">
                          <a:solidFill>
                            <a:schemeClr val="tx1"/>
                          </a:solidFill>
                          <a:latin typeface="URW Gothic"/>
                          <a:cs typeface="URW Gothic"/>
                        </a:rPr>
                        <a:t>claps, </a:t>
                      </a:r>
                      <a:r>
                        <a:rPr sz="900" dirty="0">
                          <a:solidFill>
                            <a:schemeClr val="tx1"/>
                          </a:solidFill>
                          <a:latin typeface="URW Gothic"/>
                          <a:cs typeface="URW Gothic"/>
                        </a:rPr>
                        <a:t>drum</a:t>
                      </a:r>
                      <a:r>
                        <a:rPr sz="900" spc="-10" dirty="0">
                          <a:solidFill>
                            <a:schemeClr val="tx1"/>
                          </a:solidFill>
                          <a:latin typeface="URW Gothic"/>
                          <a:cs typeface="URW Gothic"/>
                        </a:rPr>
                        <a:t> beats…</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Count an irregular </a:t>
                      </a:r>
                      <a:r>
                        <a:rPr sz="900" spc="-10" dirty="0">
                          <a:solidFill>
                            <a:schemeClr val="tx1"/>
                          </a:solidFill>
                          <a:latin typeface="URW Gothic"/>
                          <a:cs typeface="URW Gothic"/>
                        </a:rPr>
                        <a:t>arrangement </a:t>
                      </a:r>
                      <a:r>
                        <a:rPr sz="900" dirty="0">
                          <a:solidFill>
                            <a:schemeClr val="tx1"/>
                          </a:solidFill>
                          <a:latin typeface="URW Gothic"/>
                          <a:cs typeface="URW Gothic"/>
                        </a:rPr>
                        <a:t>to 5</a:t>
                      </a: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Understand that zero means</a:t>
                      </a:r>
                      <a:r>
                        <a:rPr sz="900" dirty="0">
                          <a:solidFill>
                            <a:schemeClr val="tx1"/>
                          </a:solidFill>
                          <a:latin typeface="URW Gothic"/>
                          <a:cs typeface="URW Gothic"/>
                        </a:rPr>
                        <a:t> </a:t>
                      </a:r>
                      <a:r>
                        <a:rPr sz="900" spc="-5" dirty="0">
                          <a:solidFill>
                            <a:schemeClr val="tx1"/>
                          </a:solidFill>
                          <a:latin typeface="URW Gothic"/>
                          <a:cs typeface="URW Gothic"/>
                        </a:rPr>
                        <a:t>nothing</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Match numeral </a:t>
                      </a:r>
                      <a:r>
                        <a:rPr sz="900" spc="-10" dirty="0">
                          <a:solidFill>
                            <a:schemeClr val="tx1"/>
                          </a:solidFill>
                          <a:latin typeface="URW Gothic"/>
                          <a:cs typeface="URW Gothic"/>
                        </a:rPr>
                        <a:t>to </a:t>
                      </a:r>
                      <a:r>
                        <a:rPr sz="900" spc="-5" dirty="0">
                          <a:solidFill>
                            <a:schemeClr val="tx1"/>
                          </a:solidFill>
                          <a:latin typeface="URW Gothic"/>
                          <a:cs typeface="URW Gothic"/>
                        </a:rPr>
                        <a:t>quantity to </a:t>
                      </a:r>
                      <a:r>
                        <a:rPr sz="900" dirty="0">
                          <a:solidFill>
                            <a:schemeClr val="tx1"/>
                          </a:solidFill>
                          <a:latin typeface="URW Gothic"/>
                          <a:cs typeface="URW Gothic"/>
                        </a:rPr>
                        <a:t>5 – </a:t>
                      </a:r>
                      <a:r>
                        <a:rPr sz="900" spc="-5" dirty="0">
                          <a:solidFill>
                            <a:schemeClr val="tx1"/>
                          </a:solidFill>
                          <a:latin typeface="URW Gothic"/>
                          <a:cs typeface="URW Gothic"/>
                        </a:rPr>
                        <a:t>concrete and</a:t>
                      </a:r>
                      <a:r>
                        <a:rPr sz="900" spc="35" dirty="0">
                          <a:solidFill>
                            <a:schemeClr val="tx1"/>
                          </a:solidFill>
                          <a:latin typeface="URW Gothic"/>
                          <a:cs typeface="URW Gothic"/>
                        </a:rPr>
                        <a:t> </a:t>
                      </a:r>
                      <a:r>
                        <a:rPr sz="900" spc="-5" dirty="0">
                          <a:solidFill>
                            <a:schemeClr val="tx1"/>
                          </a:solidFill>
                          <a:latin typeface="URW Gothic"/>
                          <a:cs typeface="URW Gothic"/>
                        </a:rPr>
                        <a:t>visual</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Display </a:t>
                      </a:r>
                      <a:r>
                        <a:rPr sz="900" dirty="0">
                          <a:solidFill>
                            <a:schemeClr val="tx1"/>
                          </a:solidFill>
                          <a:latin typeface="URW Gothic"/>
                          <a:cs typeface="URW Gothic"/>
                        </a:rPr>
                        <a:t>a </a:t>
                      </a:r>
                      <a:r>
                        <a:rPr sz="900" spc="-5" dirty="0">
                          <a:solidFill>
                            <a:schemeClr val="tx1"/>
                          </a:solidFill>
                          <a:latin typeface="URW Gothic"/>
                          <a:cs typeface="URW Gothic"/>
                        </a:rPr>
                        <a:t>deep understanding of the composition </a:t>
                      </a:r>
                      <a:r>
                        <a:rPr sz="900" spc="-10" dirty="0">
                          <a:solidFill>
                            <a:schemeClr val="tx1"/>
                          </a:solidFill>
                          <a:latin typeface="URW Gothic"/>
                          <a:cs typeface="URW Gothic"/>
                        </a:rPr>
                        <a:t>of </a:t>
                      </a:r>
                      <a:r>
                        <a:rPr sz="900" spc="-5" dirty="0">
                          <a:solidFill>
                            <a:schemeClr val="tx1"/>
                          </a:solidFill>
                          <a:latin typeface="URW Gothic"/>
                          <a:cs typeface="URW Gothic"/>
                        </a:rPr>
                        <a:t>numbers to</a:t>
                      </a:r>
                      <a:r>
                        <a:rPr sz="900" spc="35" dirty="0">
                          <a:solidFill>
                            <a:schemeClr val="tx1"/>
                          </a:solidFill>
                          <a:latin typeface="URW Gothic"/>
                          <a:cs typeface="URW Gothic"/>
                        </a:rPr>
                        <a:t> </a:t>
                      </a:r>
                      <a:r>
                        <a:rPr sz="900" dirty="0">
                          <a:solidFill>
                            <a:schemeClr val="tx1"/>
                          </a:solidFill>
                          <a:latin typeface="URW Gothic"/>
                          <a:cs typeface="URW Gothic"/>
                        </a:rPr>
                        <a:t>5</a:t>
                      </a:r>
                    </a:p>
                    <a:p>
                      <a:pPr marL="525780" indent="-228600">
                        <a:lnSpc>
                          <a:spcPct val="100000"/>
                        </a:lnSpc>
                        <a:spcBef>
                          <a:spcPts val="20"/>
                        </a:spcBef>
                        <a:buFont typeface="Symbol"/>
                        <a:buChar char=""/>
                        <a:tabLst>
                          <a:tab pos="525145" algn="l"/>
                          <a:tab pos="525780" algn="l"/>
                        </a:tabLst>
                      </a:pPr>
                      <a:r>
                        <a:rPr sz="900" spc="-5" dirty="0">
                          <a:solidFill>
                            <a:schemeClr val="tx1"/>
                          </a:solidFill>
                          <a:latin typeface="URW Gothic"/>
                          <a:cs typeface="URW Gothic"/>
                        </a:rPr>
                        <a:t>Solve </a:t>
                      </a:r>
                      <a:r>
                        <a:rPr sz="900" dirty="0">
                          <a:solidFill>
                            <a:schemeClr val="tx1"/>
                          </a:solidFill>
                          <a:latin typeface="URW Gothic"/>
                          <a:cs typeface="URW Gothic"/>
                        </a:rPr>
                        <a:t>addition </a:t>
                      </a:r>
                      <a:r>
                        <a:rPr sz="900" spc="-5" dirty="0">
                          <a:solidFill>
                            <a:schemeClr val="tx1"/>
                          </a:solidFill>
                          <a:latin typeface="URW Gothic"/>
                          <a:cs typeface="URW Gothic"/>
                        </a:rPr>
                        <a:t>and subtraction calculations </a:t>
                      </a:r>
                      <a:r>
                        <a:rPr sz="900" spc="-10" dirty="0">
                          <a:solidFill>
                            <a:schemeClr val="tx1"/>
                          </a:solidFill>
                          <a:latin typeface="URW Gothic"/>
                          <a:cs typeface="URW Gothic"/>
                        </a:rPr>
                        <a:t>to </a:t>
                      </a:r>
                      <a:r>
                        <a:rPr sz="900" dirty="0">
                          <a:solidFill>
                            <a:schemeClr val="tx1"/>
                          </a:solidFill>
                          <a:latin typeface="URW Gothic"/>
                          <a:cs typeface="URW Gothic"/>
                        </a:rPr>
                        <a:t>5 - </a:t>
                      </a:r>
                      <a:r>
                        <a:rPr sz="900" spc="-5" dirty="0">
                          <a:solidFill>
                            <a:schemeClr val="tx1"/>
                          </a:solidFill>
                          <a:latin typeface="URW Gothic"/>
                          <a:cs typeface="URW Gothic"/>
                        </a:rPr>
                        <a:t>practically and</a:t>
                      </a:r>
                      <a:r>
                        <a:rPr sz="900" spc="35" dirty="0">
                          <a:solidFill>
                            <a:schemeClr val="tx1"/>
                          </a:solidFill>
                          <a:latin typeface="URW Gothic"/>
                          <a:cs typeface="URW Gothic"/>
                        </a:rPr>
                        <a:t> </a:t>
                      </a:r>
                      <a:r>
                        <a:rPr sz="900" spc="-5" dirty="0">
                          <a:solidFill>
                            <a:schemeClr val="tx1"/>
                          </a:solidFill>
                          <a:latin typeface="URW Gothic"/>
                          <a:cs typeface="URW Gothic"/>
                        </a:rPr>
                        <a:t>visually</a:t>
                      </a:r>
                      <a:endParaRPr sz="900" dirty="0">
                        <a:solidFill>
                          <a:schemeClr val="tx1"/>
                        </a:solidFill>
                        <a:latin typeface="URW Gothic"/>
                        <a:cs typeface="URW Gothic"/>
                      </a:endParaRPr>
                    </a:p>
                    <a:p>
                      <a:pPr marL="525780" indent="-228600">
                        <a:lnSpc>
                          <a:spcPct val="100000"/>
                        </a:lnSpc>
                        <a:spcBef>
                          <a:spcPts val="25"/>
                        </a:spcBef>
                        <a:buClr>
                          <a:srgbClr val="000000"/>
                        </a:buClr>
                        <a:buFont typeface="Symbol"/>
                        <a:buChar char=""/>
                        <a:tabLst>
                          <a:tab pos="525145" algn="l"/>
                          <a:tab pos="525780" algn="l"/>
                        </a:tabLst>
                      </a:pPr>
                      <a:r>
                        <a:rPr sz="900" dirty="0">
                          <a:solidFill>
                            <a:schemeClr val="tx1"/>
                          </a:solidFill>
                          <a:latin typeface="URW Gothic"/>
                          <a:cs typeface="URW Gothic"/>
                        </a:rPr>
                        <a:t>Find 1 </a:t>
                      </a:r>
                      <a:r>
                        <a:rPr sz="900" spc="-5" dirty="0">
                          <a:solidFill>
                            <a:schemeClr val="tx1"/>
                          </a:solidFill>
                          <a:latin typeface="URW Gothic"/>
                          <a:cs typeface="URW Gothic"/>
                        </a:rPr>
                        <a:t>more and </a:t>
                      </a:r>
                      <a:r>
                        <a:rPr sz="900" dirty="0">
                          <a:solidFill>
                            <a:schemeClr val="tx1"/>
                          </a:solidFill>
                          <a:latin typeface="URW Gothic"/>
                          <a:cs typeface="URW Gothic"/>
                        </a:rPr>
                        <a:t>1 </a:t>
                      </a:r>
                      <a:r>
                        <a:rPr sz="900" spc="-5" dirty="0">
                          <a:solidFill>
                            <a:schemeClr val="tx1"/>
                          </a:solidFill>
                          <a:latin typeface="URW Gothic"/>
                          <a:cs typeface="URW Gothic"/>
                        </a:rPr>
                        <a:t>less numbers to </a:t>
                      </a:r>
                      <a:r>
                        <a:rPr sz="900" dirty="0">
                          <a:solidFill>
                            <a:schemeClr val="tx1"/>
                          </a:solidFill>
                          <a:latin typeface="URW Gothic"/>
                          <a:cs typeface="URW Gothic"/>
                        </a:rPr>
                        <a:t>5 </a:t>
                      </a:r>
                      <a:r>
                        <a:rPr sz="900" b="1" spc="-10" dirty="0">
                          <a:solidFill>
                            <a:schemeClr val="tx1"/>
                          </a:solidFill>
                          <a:latin typeface="Gothic Uralic"/>
                          <a:cs typeface="Gothic Uralic"/>
                        </a:rPr>
                        <a:t> </a:t>
                      </a:r>
                      <a:r>
                        <a:rPr sz="900" dirty="0">
                          <a:solidFill>
                            <a:schemeClr val="tx1"/>
                          </a:solidFill>
                          <a:latin typeface="URW Gothic"/>
                          <a:cs typeface="URW Gothic"/>
                        </a:rPr>
                        <a:t>– </a:t>
                      </a:r>
                      <a:r>
                        <a:rPr sz="900" spc="-5" dirty="0">
                          <a:solidFill>
                            <a:schemeClr val="tx1"/>
                          </a:solidFill>
                          <a:latin typeface="URW Gothic"/>
                          <a:cs typeface="URW Gothic"/>
                        </a:rPr>
                        <a:t>using concrete and </a:t>
                      </a:r>
                      <a:r>
                        <a:rPr sz="900" spc="-10" dirty="0">
                          <a:solidFill>
                            <a:schemeClr val="tx1"/>
                          </a:solidFill>
                          <a:latin typeface="URW Gothic"/>
                          <a:cs typeface="URW Gothic"/>
                        </a:rPr>
                        <a:t>number</a:t>
                      </a:r>
                      <a:r>
                        <a:rPr sz="900" spc="60" dirty="0">
                          <a:solidFill>
                            <a:schemeClr val="tx1"/>
                          </a:solidFill>
                          <a:latin typeface="URW Gothic"/>
                          <a:cs typeface="URW Gothic"/>
                        </a:rPr>
                        <a:t> </a:t>
                      </a:r>
                      <a:r>
                        <a:rPr sz="900" spc="-5" dirty="0">
                          <a:solidFill>
                            <a:schemeClr val="tx1"/>
                          </a:solidFill>
                          <a:latin typeface="URW Gothic"/>
                          <a:cs typeface="URW Gothic"/>
                        </a:rPr>
                        <a:t>line</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Addition facts to </a:t>
                      </a:r>
                      <a:r>
                        <a:rPr sz="900" dirty="0">
                          <a:solidFill>
                            <a:schemeClr val="tx1"/>
                          </a:solidFill>
                          <a:latin typeface="URW Gothic"/>
                          <a:cs typeface="URW Gothic"/>
                        </a:rPr>
                        <a:t>5 </a:t>
                      </a:r>
                      <a:r>
                        <a:rPr sz="900" spc="-5" dirty="0">
                          <a:solidFill>
                            <a:schemeClr val="tx1"/>
                          </a:solidFill>
                          <a:latin typeface="URW Gothic"/>
                          <a:cs typeface="URW Gothic"/>
                        </a:rPr>
                        <a:t>(fingers to</a:t>
                      </a:r>
                      <a:r>
                        <a:rPr sz="900" spc="10" dirty="0">
                          <a:solidFill>
                            <a:schemeClr val="tx1"/>
                          </a:solidFill>
                          <a:latin typeface="URW Gothic"/>
                          <a:cs typeface="URW Gothic"/>
                        </a:rPr>
                        <a:t> </a:t>
                      </a:r>
                      <a:r>
                        <a:rPr sz="900" spc="-5"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Subtraction facts to </a:t>
                      </a:r>
                      <a:r>
                        <a:rPr sz="900" dirty="0">
                          <a:solidFill>
                            <a:schemeClr val="tx1"/>
                          </a:solidFill>
                          <a:latin typeface="URW Gothic"/>
                          <a:cs typeface="URW Gothic"/>
                        </a:rPr>
                        <a:t>5 </a:t>
                      </a:r>
                      <a:r>
                        <a:rPr sz="900" spc="-10" dirty="0">
                          <a:solidFill>
                            <a:schemeClr val="tx1"/>
                          </a:solidFill>
                          <a:latin typeface="URW Gothic"/>
                          <a:cs typeface="URW Gothic"/>
                        </a:rPr>
                        <a:t>(fingers </a:t>
                      </a:r>
                      <a:r>
                        <a:rPr sz="900" spc="-5" dirty="0">
                          <a:solidFill>
                            <a:schemeClr val="tx1"/>
                          </a:solidFill>
                          <a:latin typeface="URW Gothic"/>
                          <a:cs typeface="URW Gothic"/>
                        </a:rPr>
                        <a:t>to</a:t>
                      </a:r>
                      <a:r>
                        <a:rPr sz="900" spc="15" dirty="0">
                          <a:solidFill>
                            <a:schemeClr val="tx1"/>
                          </a:solidFill>
                          <a:latin typeface="URW Gothic"/>
                          <a:cs typeface="URW Gothic"/>
                        </a:rPr>
                        <a:t> </a:t>
                      </a:r>
                      <a:r>
                        <a:rPr sz="900" spc="-5"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Number bonds to </a:t>
                      </a:r>
                      <a:r>
                        <a:rPr sz="900" dirty="0">
                          <a:solidFill>
                            <a:schemeClr val="tx1"/>
                          </a:solidFill>
                          <a:latin typeface="URW Gothic"/>
                          <a:cs typeface="URW Gothic"/>
                        </a:rPr>
                        <a:t>2, 3 </a:t>
                      </a:r>
                      <a:r>
                        <a:rPr sz="900" spc="-5" dirty="0">
                          <a:solidFill>
                            <a:schemeClr val="tx1"/>
                          </a:solidFill>
                          <a:latin typeface="URW Gothic"/>
                          <a:cs typeface="URW Gothic"/>
                        </a:rPr>
                        <a:t>and </a:t>
                      </a:r>
                      <a:r>
                        <a:rPr sz="900" dirty="0">
                          <a:solidFill>
                            <a:schemeClr val="tx1"/>
                          </a:solidFill>
                          <a:latin typeface="URW Gothic"/>
                          <a:cs typeface="URW Gothic"/>
                        </a:rPr>
                        <a:t>4 </a:t>
                      </a:r>
                      <a:r>
                        <a:rPr sz="900" spc="-10" dirty="0">
                          <a:solidFill>
                            <a:schemeClr val="tx1"/>
                          </a:solidFill>
                          <a:latin typeface="URW Gothic"/>
                          <a:cs typeface="URW Gothic"/>
                        </a:rPr>
                        <a:t>(using </a:t>
                      </a:r>
                      <a:r>
                        <a:rPr sz="900" spc="-5" dirty="0">
                          <a:solidFill>
                            <a:schemeClr val="tx1"/>
                          </a:solidFill>
                          <a:latin typeface="URW Gothic"/>
                          <a:cs typeface="URW Gothic"/>
                        </a:rPr>
                        <a:t>concrete </a:t>
                      </a:r>
                      <a:r>
                        <a:rPr sz="900" dirty="0">
                          <a:solidFill>
                            <a:schemeClr val="tx1"/>
                          </a:solidFill>
                          <a:latin typeface="URW Gothic"/>
                          <a:cs typeface="URW Gothic"/>
                        </a:rPr>
                        <a:t>aids </a:t>
                      </a:r>
                      <a:r>
                        <a:rPr sz="900" spc="-10" dirty="0">
                          <a:solidFill>
                            <a:schemeClr val="tx1"/>
                          </a:solidFill>
                          <a:latin typeface="URW Gothic"/>
                          <a:cs typeface="URW Gothic"/>
                        </a:rPr>
                        <a:t>to</a:t>
                      </a:r>
                      <a:r>
                        <a:rPr sz="900" spc="15" dirty="0">
                          <a:solidFill>
                            <a:schemeClr val="tx1"/>
                          </a:solidFill>
                          <a:latin typeface="URW Gothic"/>
                          <a:cs typeface="URW Gothic"/>
                        </a:rPr>
                        <a:t> </a:t>
                      </a:r>
                      <a:r>
                        <a:rPr sz="900" spc="-5" dirty="0">
                          <a:solidFill>
                            <a:schemeClr val="tx1"/>
                          </a:solidFill>
                          <a:latin typeface="URW Gothic"/>
                          <a:cs typeface="URW Gothic"/>
                        </a:rPr>
                        <a:t>help)</a:t>
                      </a:r>
                      <a:endParaRPr sz="900" dirty="0">
                        <a:solidFill>
                          <a:schemeClr val="tx1"/>
                        </a:solidFill>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solidFill>
                            <a:schemeClr val="tx1"/>
                          </a:solidFill>
                          <a:latin typeface="URW Gothic"/>
                          <a:cs typeface="URW Gothic"/>
                        </a:rPr>
                        <a:t>Subitise to </a:t>
                      </a:r>
                      <a:r>
                        <a:rPr sz="900" dirty="0">
                          <a:solidFill>
                            <a:schemeClr val="tx1"/>
                          </a:solidFill>
                          <a:latin typeface="URW Gothic"/>
                          <a:cs typeface="URW Gothic"/>
                        </a:rPr>
                        <a:t>5 - </a:t>
                      </a:r>
                      <a:r>
                        <a:rPr sz="900" spc="-5" dirty="0">
                          <a:solidFill>
                            <a:schemeClr val="tx1"/>
                          </a:solidFill>
                          <a:latin typeface="URW Gothic"/>
                          <a:cs typeface="URW Gothic"/>
                        </a:rPr>
                        <a:t>dots on </a:t>
                      </a:r>
                      <a:r>
                        <a:rPr sz="900" dirty="0">
                          <a:solidFill>
                            <a:schemeClr val="tx1"/>
                          </a:solidFill>
                          <a:latin typeface="URW Gothic"/>
                          <a:cs typeface="URW Gothic"/>
                        </a:rPr>
                        <a:t>a die, </a:t>
                      </a:r>
                      <a:r>
                        <a:rPr sz="900" spc="-5" dirty="0">
                          <a:solidFill>
                            <a:schemeClr val="tx1"/>
                          </a:solidFill>
                          <a:latin typeface="URW Gothic"/>
                          <a:cs typeface="URW Gothic"/>
                        </a:rPr>
                        <a:t>numicom </a:t>
                      </a:r>
                      <a:r>
                        <a:rPr sz="900" dirty="0">
                          <a:solidFill>
                            <a:schemeClr val="tx1"/>
                          </a:solidFill>
                          <a:latin typeface="URW Gothic"/>
                          <a:cs typeface="URW Gothic"/>
                        </a:rPr>
                        <a:t>piece,</a:t>
                      </a:r>
                      <a:r>
                        <a:rPr sz="900" spc="-20" dirty="0">
                          <a:solidFill>
                            <a:schemeClr val="tx1"/>
                          </a:solidFill>
                          <a:latin typeface="URW Gothic"/>
                          <a:cs typeface="URW Gothic"/>
                        </a:rPr>
                        <a:t> </a:t>
                      </a:r>
                      <a:r>
                        <a:rPr sz="900" spc="-5" dirty="0">
                          <a:solidFill>
                            <a:schemeClr val="tx1"/>
                          </a:solidFill>
                          <a:latin typeface="URW Gothic"/>
                          <a:cs typeface="URW Gothic"/>
                        </a:rPr>
                        <a:t>ten-frame,</a:t>
                      </a:r>
                      <a:endParaRPr sz="900" dirty="0">
                        <a:solidFill>
                          <a:schemeClr val="tx1"/>
                        </a:solidFill>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solidFill>
                            <a:schemeClr val="tx1"/>
                          </a:solidFill>
                          <a:latin typeface="URW Gothic"/>
                          <a:cs typeface="URW Gothic"/>
                        </a:rPr>
                        <a:t>Experiment with their own symbols and marks as well as</a:t>
                      </a:r>
                      <a:r>
                        <a:rPr sz="900" spc="20" dirty="0">
                          <a:solidFill>
                            <a:schemeClr val="tx1"/>
                          </a:solidFill>
                          <a:latin typeface="URW Gothic"/>
                          <a:cs typeface="URW Gothic"/>
                        </a:rPr>
                        <a:t> </a:t>
                      </a:r>
                      <a:r>
                        <a:rPr sz="900" spc="-5" dirty="0">
                          <a:solidFill>
                            <a:schemeClr val="tx1"/>
                          </a:solidFill>
                          <a:latin typeface="URW Gothic"/>
                          <a:cs typeface="URW Gothic"/>
                        </a:rPr>
                        <a:t>numerals</a:t>
                      </a:r>
                      <a:endParaRPr sz="900" dirty="0">
                        <a:solidFill>
                          <a:schemeClr val="tx1"/>
                        </a:solidFill>
                        <a:latin typeface="URW Gothic"/>
                        <a:cs typeface="URW Gothic"/>
                      </a:endParaRPr>
                    </a:p>
                  </a:txBody>
                  <a:tcPr marL="0" marR="0" marT="1270" marB="0">
                    <a:lnL w="12700">
                      <a:solidFill>
                        <a:srgbClr val="006FC0"/>
                      </a:solidFill>
                      <a:prstDash val="solid"/>
                    </a:lnL>
                    <a:lnB w="12700">
                      <a:solidFill>
                        <a:srgbClr val="006FC0"/>
                      </a:solidFill>
                      <a:prstDash val="solid"/>
                    </a:lnB>
                  </a:tcPr>
                </a:tc>
                <a:tc hMerge="1">
                  <a:txBody>
                    <a:bodyPr/>
                    <a:lstStyle/>
                    <a:p>
                      <a:endParaRPr/>
                    </a:p>
                  </a:txBody>
                  <a:tcPr marL="0" marR="0" marT="0" marB="0"/>
                </a:tc>
                <a:tc>
                  <a:txBody>
                    <a:bodyPr/>
                    <a:lstStyle/>
                    <a:p>
                      <a:pPr marL="525780" marR="256540" indent="-228600">
                        <a:lnSpc>
                          <a:spcPts val="1100"/>
                        </a:lnSpc>
                        <a:spcBef>
                          <a:spcPts val="20"/>
                        </a:spcBef>
                        <a:buClr>
                          <a:srgbClr val="000000"/>
                        </a:buClr>
                        <a:buFont typeface="Symbol"/>
                        <a:buChar char=""/>
                        <a:tabLst>
                          <a:tab pos="525145" algn="l"/>
                          <a:tab pos="525780" algn="l"/>
                        </a:tabLst>
                      </a:pPr>
                      <a:r>
                        <a:rPr sz="900" spc="-5" dirty="0">
                          <a:solidFill>
                            <a:schemeClr val="tx1"/>
                          </a:solidFill>
                          <a:latin typeface="URW Gothic"/>
                          <a:cs typeface="URW Gothic"/>
                        </a:rPr>
                        <a:t>Begin to understand and use ordinal numbers first, second </a:t>
                      </a:r>
                      <a:r>
                        <a:rPr sz="900" dirty="0">
                          <a:solidFill>
                            <a:schemeClr val="tx1"/>
                          </a:solidFill>
                          <a:latin typeface="URW Gothic"/>
                          <a:cs typeface="URW Gothic"/>
                        </a:rPr>
                        <a:t>-- </a:t>
                      </a:r>
                      <a:r>
                        <a:rPr sz="900" spc="5" dirty="0">
                          <a:solidFill>
                            <a:schemeClr val="tx1"/>
                          </a:solidFill>
                          <a:latin typeface="URW Gothic"/>
                          <a:cs typeface="URW Gothic"/>
                        </a:rPr>
                        <a:t>in  </a:t>
                      </a:r>
                      <a:r>
                        <a:rPr sz="900" spc="-5" dirty="0">
                          <a:solidFill>
                            <a:schemeClr val="tx1"/>
                          </a:solidFill>
                          <a:latin typeface="URW Gothic"/>
                          <a:cs typeface="URW Gothic"/>
                        </a:rPr>
                        <a:t>real life situations </a:t>
                      </a:r>
                      <a:r>
                        <a:rPr sz="900" spc="-10" dirty="0">
                          <a:solidFill>
                            <a:schemeClr val="tx1"/>
                          </a:solidFill>
                          <a:latin typeface="URW Gothic"/>
                          <a:cs typeface="URW Gothic"/>
                        </a:rPr>
                        <a:t>(eg. </a:t>
                      </a:r>
                      <a:r>
                        <a:rPr sz="900" spc="-5" dirty="0">
                          <a:solidFill>
                            <a:schemeClr val="tx1"/>
                          </a:solidFill>
                          <a:latin typeface="URW Gothic"/>
                          <a:cs typeface="URW Gothic"/>
                        </a:rPr>
                        <a:t>race results/position </a:t>
                      </a:r>
                      <a:r>
                        <a:rPr sz="900" spc="5" dirty="0">
                          <a:solidFill>
                            <a:schemeClr val="tx1"/>
                          </a:solidFill>
                          <a:latin typeface="URW Gothic"/>
                          <a:cs typeface="URW Gothic"/>
                        </a:rPr>
                        <a:t>in </a:t>
                      </a:r>
                      <a:r>
                        <a:rPr sz="900" spc="-5" dirty="0">
                          <a:solidFill>
                            <a:schemeClr val="tx1"/>
                          </a:solidFill>
                          <a:latin typeface="URW Gothic"/>
                          <a:cs typeface="URW Gothic"/>
                        </a:rPr>
                        <a:t>queue)</a:t>
                      </a:r>
                      <a:r>
                        <a:rPr sz="900" spc="40" dirty="0">
                          <a:solidFill>
                            <a:schemeClr val="tx1"/>
                          </a:solidFill>
                          <a:latin typeface="URW Gothic"/>
                          <a:cs typeface="URW Gothic"/>
                        </a:rPr>
                        <a:t> </a:t>
                      </a:r>
                      <a:endParaRPr sz="900" dirty="0">
                        <a:solidFill>
                          <a:schemeClr val="tx1"/>
                        </a:solidFill>
                        <a:latin typeface="Gothic Uralic"/>
                        <a:cs typeface="Gothic Uralic"/>
                      </a:endParaRPr>
                    </a:p>
                    <a:p>
                      <a:pPr marL="525780" indent="-228600">
                        <a:lnSpc>
                          <a:spcPts val="1070"/>
                        </a:lnSpc>
                        <a:buFont typeface="Symbol"/>
                        <a:buChar char=""/>
                        <a:tabLst>
                          <a:tab pos="525145" algn="l"/>
                          <a:tab pos="525780" algn="l"/>
                        </a:tabLst>
                      </a:pPr>
                      <a:r>
                        <a:rPr sz="900" spc="-5" dirty="0">
                          <a:solidFill>
                            <a:schemeClr val="tx1"/>
                          </a:solidFill>
                          <a:latin typeface="URW Gothic"/>
                          <a:cs typeface="URW Gothic"/>
                        </a:rPr>
                        <a:t>Know that </a:t>
                      </a:r>
                      <a:r>
                        <a:rPr sz="900" dirty="0">
                          <a:solidFill>
                            <a:schemeClr val="tx1"/>
                          </a:solidFill>
                          <a:latin typeface="URW Gothic"/>
                          <a:cs typeface="URW Gothic"/>
                        </a:rPr>
                        <a:t>a pair </a:t>
                      </a:r>
                      <a:r>
                        <a:rPr sz="900" spc="-5" dirty="0">
                          <a:solidFill>
                            <a:schemeClr val="tx1"/>
                          </a:solidFill>
                          <a:latin typeface="URW Gothic"/>
                          <a:cs typeface="URW Gothic"/>
                        </a:rPr>
                        <a:t>means</a:t>
                      </a:r>
                      <a:r>
                        <a:rPr sz="900" spc="-20" dirty="0">
                          <a:solidFill>
                            <a:schemeClr val="tx1"/>
                          </a:solidFill>
                          <a:latin typeface="URW Gothic"/>
                          <a:cs typeface="URW Gothic"/>
                        </a:rPr>
                        <a:t> </a:t>
                      </a:r>
                      <a:r>
                        <a:rPr sz="900" spc="-5" dirty="0">
                          <a:solidFill>
                            <a:schemeClr val="tx1"/>
                          </a:solidFill>
                          <a:latin typeface="URW Gothic"/>
                          <a:cs typeface="URW Gothic"/>
                        </a:rPr>
                        <a:t>two</a:t>
                      </a:r>
                      <a:endParaRPr sz="900" dirty="0">
                        <a:solidFill>
                          <a:schemeClr val="tx1"/>
                        </a:solidFill>
                        <a:latin typeface="URW Gothic"/>
                        <a:cs typeface="URW Gothic"/>
                      </a:endParaRPr>
                    </a:p>
                    <a:p>
                      <a:pPr marL="525780" marR="763270" indent="-228600">
                        <a:lnSpc>
                          <a:spcPct val="101099"/>
                        </a:lnSpc>
                        <a:spcBef>
                          <a:spcPts val="10"/>
                        </a:spcBef>
                        <a:buFont typeface="Symbol"/>
                        <a:buChar char=""/>
                        <a:tabLst>
                          <a:tab pos="525145" algn="l"/>
                          <a:tab pos="525780" algn="l"/>
                        </a:tabLst>
                      </a:pPr>
                      <a:r>
                        <a:rPr sz="900" spc="-5" dirty="0">
                          <a:solidFill>
                            <a:schemeClr val="tx1"/>
                          </a:solidFill>
                          <a:latin typeface="URW Gothic"/>
                          <a:cs typeface="URW Gothic"/>
                        </a:rPr>
                        <a:t>Understand and </a:t>
                      </a:r>
                      <a:r>
                        <a:rPr sz="900" dirty="0">
                          <a:solidFill>
                            <a:schemeClr val="tx1"/>
                          </a:solidFill>
                          <a:latin typeface="URW Gothic"/>
                          <a:cs typeface="URW Gothic"/>
                        </a:rPr>
                        <a:t>find </a:t>
                      </a:r>
                      <a:r>
                        <a:rPr sz="900" spc="-5" dirty="0">
                          <a:solidFill>
                            <a:schemeClr val="tx1"/>
                          </a:solidFill>
                          <a:latin typeface="URW Gothic"/>
                          <a:cs typeface="URW Gothic"/>
                        </a:rPr>
                        <a:t>pairs </a:t>
                      </a:r>
                      <a:r>
                        <a:rPr sz="900" spc="-10" dirty="0">
                          <a:solidFill>
                            <a:schemeClr val="tx1"/>
                          </a:solidFill>
                          <a:latin typeface="URW Gothic"/>
                          <a:cs typeface="URW Gothic"/>
                        </a:rPr>
                        <a:t>of </a:t>
                      </a:r>
                      <a:r>
                        <a:rPr sz="900" spc="-5" dirty="0">
                          <a:solidFill>
                            <a:schemeClr val="tx1"/>
                          </a:solidFill>
                          <a:latin typeface="URW Gothic"/>
                          <a:cs typeface="URW Gothic"/>
                        </a:rPr>
                        <a:t>socks, gloves, legs </a:t>
                      </a:r>
                      <a:r>
                        <a:rPr sz="900" dirty="0">
                          <a:solidFill>
                            <a:schemeClr val="tx1"/>
                          </a:solidFill>
                          <a:latin typeface="URW Gothic"/>
                          <a:cs typeface="URW Gothic"/>
                        </a:rPr>
                        <a:t>…  </a:t>
                      </a:r>
                      <a:r>
                        <a:rPr sz="900" spc="-5" dirty="0">
                          <a:solidFill>
                            <a:schemeClr val="tx1"/>
                          </a:solidFill>
                          <a:latin typeface="URW Gothic"/>
                          <a:cs typeface="URW Gothic"/>
                        </a:rPr>
                        <a:t>(</a:t>
                      </a:r>
                      <a:r>
                        <a:rPr sz="900" spc="-5" dirty="0" err="1">
                          <a:solidFill>
                            <a:schemeClr val="tx1"/>
                          </a:solidFill>
                          <a:latin typeface="URW Gothic"/>
                          <a:cs typeface="URW Gothic"/>
                        </a:rPr>
                        <a:t>practica</a:t>
                      </a:r>
                      <a:r>
                        <a:rPr lang="en-GB" sz="900" spc="-5" dirty="0">
                          <a:solidFill>
                            <a:schemeClr val="tx1"/>
                          </a:solidFill>
                          <a:latin typeface="URW Gothic"/>
                          <a:cs typeface="URW Gothic"/>
                        </a:rPr>
                        <a:t>l)</a:t>
                      </a:r>
                      <a:endParaRPr sz="900" dirty="0">
                        <a:solidFill>
                          <a:schemeClr val="tx1"/>
                        </a:solidFill>
                        <a:latin typeface="URW Gothic"/>
                        <a:cs typeface="URW Gothic"/>
                      </a:endParaRPr>
                    </a:p>
                    <a:p>
                      <a:pPr marL="525780" marR="74930" indent="-228600">
                        <a:lnSpc>
                          <a:spcPct val="102200"/>
                        </a:lnSpc>
                        <a:spcBef>
                          <a:spcPts val="5"/>
                        </a:spcBef>
                        <a:buClr>
                          <a:srgbClr val="000000"/>
                        </a:buClr>
                        <a:buFont typeface="Symbol"/>
                        <a:buChar char=""/>
                        <a:tabLst>
                          <a:tab pos="525145" algn="l"/>
                          <a:tab pos="525780" algn="l"/>
                        </a:tabLst>
                      </a:pPr>
                      <a:r>
                        <a:rPr sz="900" spc="-5" dirty="0">
                          <a:solidFill>
                            <a:schemeClr val="tx1"/>
                          </a:solidFill>
                          <a:latin typeface="URW Gothic"/>
                          <a:cs typeface="URW Gothic"/>
                        </a:rPr>
                        <a:t>Order and compare sets of numbers and quantities/objects </a:t>
                      </a:r>
                      <a:r>
                        <a:rPr sz="900" dirty="0">
                          <a:solidFill>
                            <a:schemeClr val="tx1"/>
                          </a:solidFill>
                          <a:latin typeface="URW Gothic"/>
                          <a:cs typeface="URW Gothic"/>
                        </a:rPr>
                        <a:t>up </a:t>
                      </a:r>
                      <a:r>
                        <a:rPr sz="900" spc="-5" dirty="0">
                          <a:solidFill>
                            <a:schemeClr val="tx1"/>
                          </a:solidFill>
                          <a:latin typeface="URW Gothic"/>
                          <a:cs typeface="URW Gothic"/>
                        </a:rPr>
                        <a:t>to  </a:t>
                      </a:r>
                      <a:r>
                        <a:rPr sz="900" dirty="0">
                          <a:solidFill>
                            <a:schemeClr val="tx1"/>
                          </a:solidFill>
                          <a:latin typeface="URW Gothic"/>
                          <a:cs typeface="URW Gothic"/>
                        </a:rPr>
                        <a:t>5</a:t>
                      </a:r>
                      <a:r>
                        <a:rPr sz="900" spc="10" dirty="0">
                          <a:solidFill>
                            <a:schemeClr val="tx1"/>
                          </a:solidFill>
                          <a:latin typeface="URW Gothic"/>
                          <a:cs typeface="URW Gothic"/>
                        </a:rPr>
                        <a:t> </a:t>
                      </a:r>
                      <a:r>
                        <a:rPr sz="900" spc="-10" dirty="0">
                          <a:solidFill>
                            <a:schemeClr val="tx1"/>
                          </a:solidFill>
                          <a:latin typeface="URW Gothic"/>
                          <a:cs typeface="URW Gothic"/>
                        </a:rPr>
                        <a:t>(</a:t>
                      </a:r>
                      <a:r>
                        <a:rPr sz="900" spc="-10" dirty="0" err="1">
                          <a:solidFill>
                            <a:schemeClr val="tx1"/>
                          </a:solidFill>
                          <a:latin typeface="URW Gothic"/>
                          <a:cs typeface="URW Gothic"/>
                        </a:rPr>
                        <a:t>UtW</a:t>
                      </a:r>
                      <a:r>
                        <a:rPr sz="900" spc="-10" dirty="0">
                          <a:solidFill>
                            <a:schemeClr val="tx1"/>
                          </a:solidFill>
                          <a:latin typeface="URW Gothic"/>
                          <a:cs typeface="URW Gothic"/>
                        </a:rPr>
                        <a:t>)</a:t>
                      </a:r>
                      <a:endParaRPr sz="900" dirty="0">
                        <a:solidFill>
                          <a:schemeClr val="tx1"/>
                        </a:solidFill>
                        <a:latin typeface="Gothic Uralic"/>
                        <a:cs typeface="Gothic Uralic"/>
                      </a:endParaRPr>
                    </a:p>
                    <a:p>
                      <a:pPr marL="525780" marR="620395" indent="-228600">
                        <a:lnSpc>
                          <a:spcPct val="102200"/>
                        </a:lnSpc>
                        <a:buFont typeface="Symbol"/>
                        <a:buChar char=""/>
                        <a:tabLst>
                          <a:tab pos="525145" algn="l"/>
                          <a:tab pos="525780" algn="l"/>
                        </a:tabLst>
                      </a:pPr>
                      <a:r>
                        <a:rPr sz="900" spc="-5" dirty="0">
                          <a:solidFill>
                            <a:schemeClr val="tx1"/>
                          </a:solidFill>
                          <a:latin typeface="URW Gothic"/>
                          <a:cs typeface="URW Gothic"/>
                        </a:rPr>
                        <a:t>Understand biggest and smallest numbers </a:t>
                      </a:r>
                      <a:r>
                        <a:rPr sz="900" dirty="0">
                          <a:solidFill>
                            <a:schemeClr val="tx1"/>
                          </a:solidFill>
                          <a:latin typeface="URW Gothic"/>
                          <a:cs typeface="URW Gothic"/>
                        </a:rPr>
                        <a:t>within 5 </a:t>
                      </a:r>
                      <a:r>
                        <a:rPr sz="900" spc="-5" dirty="0">
                          <a:solidFill>
                            <a:schemeClr val="tx1"/>
                          </a:solidFill>
                          <a:latin typeface="URW Gothic"/>
                          <a:cs typeface="URW Gothic"/>
                        </a:rPr>
                        <a:t>using  pratical/visual </a:t>
                      </a:r>
                      <a:r>
                        <a:rPr sz="900" dirty="0">
                          <a:solidFill>
                            <a:schemeClr val="tx1"/>
                          </a:solidFill>
                          <a:latin typeface="URW Gothic"/>
                          <a:cs typeface="URW Gothic"/>
                        </a:rPr>
                        <a:t>aids</a:t>
                      </a:r>
                    </a:p>
                    <a:p>
                      <a:pPr marL="525780" marR="90170" indent="-228600">
                        <a:lnSpc>
                          <a:spcPct val="102200"/>
                        </a:lnSpc>
                        <a:spcBef>
                          <a:spcPts val="5"/>
                        </a:spcBef>
                        <a:buFont typeface="Symbol"/>
                        <a:buChar char=""/>
                        <a:tabLst>
                          <a:tab pos="525145" algn="l"/>
                          <a:tab pos="525780" algn="l"/>
                        </a:tabLst>
                      </a:pPr>
                      <a:r>
                        <a:rPr sz="900" spc="-5" dirty="0">
                          <a:solidFill>
                            <a:schemeClr val="tx1"/>
                          </a:solidFill>
                          <a:latin typeface="URW Gothic"/>
                          <a:cs typeface="URW Gothic"/>
                        </a:rPr>
                        <a:t>Understand and </a:t>
                      </a:r>
                      <a:r>
                        <a:rPr sz="900" dirty="0">
                          <a:solidFill>
                            <a:schemeClr val="tx1"/>
                          </a:solidFill>
                          <a:latin typeface="URW Gothic"/>
                          <a:cs typeface="URW Gothic"/>
                        </a:rPr>
                        <a:t>use </a:t>
                      </a:r>
                      <a:r>
                        <a:rPr sz="900" spc="-5" dirty="0">
                          <a:solidFill>
                            <a:schemeClr val="tx1"/>
                          </a:solidFill>
                          <a:latin typeface="URW Gothic"/>
                          <a:cs typeface="URW Gothic"/>
                        </a:rPr>
                        <a:t>directional language </a:t>
                      </a:r>
                      <a:r>
                        <a:rPr sz="900" dirty="0">
                          <a:solidFill>
                            <a:schemeClr val="tx1"/>
                          </a:solidFill>
                          <a:latin typeface="URW Gothic"/>
                          <a:cs typeface="URW Gothic"/>
                        </a:rPr>
                        <a:t>- </a:t>
                      </a:r>
                      <a:r>
                        <a:rPr sz="900" spc="-5" dirty="0">
                          <a:solidFill>
                            <a:schemeClr val="tx1"/>
                          </a:solidFill>
                          <a:latin typeface="URW Gothic"/>
                          <a:cs typeface="URW Gothic"/>
                        </a:rPr>
                        <a:t>forwards, backwards,  turn around, on top, underneath, next </a:t>
                      </a:r>
                      <a:r>
                        <a:rPr sz="900" dirty="0">
                          <a:solidFill>
                            <a:schemeClr val="tx1"/>
                          </a:solidFill>
                          <a:latin typeface="URW Gothic"/>
                          <a:cs typeface="URW Gothic"/>
                        </a:rPr>
                        <a:t>to.</a:t>
                      </a:r>
                      <a:r>
                        <a:rPr sz="900" spc="-25" dirty="0">
                          <a:solidFill>
                            <a:schemeClr val="tx1"/>
                          </a:solidFill>
                          <a:latin typeface="URW Gothic"/>
                          <a:cs typeface="URW Gothic"/>
                        </a:rPr>
                        <a:t> </a:t>
                      </a:r>
                      <a:endParaRPr sz="900" dirty="0">
                        <a:solidFill>
                          <a:schemeClr val="tx1"/>
                        </a:solidFill>
                        <a:latin typeface="URW Gothic"/>
                        <a:cs typeface="URW Gothic"/>
                      </a:endParaRPr>
                    </a:p>
                  </a:txBody>
                  <a:tcPr marL="0" marR="0" marT="2540" marB="0">
                    <a:lnR w="12700">
                      <a:solidFill>
                        <a:srgbClr val="006FC0"/>
                      </a:solidFill>
                      <a:prstDash val="solid"/>
                    </a:lnR>
                    <a:lnB w="12700">
                      <a:solidFill>
                        <a:srgbClr val="006FC0"/>
                      </a:solidFill>
                      <a:prstDash val="solid"/>
                    </a:lnB>
                  </a:tcPr>
                </a:tc>
                <a:extLst>
                  <a:ext uri="{0D108BD9-81ED-4DB2-BD59-A6C34878D82A}">
                    <a16:rowId xmlns:a16="http://schemas.microsoft.com/office/drawing/2014/main" val="10003"/>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52754"/>
            <a:ext cx="10064750" cy="198120"/>
            <a:chOff x="371856" y="952754"/>
            <a:chExt cx="10064750" cy="198120"/>
          </a:xfrm>
        </p:grpSpPr>
        <p:sp>
          <p:nvSpPr>
            <p:cNvPr id="3" name="object 3"/>
            <p:cNvSpPr/>
            <p:nvPr/>
          </p:nvSpPr>
          <p:spPr>
            <a:xfrm>
              <a:off x="373380" y="964946"/>
              <a:ext cx="8089265" cy="186055"/>
            </a:xfrm>
            <a:custGeom>
              <a:avLst/>
              <a:gdLst/>
              <a:ahLst/>
              <a:cxnLst/>
              <a:rect l="l" t="t" r="r" b="b"/>
              <a:pathLst>
                <a:path w="8089265" h="186055">
                  <a:moveTo>
                    <a:pt x="8089138" y="0"/>
                  </a:moveTo>
                  <a:lnTo>
                    <a:pt x="0" y="0"/>
                  </a:lnTo>
                  <a:lnTo>
                    <a:pt x="0" y="185928"/>
                  </a:lnTo>
                  <a:lnTo>
                    <a:pt x="8089138" y="185928"/>
                  </a:lnTo>
                  <a:lnTo>
                    <a:pt x="8089138" y="0"/>
                  </a:lnTo>
                  <a:close/>
                </a:path>
              </a:pathLst>
            </a:custGeom>
            <a:solidFill>
              <a:srgbClr val="D9E1F3"/>
            </a:solidFill>
          </p:spPr>
          <p:txBody>
            <a:bodyPr wrap="square" lIns="0" tIns="0" rIns="0" bIns="0" rtlCol="0"/>
            <a:lstStyle/>
            <a:p>
              <a:endParaRPr/>
            </a:p>
          </p:txBody>
        </p:sp>
        <p:sp>
          <p:nvSpPr>
            <p:cNvPr id="4" name="object 4"/>
            <p:cNvSpPr/>
            <p:nvPr/>
          </p:nvSpPr>
          <p:spPr>
            <a:xfrm>
              <a:off x="371856" y="952753"/>
              <a:ext cx="10064750" cy="12700"/>
            </a:xfrm>
            <a:custGeom>
              <a:avLst/>
              <a:gdLst/>
              <a:ahLst/>
              <a:cxnLst/>
              <a:rect l="l" t="t" r="r" b="b"/>
              <a:pathLst>
                <a:path w="10064750" h="12700">
                  <a:moveTo>
                    <a:pt x="8090649" y="0"/>
                  </a:moveTo>
                  <a:lnTo>
                    <a:pt x="0" y="0"/>
                  </a:lnTo>
                  <a:lnTo>
                    <a:pt x="0" y="12192"/>
                  </a:lnTo>
                  <a:lnTo>
                    <a:pt x="8090649" y="12192"/>
                  </a:lnTo>
                  <a:lnTo>
                    <a:pt x="8090649" y="0"/>
                  </a:lnTo>
                  <a:close/>
                </a:path>
                <a:path w="10064750" h="12700">
                  <a:moveTo>
                    <a:pt x="10064242" y="0"/>
                  </a:moveTo>
                  <a:lnTo>
                    <a:pt x="8102854" y="0"/>
                  </a:lnTo>
                  <a:lnTo>
                    <a:pt x="8090662" y="0"/>
                  </a:lnTo>
                  <a:lnTo>
                    <a:pt x="8090662" y="12192"/>
                  </a:lnTo>
                  <a:lnTo>
                    <a:pt x="8102854" y="12192"/>
                  </a:lnTo>
                  <a:lnTo>
                    <a:pt x="10064242" y="12192"/>
                  </a:lnTo>
                  <a:lnTo>
                    <a:pt x="10064242" y="0"/>
                  </a:lnTo>
                  <a:close/>
                </a:path>
              </a:pathLst>
            </a:custGeom>
            <a:solidFill>
              <a:srgbClr val="006FC0"/>
            </a:solidFill>
          </p:spPr>
          <p:txBody>
            <a:bodyPr wrap="square" lIns="0" tIns="0" rIns="0" bIns="0" rtlCol="0"/>
            <a:lstStyle/>
            <a:p>
              <a:endParaRPr/>
            </a:p>
          </p:txBody>
        </p:sp>
      </p:grpSp>
      <p:sp>
        <p:nvSpPr>
          <p:cNvPr id="5" name="object 5"/>
          <p:cNvSpPr txBox="1"/>
          <p:nvPr/>
        </p:nvSpPr>
        <p:spPr>
          <a:xfrm>
            <a:off x="421640" y="346963"/>
            <a:ext cx="8789035" cy="1374775"/>
          </a:xfrm>
          <a:prstGeom prst="rect">
            <a:avLst/>
          </a:prstGeom>
        </p:spPr>
        <p:txBody>
          <a:bodyPr vert="horz" wrap="square" lIns="0" tIns="12700" rIns="0" bIns="0" rtlCol="0">
            <a:spAutoFit/>
          </a:bodyPr>
          <a:lstStyle/>
          <a:p>
            <a:pPr marL="208915" algn="ctr">
              <a:lnSpc>
                <a:spcPct val="100000"/>
              </a:lnSpc>
              <a:spcBef>
                <a:spcPts val="100"/>
              </a:spcBef>
            </a:pPr>
            <a:r>
              <a:rPr sz="1400" b="1" spc="-5" dirty="0">
                <a:latin typeface="Gothic Uralic"/>
                <a:cs typeface="Gothic Uralic"/>
              </a:rPr>
              <a:t>Early Years Expectations</a:t>
            </a:r>
            <a:r>
              <a:rPr lang="en-GB" sz="1400" b="1" spc="-5" dirty="0">
                <a:latin typeface="Gothic Uralic"/>
                <a:cs typeface="Gothic Uralic"/>
              </a:rPr>
              <a:t>:</a:t>
            </a:r>
            <a:endParaRPr sz="1400" dirty="0">
              <a:latin typeface="Verdana"/>
              <a:cs typeface="Verdana"/>
            </a:endParaRPr>
          </a:p>
          <a:p>
            <a:pPr marL="208915" algn="ctr">
              <a:lnSpc>
                <a:spcPct val="100000"/>
              </a:lnSpc>
              <a:spcBef>
                <a:spcPts val="60"/>
              </a:spcBef>
            </a:pPr>
            <a:r>
              <a:rPr sz="1200" b="1" dirty="0">
                <a:solidFill>
                  <a:srgbClr val="5B9BD4"/>
                </a:solidFill>
                <a:latin typeface="Gothic Uralic"/>
                <a:cs typeface="Gothic Uralic"/>
              </a:rPr>
              <a:t>Mathematics | Numerical</a:t>
            </a:r>
            <a:r>
              <a:rPr sz="1200" b="1" spc="-10" dirty="0">
                <a:solidFill>
                  <a:srgbClr val="5B9BD4"/>
                </a:solidFill>
                <a:latin typeface="Gothic Uralic"/>
                <a:cs typeface="Gothic Uralic"/>
              </a:rPr>
              <a:t> </a:t>
            </a:r>
            <a:r>
              <a:rPr sz="1200" b="1" spc="-5" dirty="0">
                <a:solidFill>
                  <a:srgbClr val="5B9BD4"/>
                </a:solidFill>
                <a:latin typeface="Gothic Uralic"/>
                <a:cs typeface="Gothic Uralic"/>
              </a:rPr>
              <a:t>Patterns</a:t>
            </a:r>
            <a:endParaRPr sz="1200" dirty="0">
              <a:latin typeface="Gothic Uralic"/>
              <a:cs typeface="Gothic Uralic"/>
            </a:endParaRPr>
          </a:p>
          <a:p>
            <a:pPr>
              <a:lnSpc>
                <a:spcPct val="100000"/>
              </a:lnSpc>
              <a:spcBef>
                <a:spcPts val="25"/>
              </a:spcBef>
            </a:pPr>
            <a:endParaRPr sz="1300" dirty="0">
              <a:latin typeface="Gothic Uralic"/>
              <a:cs typeface="Gothic Uralic"/>
            </a:endParaRPr>
          </a:p>
          <a:p>
            <a:pPr marL="12700">
              <a:lnSpc>
                <a:spcPct val="100000"/>
              </a:lnSpc>
            </a:pPr>
            <a:r>
              <a:rPr sz="1200" b="1" dirty="0">
                <a:latin typeface="Gothic Uralic"/>
                <a:cs typeface="Gothic Uralic"/>
              </a:rPr>
              <a:t>Early Learning </a:t>
            </a:r>
            <a:r>
              <a:rPr sz="1200" b="1" spc="-5" dirty="0">
                <a:latin typeface="Gothic Uralic"/>
                <a:cs typeface="Gothic Uralic"/>
              </a:rPr>
              <a:t>Goal: </a:t>
            </a:r>
            <a:r>
              <a:rPr sz="1200" b="1" dirty="0">
                <a:solidFill>
                  <a:srgbClr val="006FC0"/>
                </a:solidFill>
                <a:latin typeface="Gothic Uralic"/>
                <a:cs typeface="Gothic Uralic"/>
              </a:rPr>
              <a:t>Mathematics </a:t>
            </a:r>
            <a:r>
              <a:rPr sz="1200" spc="-5" dirty="0">
                <a:solidFill>
                  <a:srgbClr val="006FC0"/>
                </a:solidFill>
                <a:latin typeface="URW Gothic"/>
                <a:cs typeface="URW Gothic"/>
              </a:rPr>
              <a:t>| Numerical</a:t>
            </a:r>
            <a:r>
              <a:rPr sz="1200" spc="20" dirty="0">
                <a:solidFill>
                  <a:srgbClr val="006FC0"/>
                </a:solidFill>
                <a:latin typeface="URW Gothic"/>
                <a:cs typeface="URW Gothic"/>
              </a:rPr>
              <a:t> </a:t>
            </a:r>
            <a:r>
              <a:rPr sz="1200" spc="-5" dirty="0">
                <a:solidFill>
                  <a:srgbClr val="006FC0"/>
                </a:solidFill>
                <a:latin typeface="URW Gothic"/>
                <a:cs typeface="URW Gothic"/>
              </a:rPr>
              <a:t>Patterns</a:t>
            </a:r>
            <a:endParaRPr sz="1200" dirty="0">
              <a:latin typeface="URW Gothic"/>
              <a:cs typeface="URW Gothic"/>
            </a:endParaRPr>
          </a:p>
          <a:p>
            <a:pPr marL="1270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verbally </a:t>
            </a:r>
            <a:r>
              <a:rPr sz="900" dirty="0">
                <a:latin typeface="URW Gothic"/>
                <a:cs typeface="URW Gothic"/>
              </a:rPr>
              <a:t>count </a:t>
            </a:r>
            <a:r>
              <a:rPr sz="900" spc="-5" dirty="0">
                <a:latin typeface="URW Gothic"/>
                <a:cs typeface="URW Gothic"/>
              </a:rPr>
              <a:t>beyond </a:t>
            </a:r>
            <a:r>
              <a:rPr sz="900" dirty="0">
                <a:latin typeface="URW Gothic"/>
                <a:cs typeface="URW Gothic"/>
              </a:rPr>
              <a:t>20, </a:t>
            </a:r>
            <a:r>
              <a:rPr sz="900" spc="-5" dirty="0">
                <a:latin typeface="URW Gothic"/>
                <a:cs typeface="URW Gothic"/>
              </a:rPr>
              <a:t>recognising the patterns of the counting</a:t>
            </a:r>
            <a:r>
              <a:rPr sz="900" dirty="0">
                <a:latin typeface="URW Gothic"/>
                <a:cs typeface="URW Gothic"/>
              </a:rPr>
              <a:t> </a:t>
            </a:r>
            <a:r>
              <a:rPr sz="900" spc="-5" dirty="0">
                <a:latin typeface="URW Gothic"/>
                <a:cs typeface="URW Gothic"/>
              </a:rPr>
              <a:t>system</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Compare quantities </a:t>
            </a:r>
            <a:r>
              <a:rPr sz="900" dirty="0">
                <a:latin typeface="URW Gothic"/>
                <a:cs typeface="URW Gothic"/>
              </a:rPr>
              <a:t>up </a:t>
            </a:r>
            <a:r>
              <a:rPr sz="900" spc="-5" dirty="0">
                <a:latin typeface="URW Gothic"/>
                <a:cs typeface="URW Gothic"/>
              </a:rPr>
              <a:t>to 10 </a:t>
            </a:r>
            <a:r>
              <a:rPr sz="900" spc="5" dirty="0">
                <a:latin typeface="URW Gothic"/>
                <a:cs typeface="URW Gothic"/>
              </a:rPr>
              <a:t>in </a:t>
            </a:r>
            <a:r>
              <a:rPr sz="900" spc="-5" dirty="0">
                <a:latin typeface="URW Gothic"/>
                <a:cs typeface="URW Gothic"/>
              </a:rPr>
              <a:t>different contexts, recognising </a:t>
            </a:r>
            <a:r>
              <a:rPr sz="900" dirty="0">
                <a:latin typeface="URW Gothic"/>
                <a:cs typeface="URW Gothic"/>
              </a:rPr>
              <a:t>when </a:t>
            </a:r>
            <a:r>
              <a:rPr sz="900" spc="-5" dirty="0">
                <a:latin typeface="URW Gothic"/>
                <a:cs typeface="URW Gothic"/>
              </a:rPr>
              <a:t>one quantity is greater than, less than, or the </a:t>
            </a:r>
            <a:r>
              <a:rPr sz="900" spc="5" dirty="0">
                <a:latin typeface="URW Gothic"/>
                <a:cs typeface="URW Gothic"/>
              </a:rPr>
              <a:t>same </a:t>
            </a:r>
            <a:r>
              <a:rPr sz="900" spc="-5" dirty="0">
                <a:latin typeface="URW Gothic"/>
                <a:cs typeface="URW Gothic"/>
              </a:rPr>
              <a:t>as the other</a:t>
            </a:r>
            <a:r>
              <a:rPr sz="900" spc="110" dirty="0">
                <a:latin typeface="URW Gothic"/>
                <a:cs typeface="URW Gothic"/>
              </a:rPr>
              <a:t> </a:t>
            </a:r>
            <a:r>
              <a:rPr sz="900" spc="-5" dirty="0">
                <a:latin typeface="URW Gothic"/>
                <a:cs typeface="URW Gothic"/>
              </a:rPr>
              <a:t>quantity</a:t>
            </a:r>
            <a:endParaRPr sz="900" dirty="0">
              <a:latin typeface="URW Gothic"/>
              <a:cs typeface="URW Gothic"/>
            </a:endParaRPr>
          </a:p>
          <a:p>
            <a:pPr marL="469900" indent="-228600">
              <a:lnSpc>
                <a:spcPct val="100000"/>
              </a:lnSpc>
              <a:spcBef>
                <a:spcPts val="20"/>
              </a:spcBef>
              <a:buFont typeface="Symbol"/>
              <a:buChar char=""/>
              <a:tabLst>
                <a:tab pos="469265" algn="l"/>
                <a:tab pos="469900" algn="l"/>
              </a:tabLst>
            </a:pPr>
            <a:r>
              <a:rPr sz="900" spc="-5" dirty="0">
                <a:latin typeface="URW Gothic"/>
                <a:cs typeface="URW Gothic"/>
              </a:rPr>
              <a:t>Explore and represent patterns within numbers </a:t>
            </a:r>
            <a:r>
              <a:rPr sz="900" dirty="0">
                <a:latin typeface="URW Gothic"/>
                <a:cs typeface="URW Gothic"/>
              </a:rPr>
              <a:t>up </a:t>
            </a:r>
            <a:r>
              <a:rPr sz="900" spc="-5" dirty="0">
                <a:latin typeface="URW Gothic"/>
                <a:cs typeface="URW Gothic"/>
              </a:rPr>
              <a:t>to 10, including odd and even numbers, double facts and how quantities </a:t>
            </a:r>
            <a:r>
              <a:rPr sz="900" dirty="0">
                <a:latin typeface="URW Gothic"/>
                <a:cs typeface="URW Gothic"/>
              </a:rPr>
              <a:t>can </a:t>
            </a:r>
            <a:r>
              <a:rPr sz="900" spc="25" dirty="0">
                <a:latin typeface="URW Gothic"/>
                <a:cs typeface="URW Gothic"/>
              </a:rPr>
              <a:t>be </a:t>
            </a:r>
            <a:r>
              <a:rPr sz="900" spc="-5" dirty="0">
                <a:latin typeface="URW Gothic"/>
                <a:cs typeface="URW Gothic"/>
              </a:rPr>
              <a:t>distributed</a:t>
            </a:r>
            <a:r>
              <a:rPr sz="900" spc="95" dirty="0">
                <a:latin typeface="URW Gothic"/>
                <a:cs typeface="URW Gothic"/>
              </a:rPr>
              <a:t> </a:t>
            </a:r>
            <a:r>
              <a:rPr sz="900" spc="-5" dirty="0">
                <a:latin typeface="URW Gothic"/>
                <a:cs typeface="URW Gothic"/>
              </a:rPr>
              <a:t>equally</a:t>
            </a:r>
            <a:endParaRPr sz="900" dirty="0">
              <a:latin typeface="URW Gothic"/>
              <a:cs typeface="URW Gothic"/>
            </a:endParaRPr>
          </a:p>
        </p:txBody>
      </p:sp>
      <p:sp>
        <p:nvSpPr>
          <p:cNvPr id="6" name="object 6"/>
          <p:cNvSpPr/>
          <p:nvPr/>
        </p:nvSpPr>
        <p:spPr>
          <a:xfrm>
            <a:off x="373379" y="1711706"/>
            <a:ext cx="4128135" cy="140335"/>
          </a:xfrm>
          <a:custGeom>
            <a:avLst/>
            <a:gdLst/>
            <a:ahLst/>
            <a:cxnLst/>
            <a:rect l="l" t="t" r="r" b="b"/>
            <a:pathLst>
              <a:path w="4128135" h="140335">
                <a:moveTo>
                  <a:pt x="4127627" y="0"/>
                </a:moveTo>
                <a:lnTo>
                  <a:pt x="0" y="0"/>
                </a:lnTo>
                <a:lnTo>
                  <a:pt x="0" y="140208"/>
                </a:lnTo>
                <a:lnTo>
                  <a:pt x="4127627" y="140208"/>
                </a:lnTo>
                <a:lnTo>
                  <a:pt x="4127627" y="0"/>
                </a:lnTo>
                <a:close/>
              </a:path>
            </a:pathLst>
          </a:custGeom>
          <a:solidFill>
            <a:srgbClr val="9CC2E4"/>
          </a:solidFill>
        </p:spPr>
        <p:txBody>
          <a:bodyPr wrap="square" lIns="0" tIns="0" rIns="0" bIns="0" rtlCol="0"/>
          <a:lstStyle/>
          <a:p>
            <a:endParaRPr/>
          </a:p>
        </p:txBody>
      </p:sp>
      <p:sp>
        <p:nvSpPr>
          <p:cNvPr id="7" name="object 7"/>
          <p:cNvSpPr txBox="1"/>
          <p:nvPr/>
        </p:nvSpPr>
        <p:spPr>
          <a:xfrm>
            <a:off x="421640" y="1699005"/>
            <a:ext cx="244094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Progression towards the Early </a:t>
            </a:r>
            <a:r>
              <a:rPr sz="900" b="1" dirty="0">
                <a:latin typeface="Gothic Uralic"/>
                <a:cs typeface="Gothic Uralic"/>
              </a:rPr>
              <a:t>Learning</a:t>
            </a:r>
            <a:r>
              <a:rPr sz="900" b="1" spc="15" dirty="0">
                <a:latin typeface="Gothic Uralic"/>
                <a:cs typeface="Gothic Uralic"/>
              </a:rPr>
              <a:t> </a:t>
            </a:r>
            <a:r>
              <a:rPr sz="900" b="1" spc="-5" dirty="0">
                <a:latin typeface="Gothic Uralic"/>
                <a:cs typeface="Gothic Uralic"/>
              </a:rPr>
              <a:t>Goal</a:t>
            </a:r>
            <a:endParaRPr sz="900">
              <a:latin typeface="Gothic Uralic"/>
              <a:cs typeface="Gothic Uralic"/>
            </a:endParaRPr>
          </a:p>
        </p:txBody>
      </p:sp>
      <p:sp>
        <p:nvSpPr>
          <p:cNvPr id="8" name="object 8"/>
          <p:cNvSpPr/>
          <p:nvPr/>
        </p:nvSpPr>
        <p:spPr>
          <a:xfrm>
            <a:off x="4501007" y="1711706"/>
            <a:ext cx="5935345" cy="140335"/>
          </a:xfrm>
          <a:custGeom>
            <a:avLst/>
            <a:gdLst/>
            <a:ahLst/>
            <a:cxnLst/>
            <a:rect l="l" t="t" r="r" b="b"/>
            <a:pathLst>
              <a:path w="5935345" h="140335">
                <a:moveTo>
                  <a:pt x="5935091" y="0"/>
                </a:moveTo>
                <a:lnTo>
                  <a:pt x="0" y="0"/>
                </a:lnTo>
                <a:lnTo>
                  <a:pt x="0" y="140208"/>
                </a:lnTo>
                <a:lnTo>
                  <a:pt x="5935091" y="140208"/>
                </a:lnTo>
                <a:lnTo>
                  <a:pt x="5935091" y="0"/>
                </a:lnTo>
                <a:close/>
              </a:path>
            </a:pathLst>
          </a:custGeom>
          <a:solidFill>
            <a:srgbClr val="9CC2E4"/>
          </a:solidFill>
        </p:spPr>
        <p:txBody>
          <a:bodyPr wrap="square" lIns="0" tIns="0" rIns="0" bIns="0" rtlCol="0"/>
          <a:lstStyle/>
          <a:p>
            <a:endParaRPr/>
          </a:p>
        </p:txBody>
      </p:sp>
      <p:sp>
        <p:nvSpPr>
          <p:cNvPr id="9" name="object 9"/>
          <p:cNvSpPr txBox="1"/>
          <p:nvPr/>
        </p:nvSpPr>
        <p:spPr>
          <a:xfrm>
            <a:off x="4556886" y="1697482"/>
            <a:ext cx="3537585" cy="151323"/>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mathematics curriculum </a:t>
            </a:r>
            <a:endParaRPr sz="900" dirty="0">
              <a:latin typeface="Verdana"/>
              <a:cs typeface="Verdana"/>
            </a:endParaRPr>
          </a:p>
        </p:txBody>
      </p:sp>
      <p:grpSp>
        <p:nvGrpSpPr>
          <p:cNvPr id="10" name="object 10"/>
          <p:cNvGrpSpPr/>
          <p:nvPr/>
        </p:nvGrpSpPr>
        <p:grpSpPr>
          <a:xfrm>
            <a:off x="373379" y="1851914"/>
            <a:ext cx="10062845" cy="140335"/>
            <a:chOff x="373379" y="1851914"/>
            <a:chExt cx="10062845" cy="140335"/>
          </a:xfrm>
        </p:grpSpPr>
        <p:sp>
          <p:nvSpPr>
            <p:cNvPr id="11" name="object 11"/>
            <p:cNvSpPr/>
            <p:nvPr/>
          </p:nvSpPr>
          <p:spPr>
            <a:xfrm>
              <a:off x="373379" y="1851914"/>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006FC0"/>
            </a:solidFill>
          </p:spPr>
          <p:txBody>
            <a:bodyPr wrap="square" lIns="0" tIns="0" rIns="0" bIns="0" rtlCol="0"/>
            <a:lstStyle/>
            <a:p>
              <a:endParaRPr/>
            </a:p>
          </p:txBody>
        </p:sp>
        <p:sp>
          <p:nvSpPr>
            <p:cNvPr id="12" name="object 12"/>
            <p:cNvSpPr/>
            <p:nvPr/>
          </p:nvSpPr>
          <p:spPr>
            <a:xfrm>
              <a:off x="643127" y="1851914"/>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DEEAF6"/>
            </a:solidFill>
          </p:spPr>
          <p:txBody>
            <a:bodyPr wrap="square" lIns="0" tIns="0" rIns="0" bIns="0" rtlCol="0"/>
            <a:lstStyle/>
            <a:p>
              <a:endParaRPr/>
            </a:p>
          </p:txBody>
        </p:sp>
      </p:grpSp>
      <p:sp>
        <p:nvSpPr>
          <p:cNvPr id="13" name="object 13"/>
          <p:cNvSpPr txBox="1"/>
          <p:nvPr/>
        </p:nvSpPr>
        <p:spPr>
          <a:xfrm>
            <a:off x="421640" y="1839214"/>
            <a:ext cx="9647555" cy="151323"/>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p:txBody>
      </p:sp>
      <p:sp>
        <p:nvSpPr>
          <p:cNvPr id="14" name="object 14"/>
          <p:cNvSpPr txBox="1"/>
          <p:nvPr/>
        </p:nvSpPr>
        <p:spPr>
          <a:xfrm>
            <a:off x="650240" y="1979422"/>
            <a:ext cx="3793490" cy="1838837"/>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Count by rote from </a:t>
            </a:r>
            <a:r>
              <a:rPr sz="900" dirty="0">
                <a:latin typeface="URW Gothic"/>
                <a:cs typeface="URW Gothic"/>
              </a:rPr>
              <a:t>0 </a:t>
            </a:r>
            <a:r>
              <a:rPr sz="900" spc="-5" dirty="0">
                <a:latin typeface="URW Gothic"/>
                <a:cs typeface="URW Gothic"/>
              </a:rPr>
              <a:t>forwards to </a:t>
            </a:r>
            <a:r>
              <a:rPr sz="900" dirty="0">
                <a:latin typeface="URW Gothic"/>
                <a:cs typeface="URW Gothic"/>
              </a:rPr>
              <a:t>20 </a:t>
            </a:r>
            <a:r>
              <a:rPr sz="900" spc="-5" dirty="0">
                <a:latin typeface="URW Gothic"/>
                <a:cs typeface="URW Gothic"/>
              </a:rPr>
              <a:t>and</a:t>
            </a:r>
            <a:r>
              <a:rPr sz="900" spc="-10" dirty="0">
                <a:latin typeface="URW Gothic"/>
                <a:cs typeface="URW Gothic"/>
              </a:rPr>
              <a:t> </a:t>
            </a:r>
            <a:r>
              <a:rPr sz="900" spc="-5" dirty="0">
                <a:latin typeface="URW Gothic"/>
                <a:cs typeface="URW Gothic"/>
              </a:rPr>
              <a:t>beyond</a:t>
            </a:r>
            <a:endParaRPr sz="900" dirty="0">
              <a:latin typeface="URW Gothic"/>
              <a:cs typeface="URW Gothic"/>
            </a:endParaRPr>
          </a:p>
          <a:p>
            <a:pPr marL="241300" marR="450850" indent="-228600">
              <a:lnSpc>
                <a:spcPct val="102200"/>
              </a:lnSpc>
              <a:buFont typeface="Symbol"/>
              <a:buChar char=""/>
              <a:tabLst>
                <a:tab pos="240665" algn="l"/>
                <a:tab pos="241300" algn="l"/>
              </a:tabLst>
            </a:pPr>
            <a:r>
              <a:rPr sz="900" spc="-5" dirty="0">
                <a:latin typeface="URW Gothic"/>
                <a:cs typeface="URW Gothic"/>
              </a:rPr>
              <a:t>Count by rote forwards </a:t>
            </a:r>
            <a:r>
              <a:rPr sz="900" spc="5" dirty="0">
                <a:latin typeface="URW Gothic"/>
                <a:cs typeface="URW Gothic"/>
              </a:rPr>
              <a:t>in </a:t>
            </a:r>
            <a:r>
              <a:rPr sz="900" dirty="0">
                <a:latin typeface="URW Gothic"/>
                <a:cs typeface="URW Gothic"/>
              </a:rPr>
              <a:t>1s from </a:t>
            </a:r>
            <a:r>
              <a:rPr sz="900" spc="-5" dirty="0">
                <a:latin typeface="URW Gothic"/>
                <a:cs typeface="URW Gothic"/>
              </a:rPr>
              <a:t>any </a:t>
            </a:r>
            <a:r>
              <a:rPr sz="900" spc="-10" dirty="0">
                <a:latin typeface="URW Gothic"/>
                <a:cs typeface="URW Gothic"/>
              </a:rPr>
              <a:t>number </a:t>
            </a:r>
            <a:r>
              <a:rPr sz="900" spc="-5" dirty="0">
                <a:latin typeface="URW Gothic"/>
                <a:cs typeface="URW Gothic"/>
              </a:rPr>
              <a:t>to </a:t>
            </a:r>
            <a:r>
              <a:rPr sz="900" dirty="0">
                <a:latin typeface="URW Gothic"/>
                <a:cs typeface="URW Gothic"/>
              </a:rPr>
              <a:t>20 </a:t>
            </a:r>
            <a:r>
              <a:rPr sz="900" spc="-5" dirty="0">
                <a:latin typeface="URW Gothic"/>
                <a:cs typeface="URW Gothic"/>
              </a:rPr>
              <a:t>and  beyond</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Compare and order </a:t>
            </a:r>
            <a:r>
              <a:rPr sz="900" dirty="0">
                <a:latin typeface="URW Gothic"/>
                <a:cs typeface="URW Gothic"/>
              </a:rPr>
              <a:t>a </a:t>
            </a:r>
            <a:r>
              <a:rPr sz="900" spc="-10" dirty="0">
                <a:latin typeface="URW Gothic"/>
                <a:cs typeface="URW Gothic"/>
              </a:rPr>
              <a:t>variety </a:t>
            </a:r>
            <a:r>
              <a:rPr sz="900" spc="-5" dirty="0">
                <a:latin typeface="URW Gothic"/>
                <a:cs typeface="URW Gothic"/>
              </a:rPr>
              <a:t>of quantities </a:t>
            </a:r>
            <a:r>
              <a:rPr sz="900" dirty="0">
                <a:latin typeface="URW Gothic"/>
                <a:cs typeface="URW Gothic"/>
              </a:rPr>
              <a:t>up </a:t>
            </a:r>
            <a:r>
              <a:rPr sz="900" spc="-5" dirty="0">
                <a:latin typeface="URW Gothic"/>
                <a:cs typeface="URW Gothic"/>
              </a:rPr>
              <a:t>to </a:t>
            </a:r>
            <a:r>
              <a:rPr sz="900" dirty="0">
                <a:latin typeface="URW Gothic"/>
                <a:cs typeface="URW Gothic"/>
              </a:rPr>
              <a:t>10</a:t>
            </a:r>
            <a:r>
              <a:rPr sz="900" spc="85" dirty="0">
                <a:latin typeface="URW Gothic"/>
                <a:cs typeface="URW Gothic"/>
              </a:rPr>
              <a:t> </a:t>
            </a:r>
            <a:r>
              <a:rPr sz="900" spc="-5" dirty="0">
                <a:latin typeface="URW Gothic"/>
                <a:cs typeface="URW Gothic"/>
              </a:rPr>
              <a:t>recognising</a:t>
            </a:r>
            <a:endParaRPr sz="900" dirty="0">
              <a:latin typeface="URW Gothic"/>
              <a:cs typeface="URW Gothic"/>
            </a:endParaRPr>
          </a:p>
          <a:p>
            <a:pPr marL="241300" marR="234315">
              <a:lnSpc>
                <a:spcPct val="102200"/>
              </a:lnSpc>
            </a:pPr>
            <a:r>
              <a:rPr sz="900" spc="-5" dirty="0">
                <a:latin typeface="URW Gothic"/>
                <a:cs typeface="URW Gothic"/>
              </a:rPr>
              <a:t>greater than, less than and the </a:t>
            </a:r>
            <a:r>
              <a:rPr sz="900" spc="-10" dirty="0">
                <a:latin typeface="URW Gothic"/>
                <a:cs typeface="URW Gothic"/>
              </a:rPr>
              <a:t>same </a:t>
            </a:r>
            <a:r>
              <a:rPr sz="900" spc="-5" dirty="0">
                <a:latin typeface="URW Gothic"/>
                <a:cs typeface="URW Gothic"/>
              </a:rPr>
              <a:t>as </a:t>
            </a:r>
            <a:r>
              <a:rPr sz="900" spc="5" dirty="0">
                <a:latin typeface="URW Gothic"/>
                <a:cs typeface="URW Gothic"/>
              </a:rPr>
              <a:t>in </a:t>
            </a:r>
            <a:r>
              <a:rPr sz="900" spc="-5" dirty="0">
                <a:latin typeface="URW Gothic"/>
                <a:cs typeface="URW Gothic"/>
              </a:rPr>
              <a:t>practical context  (inc.quantities)</a:t>
            </a:r>
            <a:r>
              <a:rPr sz="900" dirty="0">
                <a:latin typeface="URW Gothic"/>
                <a:cs typeface="URW Gothic"/>
              </a:rPr>
              <a:t> </a:t>
            </a:r>
            <a:endParaRPr sz="900" dirty="0">
              <a:latin typeface="Gothic Uralic"/>
              <a:cs typeface="Gothic Uralic"/>
            </a:endParaRPr>
          </a:p>
          <a:p>
            <a:pPr marL="241300" marR="101600" indent="-228600">
              <a:lnSpc>
                <a:spcPct val="102200"/>
              </a:lnSpc>
              <a:buFont typeface="Symbol"/>
              <a:buChar char=""/>
              <a:tabLst>
                <a:tab pos="240665" algn="l"/>
                <a:tab pos="241300" algn="l"/>
              </a:tabLst>
            </a:pPr>
            <a:r>
              <a:rPr sz="900" spc="-5" dirty="0">
                <a:latin typeface="URW Gothic"/>
                <a:cs typeface="URW Gothic"/>
              </a:rPr>
              <a:t>Understand and </a:t>
            </a:r>
            <a:r>
              <a:rPr sz="900" dirty="0">
                <a:latin typeface="URW Gothic"/>
                <a:cs typeface="URW Gothic"/>
              </a:rPr>
              <a:t>use </a:t>
            </a:r>
            <a:r>
              <a:rPr sz="900" spc="-5" dirty="0">
                <a:latin typeface="URW Gothic"/>
                <a:cs typeface="URW Gothic"/>
              </a:rPr>
              <a:t>the vocabulary more, most, greater than,  fewer, less than and equals, the </a:t>
            </a:r>
            <a:r>
              <a:rPr sz="900" spc="-10" dirty="0">
                <a:latin typeface="URW Gothic"/>
                <a:cs typeface="URW Gothic"/>
              </a:rPr>
              <a:t>same </a:t>
            </a:r>
            <a:r>
              <a:rPr sz="900" spc="-5" dirty="0">
                <a:latin typeface="URW Gothic"/>
                <a:cs typeface="URW Gothic"/>
              </a:rPr>
              <a:t>as with quantities </a:t>
            </a:r>
            <a:r>
              <a:rPr sz="900" dirty="0">
                <a:latin typeface="URW Gothic"/>
                <a:cs typeface="URW Gothic"/>
              </a:rPr>
              <a:t>up </a:t>
            </a:r>
            <a:r>
              <a:rPr sz="900" spc="-5" dirty="0">
                <a:latin typeface="URW Gothic"/>
                <a:cs typeface="URW Gothic"/>
              </a:rPr>
              <a:t>to  </a:t>
            </a:r>
            <a:r>
              <a:rPr sz="900" dirty="0">
                <a:latin typeface="URW Gothic"/>
                <a:cs typeface="URW Gothic"/>
              </a:rPr>
              <a:t>10 </a:t>
            </a:r>
            <a:endParaRPr sz="900" dirty="0">
              <a:latin typeface="Gothic Uralic"/>
              <a:cs typeface="Gothic Uralic"/>
            </a:endParaRPr>
          </a:p>
          <a:p>
            <a:pPr marL="241300" marR="20320" indent="-228600">
              <a:lnSpc>
                <a:spcPct val="102200"/>
              </a:lnSpc>
              <a:buFont typeface="Symbol"/>
              <a:buChar char=""/>
              <a:tabLst>
                <a:tab pos="240665" algn="l"/>
                <a:tab pos="241300" algn="l"/>
              </a:tabLst>
            </a:pPr>
            <a:r>
              <a:rPr lang="en-GB" sz="900" spc="-5" dirty="0">
                <a:latin typeface="URW Gothic"/>
                <a:cs typeface="URW Gothic"/>
              </a:rPr>
              <a:t>R</a:t>
            </a:r>
            <a:r>
              <a:rPr sz="900" spc="-5" dirty="0" err="1">
                <a:latin typeface="URW Gothic"/>
                <a:cs typeface="URW Gothic"/>
              </a:rPr>
              <a:t>ecognition</a:t>
            </a:r>
            <a:r>
              <a:rPr sz="900" spc="-5" dirty="0">
                <a:latin typeface="URW Gothic"/>
                <a:cs typeface="URW Gothic"/>
              </a:rPr>
              <a:t> </a:t>
            </a:r>
            <a:r>
              <a:rPr sz="900" spc="-10" dirty="0">
                <a:latin typeface="URW Gothic"/>
                <a:cs typeface="URW Gothic"/>
              </a:rPr>
              <a:t>of </a:t>
            </a:r>
            <a:r>
              <a:rPr sz="900" spc="-5" dirty="0">
                <a:latin typeface="URW Gothic"/>
                <a:cs typeface="URW Gothic"/>
              </a:rPr>
              <a:t>odd and even numbers to </a:t>
            </a:r>
            <a:r>
              <a:rPr sz="900" dirty="0">
                <a:latin typeface="URW Gothic"/>
                <a:cs typeface="URW Gothic"/>
              </a:rPr>
              <a:t>10 </a:t>
            </a:r>
            <a:r>
              <a:rPr sz="900" spc="-5" dirty="0">
                <a:latin typeface="URW Gothic"/>
                <a:cs typeface="URW Gothic"/>
              </a:rPr>
              <a:t>represented  by structures e.g dots, even numbers always have </a:t>
            </a:r>
            <a:r>
              <a:rPr sz="900" dirty="0">
                <a:latin typeface="URW Gothic"/>
                <a:cs typeface="URW Gothic"/>
              </a:rPr>
              <a:t>a  </a:t>
            </a:r>
            <a:r>
              <a:rPr sz="900" spc="-5" dirty="0">
                <a:latin typeface="URW Gothic"/>
                <a:cs typeface="URW Gothic"/>
              </a:rPr>
              <a:t>partner/pairs </a:t>
            </a:r>
            <a:r>
              <a:rPr sz="900" spc="-10" dirty="0">
                <a:latin typeface="URW Gothic"/>
                <a:cs typeface="URW Gothic"/>
              </a:rPr>
              <a:t>(made</a:t>
            </a:r>
            <a:r>
              <a:rPr sz="900" spc="10" dirty="0">
                <a:latin typeface="URW Gothic"/>
                <a:cs typeface="URW Gothic"/>
              </a:rPr>
              <a:t> </a:t>
            </a:r>
            <a:r>
              <a:rPr sz="900" spc="-5" dirty="0">
                <a:latin typeface="URW Gothic"/>
                <a:cs typeface="URW Gothic"/>
              </a:rPr>
              <a:t>visible)</a:t>
            </a:r>
            <a:endParaRPr lang="en-GB" sz="900" spc="-5" dirty="0">
              <a:latin typeface="URW Gothic"/>
              <a:cs typeface="URW Gothic"/>
            </a:endParaRPr>
          </a:p>
          <a:p>
            <a:pPr marL="241300" marR="20320" indent="-228600">
              <a:lnSpc>
                <a:spcPct val="102200"/>
              </a:lnSpc>
              <a:buFont typeface="Symbol"/>
              <a:buChar char=""/>
              <a:tabLst>
                <a:tab pos="240665" algn="l"/>
                <a:tab pos="241300" algn="l"/>
              </a:tabLst>
            </a:pPr>
            <a:r>
              <a:rPr lang="en-GB" sz="900" spc="-5" dirty="0">
                <a:latin typeface="URW Gothic"/>
                <a:cs typeface="URW Gothic"/>
              </a:rPr>
              <a:t>Explore odd and even numbers to </a:t>
            </a:r>
            <a:r>
              <a:rPr lang="en-GB" sz="900" dirty="0">
                <a:latin typeface="URW Gothic"/>
                <a:cs typeface="URW Gothic"/>
              </a:rPr>
              <a:t>10 </a:t>
            </a:r>
            <a:r>
              <a:rPr lang="en-GB" sz="900" spc="-5" dirty="0">
                <a:latin typeface="URW Gothic"/>
                <a:cs typeface="URW Gothic"/>
              </a:rPr>
              <a:t>(represented by  structures) recognising and discussing the patterns </a:t>
            </a:r>
            <a:r>
              <a:rPr lang="en-GB" sz="900" spc="-5" dirty="0" err="1">
                <a:latin typeface="URW Gothic"/>
                <a:cs typeface="URW Gothic"/>
              </a:rPr>
              <a:t>e.g</a:t>
            </a:r>
            <a:r>
              <a:rPr lang="en-GB" sz="900" spc="-5" dirty="0">
                <a:latin typeface="URW Gothic"/>
                <a:cs typeface="URW Gothic"/>
              </a:rPr>
              <a:t> odd  numbers there’s always one </a:t>
            </a:r>
            <a:r>
              <a:rPr lang="en-GB" sz="900" dirty="0">
                <a:latin typeface="URW Gothic"/>
                <a:cs typeface="URW Gothic"/>
              </a:rPr>
              <a:t>left out </a:t>
            </a:r>
            <a:r>
              <a:rPr lang="en-GB" sz="900" spc="-5" dirty="0">
                <a:latin typeface="URW Gothic"/>
                <a:cs typeface="URW Gothic"/>
              </a:rPr>
              <a:t>and even numbers </a:t>
            </a:r>
            <a:r>
              <a:rPr lang="en-GB" sz="900" spc="-10" dirty="0">
                <a:latin typeface="URW Gothic"/>
                <a:cs typeface="URW Gothic"/>
              </a:rPr>
              <a:t>always  </a:t>
            </a:r>
            <a:r>
              <a:rPr lang="en-GB" sz="900" spc="-5" dirty="0">
                <a:latin typeface="URW Gothic"/>
                <a:cs typeface="URW Gothic"/>
              </a:rPr>
              <a:t>have </a:t>
            </a:r>
            <a:r>
              <a:rPr lang="en-GB" sz="900" dirty="0">
                <a:latin typeface="URW Gothic"/>
                <a:cs typeface="URW Gothic"/>
              </a:rPr>
              <a:t>a </a:t>
            </a:r>
            <a:r>
              <a:rPr lang="en-GB" sz="900" spc="-5" dirty="0">
                <a:latin typeface="URW Gothic"/>
                <a:cs typeface="URW Gothic"/>
              </a:rPr>
              <a:t>partner</a:t>
            </a:r>
            <a:endParaRPr lang="en-GB" sz="900" dirty="0">
              <a:latin typeface="URW Gothic"/>
              <a:cs typeface="URW Gothic"/>
            </a:endParaRPr>
          </a:p>
          <a:p>
            <a:pPr marL="241300" marR="20320" indent="-228600">
              <a:lnSpc>
                <a:spcPct val="102200"/>
              </a:lnSpc>
              <a:buFont typeface="Symbol"/>
              <a:buChar char=""/>
              <a:tabLst>
                <a:tab pos="240665" algn="l"/>
                <a:tab pos="241300" algn="l"/>
              </a:tabLst>
            </a:pPr>
            <a:endParaRPr sz="900" dirty="0">
              <a:latin typeface="URW Gothic"/>
              <a:cs typeface="URW Gothic"/>
            </a:endParaRPr>
          </a:p>
        </p:txBody>
      </p:sp>
      <p:sp>
        <p:nvSpPr>
          <p:cNvPr id="15" name="object 15"/>
          <p:cNvSpPr txBox="1"/>
          <p:nvPr/>
        </p:nvSpPr>
        <p:spPr>
          <a:xfrm>
            <a:off x="421640" y="3942715"/>
            <a:ext cx="230759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Both Number </a:t>
            </a:r>
            <a:r>
              <a:rPr sz="900" b="1" dirty="0">
                <a:latin typeface="Gothic Uralic"/>
                <a:cs typeface="Gothic Uralic"/>
              </a:rPr>
              <a:t>and </a:t>
            </a:r>
            <a:r>
              <a:rPr sz="900" b="1" spc="-10" dirty="0">
                <a:latin typeface="Gothic Uralic"/>
                <a:cs typeface="Gothic Uralic"/>
              </a:rPr>
              <a:t>Numerical </a:t>
            </a:r>
            <a:r>
              <a:rPr sz="900" b="1" spc="-5" dirty="0">
                <a:latin typeface="Gothic Uralic"/>
                <a:cs typeface="Gothic Uralic"/>
              </a:rPr>
              <a:t>Patterns</a:t>
            </a:r>
            <a:r>
              <a:rPr sz="900" b="1" dirty="0">
                <a:latin typeface="Gothic Uralic"/>
                <a:cs typeface="Gothic Uralic"/>
              </a:rPr>
              <a:t> </a:t>
            </a:r>
            <a:r>
              <a:rPr sz="900" b="1" spc="-5" dirty="0">
                <a:latin typeface="Gothic Uralic"/>
                <a:cs typeface="Gothic Uralic"/>
              </a:rPr>
              <a:t>ELG</a:t>
            </a:r>
            <a:endParaRPr sz="900">
              <a:latin typeface="Gothic Uralic"/>
              <a:cs typeface="Gothic Uralic"/>
            </a:endParaRPr>
          </a:p>
        </p:txBody>
      </p:sp>
      <p:sp>
        <p:nvSpPr>
          <p:cNvPr id="16" name="object 16"/>
          <p:cNvSpPr txBox="1"/>
          <p:nvPr/>
        </p:nvSpPr>
        <p:spPr>
          <a:xfrm>
            <a:off x="650240" y="4082923"/>
            <a:ext cx="3331210" cy="442044"/>
          </a:xfrm>
          <a:prstGeom prst="rect">
            <a:avLst/>
          </a:prstGeom>
        </p:spPr>
        <p:txBody>
          <a:bodyPr vert="horz" wrap="square" lIns="0" tIns="10795" rIns="0" bIns="0" rtlCol="0">
            <a:spAutoFit/>
          </a:bodyPr>
          <a:lstStyle/>
          <a:p>
            <a:pPr marL="241300" marR="5080" indent="-228600">
              <a:lnSpc>
                <a:spcPct val="101299"/>
              </a:lnSpc>
              <a:spcBef>
                <a:spcPts val="85"/>
              </a:spcBef>
              <a:buFont typeface="Symbol"/>
              <a:buChar char=""/>
              <a:tabLst>
                <a:tab pos="240665" algn="l"/>
                <a:tab pos="241300" algn="l"/>
              </a:tabLst>
            </a:pPr>
            <a:r>
              <a:rPr sz="900" spc="-5" dirty="0">
                <a:latin typeface="URW Gothic"/>
                <a:cs typeface="URW Gothic"/>
              </a:rPr>
              <a:t>Know that </a:t>
            </a:r>
            <a:r>
              <a:rPr sz="900" dirty="0">
                <a:latin typeface="URW Gothic"/>
                <a:cs typeface="URW Gothic"/>
              </a:rPr>
              <a:t>addition </a:t>
            </a:r>
            <a:r>
              <a:rPr sz="900" spc="-5" dirty="0">
                <a:latin typeface="URW Gothic"/>
                <a:cs typeface="URW Gothic"/>
              </a:rPr>
              <a:t>and subtraction </a:t>
            </a:r>
            <a:r>
              <a:rPr sz="900" spc="-10" dirty="0">
                <a:latin typeface="URW Gothic"/>
                <a:cs typeface="URW Gothic"/>
              </a:rPr>
              <a:t>are </a:t>
            </a:r>
            <a:r>
              <a:rPr sz="900" spc="-5" dirty="0">
                <a:latin typeface="URW Gothic"/>
                <a:cs typeface="URW Gothic"/>
              </a:rPr>
              <a:t>related </a:t>
            </a:r>
            <a:endParaRPr lang="en-GB" sz="900" spc="-5" dirty="0">
              <a:latin typeface="URW Gothic"/>
              <a:cs typeface="URW Gothic"/>
            </a:endParaRPr>
          </a:p>
          <a:p>
            <a:pPr marL="241300" marR="5080" indent="-228600">
              <a:lnSpc>
                <a:spcPct val="101299"/>
              </a:lnSpc>
              <a:spcBef>
                <a:spcPts val="85"/>
              </a:spcBef>
              <a:buFont typeface="Symbol"/>
              <a:buChar char=""/>
              <a:tabLst>
                <a:tab pos="240665" algn="l"/>
                <a:tab pos="241300" algn="l"/>
              </a:tabLst>
            </a:pPr>
            <a:r>
              <a:rPr sz="900" spc="-5" dirty="0">
                <a:latin typeface="URW Gothic"/>
                <a:cs typeface="URW Gothic"/>
              </a:rPr>
              <a:t>Automatic recall </a:t>
            </a:r>
            <a:r>
              <a:rPr sz="900" spc="-10" dirty="0">
                <a:latin typeface="URW Gothic"/>
                <a:cs typeface="URW Gothic"/>
              </a:rPr>
              <a:t>of </a:t>
            </a:r>
            <a:r>
              <a:rPr sz="900" spc="-5" dirty="0">
                <a:latin typeface="URW Gothic"/>
                <a:cs typeface="URW Gothic"/>
              </a:rPr>
              <a:t>half </a:t>
            </a:r>
            <a:r>
              <a:rPr sz="900" spc="-10" dirty="0">
                <a:latin typeface="URW Gothic"/>
                <a:cs typeface="URW Gothic"/>
              </a:rPr>
              <a:t>of </a:t>
            </a:r>
            <a:r>
              <a:rPr sz="900" spc="-5" dirty="0">
                <a:latin typeface="URW Gothic"/>
                <a:cs typeface="URW Gothic"/>
              </a:rPr>
              <a:t>numbers 2,4,6, </a:t>
            </a:r>
            <a:r>
              <a:rPr sz="900" dirty="0">
                <a:latin typeface="URW Gothic"/>
                <a:cs typeface="URW Gothic"/>
              </a:rPr>
              <a:t>8, and 10</a:t>
            </a:r>
            <a:r>
              <a:rPr sz="900" spc="40" dirty="0">
                <a:latin typeface="URW Gothic"/>
                <a:cs typeface="URW Gothic"/>
              </a:rPr>
              <a:t> </a:t>
            </a:r>
            <a:endParaRPr sz="900" dirty="0">
              <a:latin typeface="Gothic Uralic"/>
              <a:cs typeface="Gothic Ural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Automatic recall </a:t>
            </a:r>
            <a:r>
              <a:rPr sz="900" spc="-10" dirty="0">
                <a:latin typeface="URW Gothic"/>
                <a:cs typeface="URW Gothic"/>
              </a:rPr>
              <a:t>of </a:t>
            </a:r>
            <a:r>
              <a:rPr sz="900" spc="-5" dirty="0">
                <a:latin typeface="URW Gothic"/>
                <a:cs typeface="URW Gothic"/>
              </a:rPr>
              <a:t>doubles to </a:t>
            </a:r>
            <a:r>
              <a:rPr sz="900" dirty="0">
                <a:latin typeface="URW Gothic"/>
                <a:cs typeface="URW Gothic"/>
              </a:rPr>
              <a:t>5 </a:t>
            </a:r>
            <a:r>
              <a:rPr sz="900" spc="-10" dirty="0">
                <a:latin typeface="URW Gothic"/>
                <a:cs typeface="URW Gothic"/>
              </a:rPr>
              <a:t>(double </a:t>
            </a:r>
            <a:r>
              <a:rPr sz="900" spc="-5" dirty="0">
                <a:latin typeface="URW Gothic"/>
                <a:cs typeface="URW Gothic"/>
              </a:rPr>
              <a:t>1,2,3,4 &amp;</a:t>
            </a:r>
            <a:r>
              <a:rPr sz="900" spc="80" dirty="0">
                <a:latin typeface="URW Gothic"/>
                <a:cs typeface="URW Gothic"/>
              </a:rPr>
              <a:t> </a:t>
            </a:r>
            <a:r>
              <a:rPr sz="900" spc="-10" dirty="0">
                <a:latin typeface="URW Gothic"/>
                <a:cs typeface="URW Gothic"/>
              </a:rPr>
              <a:t>5)</a:t>
            </a:r>
            <a:endParaRPr sz="900" dirty="0">
              <a:latin typeface="Gothic Uralic"/>
              <a:cs typeface="Gothic Uralic"/>
            </a:endParaRPr>
          </a:p>
        </p:txBody>
      </p:sp>
      <p:sp>
        <p:nvSpPr>
          <p:cNvPr id="17" name="object 17"/>
          <p:cNvSpPr/>
          <p:nvPr/>
        </p:nvSpPr>
        <p:spPr>
          <a:xfrm>
            <a:off x="4501007" y="1992122"/>
            <a:ext cx="5935345" cy="3119120"/>
          </a:xfrm>
          <a:custGeom>
            <a:avLst/>
            <a:gdLst/>
            <a:ahLst/>
            <a:cxnLst/>
            <a:rect l="l" t="t" r="r" b="b"/>
            <a:pathLst>
              <a:path w="5935345" h="3119120">
                <a:moveTo>
                  <a:pt x="5935091" y="0"/>
                </a:moveTo>
                <a:lnTo>
                  <a:pt x="0" y="0"/>
                </a:lnTo>
                <a:lnTo>
                  <a:pt x="0" y="3118739"/>
                </a:lnTo>
                <a:lnTo>
                  <a:pt x="5935091" y="3118739"/>
                </a:lnTo>
                <a:lnTo>
                  <a:pt x="5935091" y="0"/>
                </a:lnTo>
                <a:close/>
              </a:path>
            </a:pathLst>
          </a:custGeom>
          <a:solidFill>
            <a:srgbClr val="E7E6E6"/>
          </a:solidFill>
        </p:spPr>
        <p:txBody>
          <a:bodyPr wrap="square" lIns="0" tIns="0" rIns="0" bIns="0" rtlCol="0"/>
          <a:lstStyle/>
          <a:p>
            <a:endParaRPr/>
          </a:p>
        </p:txBody>
      </p:sp>
      <p:sp>
        <p:nvSpPr>
          <p:cNvPr id="18" name="object 18"/>
          <p:cNvSpPr txBox="1"/>
          <p:nvPr/>
        </p:nvSpPr>
        <p:spPr>
          <a:xfrm>
            <a:off x="4785486" y="1979422"/>
            <a:ext cx="5433695" cy="718145"/>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Count to/back </a:t>
            </a:r>
            <a:r>
              <a:rPr sz="900" spc="5" dirty="0">
                <a:latin typeface="URW Gothic"/>
                <a:cs typeface="URW Gothic"/>
              </a:rPr>
              <a:t>in </a:t>
            </a:r>
            <a:r>
              <a:rPr sz="900" dirty="0">
                <a:latin typeface="URW Gothic"/>
                <a:cs typeface="URW Gothic"/>
              </a:rPr>
              <a:t>1s </a:t>
            </a:r>
            <a:r>
              <a:rPr sz="900" spc="-5" dirty="0">
                <a:latin typeface="URW Gothic"/>
                <a:cs typeface="URW Gothic"/>
              </a:rPr>
              <a:t>from </a:t>
            </a:r>
            <a:r>
              <a:rPr sz="900" dirty="0">
                <a:latin typeface="URW Gothic"/>
                <a:cs typeface="URW Gothic"/>
              </a:rPr>
              <a:t>20 – </a:t>
            </a:r>
            <a:r>
              <a:rPr sz="900" spc="-5" dirty="0">
                <a:latin typeface="URW Gothic"/>
                <a:cs typeface="URW Gothic"/>
              </a:rPr>
              <a:t>count people onto/off </a:t>
            </a:r>
            <a:r>
              <a:rPr sz="900" dirty="0">
                <a:latin typeface="URW Gothic"/>
                <a:cs typeface="URW Gothic"/>
              </a:rPr>
              <a:t>a </a:t>
            </a:r>
            <a:r>
              <a:rPr sz="900" spc="-5" dirty="0">
                <a:latin typeface="URW Gothic"/>
                <a:cs typeface="URW Gothic"/>
              </a:rPr>
              <a:t>queue/ add/take away single</a:t>
            </a:r>
            <a:r>
              <a:rPr sz="900" spc="60" dirty="0">
                <a:latin typeface="URW Gothic"/>
                <a:cs typeface="URW Gothic"/>
              </a:rPr>
              <a:t> </a:t>
            </a:r>
            <a:r>
              <a:rPr sz="900" spc="-5" dirty="0">
                <a:latin typeface="URW Gothic"/>
                <a:cs typeface="URW Gothic"/>
              </a:rPr>
              <a:t>objects</a:t>
            </a:r>
            <a:endParaRPr sz="900" dirty="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Pronounce teen numbers correctly </a:t>
            </a:r>
            <a:r>
              <a:rPr sz="900" dirty="0">
                <a:latin typeface="URW Gothic"/>
                <a:cs typeface="URW Gothic"/>
              </a:rPr>
              <a:t>– </a:t>
            </a:r>
            <a:r>
              <a:rPr sz="900" spc="-5" dirty="0">
                <a:latin typeface="URW Gothic"/>
                <a:cs typeface="URW Gothic"/>
              </a:rPr>
              <a:t>sixteen not</a:t>
            </a:r>
            <a:r>
              <a:rPr sz="900" spc="-15" dirty="0">
                <a:latin typeface="URW Gothic"/>
                <a:cs typeface="URW Gothic"/>
              </a:rPr>
              <a:t> </a:t>
            </a:r>
            <a:r>
              <a:rPr sz="900" spc="-5" dirty="0">
                <a:latin typeface="URW Gothic"/>
                <a:cs typeface="URW Gothic"/>
              </a:rPr>
              <a:t>sixty</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Count by rote </a:t>
            </a:r>
            <a:r>
              <a:rPr sz="900" spc="5" dirty="0">
                <a:latin typeface="URW Gothic"/>
                <a:cs typeface="URW Gothic"/>
              </a:rPr>
              <a:t>in </a:t>
            </a:r>
            <a:r>
              <a:rPr sz="900" dirty="0">
                <a:latin typeface="URW Gothic"/>
                <a:cs typeface="URW Gothic"/>
              </a:rPr>
              <a:t>2s </a:t>
            </a:r>
            <a:r>
              <a:rPr sz="900" spc="-5" dirty="0">
                <a:latin typeface="URW Gothic"/>
                <a:cs typeface="URW Gothic"/>
              </a:rPr>
              <a:t>forwards </a:t>
            </a:r>
            <a:r>
              <a:rPr lang="en-GB" sz="900" spc="-5" dirty="0">
                <a:solidFill>
                  <a:srgbClr val="001F5F"/>
                </a:solidFill>
                <a:latin typeface="URW Gothic"/>
                <a:cs typeface="URW Gothic"/>
              </a:rPr>
              <a:t>within </a:t>
            </a:r>
            <a:r>
              <a:rPr sz="900" dirty="0">
                <a:solidFill>
                  <a:srgbClr val="001F5F"/>
                </a:solidFill>
                <a:latin typeface="URW Gothic"/>
                <a:cs typeface="URW Gothic"/>
              </a:rPr>
              <a:t>10</a:t>
            </a:r>
            <a:endParaRPr lang="en-GB" sz="900" dirty="0">
              <a:solidFill>
                <a:srgbClr val="001F5F"/>
              </a:solidFill>
              <a:latin typeface="URW Gothic"/>
              <a:cs typeface="URW Gothic"/>
            </a:endParaRPr>
          </a:p>
          <a:p>
            <a:pPr marL="241300" indent="-228600">
              <a:spcBef>
                <a:spcPts val="25"/>
              </a:spcBef>
              <a:buFont typeface="Symbol"/>
              <a:buChar char=""/>
              <a:tabLst>
                <a:tab pos="240665" algn="l"/>
                <a:tab pos="241300" algn="l"/>
              </a:tabLst>
            </a:pPr>
            <a:r>
              <a:rPr lang="en-GB" sz="900" spc="-5" dirty="0">
                <a:latin typeface="URW Gothic"/>
                <a:cs typeface="URW Gothic"/>
              </a:rPr>
              <a:t>Count by rote </a:t>
            </a:r>
            <a:r>
              <a:rPr lang="en-GB" sz="900" spc="5" dirty="0">
                <a:latin typeface="URW Gothic"/>
                <a:cs typeface="URW Gothic"/>
              </a:rPr>
              <a:t>in </a:t>
            </a:r>
            <a:r>
              <a:rPr lang="en-GB" sz="900" dirty="0">
                <a:latin typeface="URW Gothic"/>
                <a:cs typeface="URW Gothic"/>
              </a:rPr>
              <a:t>2s </a:t>
            </a:r>
            <a:r>
              <a:rPr lang="en-GB" sz="900" spc="-5" dirty="0">
                <a:latin typeface="URW Gothic"/>
                <a:cs typeface="URW Gothic"/>
              </a:rPr>
              <a:t>to </a:t>
            </a:r>
            <a:r>
              <a:rPr lang="en-GB" sz="900" dirty="0">
                <a:latin typeface="URW Gothic"/>
                <a:cs typeface="URW Gothic"/>
              </a:rPr>
              <a:t>10 - </a:t>
            </a:r>
            <a:r>
              <a:rPr lang="en-GB" sz="900" spc="-5" dirty="0">
                <a:latin typeface="URW Gothic"/>
                <a:cs typeface="URW Gothic"/>
              </a:rPr>
              <a:t>visual</a:t>
            </a:r>
            <a:r>
              <a:rPr lang="en-GB" sz="900" spc="-30" dirty="0">
                <a:latin typeface="URW Gothic"/>
                <a:cs typeface="URW Gothic"/>
              </a:rPr>
              <a:t> </a:t>
            </a:r>
            <a:r>
              <a:rPr lang="en-GB" sz="900" dirty="0">
                <a:latin typeface="URW Gothic"/>
                <a:cs typeface="URW Gothic"/>
              </a:rPr>
              <a:t>aid</a:t>
            </a:r>
          </a:p>
          <a:p>
            <a:pPr marL="241300" indent="-228600">
              <a:lnSpc>
                <a:spcPct val="100000"/>
              </a:lnSpc>
              <a:spcBef>
                <a:spcPts val="25"/>
              </a:spcBef>
              <a:buFont typeface="Symbol"/>
              <a:buChar char=""/>
              <a:tabLst>
                <a:tab pos="240665" algn="l"/>
                <a:tab pos="241300" algn="l"/>
              </a:tabLst>
            </a:pPr>
            <a:endParaRPr sz="900" dirty="0">
              <a:latin typeface="URW Gothic"/>
              <a:cs typeface="URW Gothic"/>
            </a:endParaRPr>
          </a:p>
        </p:txBody>
      </p:sp>
      <p:sp>
        <p:nvSpPr>
          <p:cNvPr id="19" name="object 19"/>
          <p:cNvSpPr txBox="1"/>
          <p:nvPr/>
        </p:nvSpPr>
        <p:spPr>
          <a:xfrm>
            <a:off x="4793615" y="2540635"/>
            <a:ext cx="222250" cy="162560"/>
          </a:xfrm>
          <a:prstGeom prst="rect">
            <a:avLst/>
          </a:prstGeom>
        </p:spPr>
        <p:txBody>
          <a:bodyPr vert="horz" wrap="square" lIns="0" tIns="12700" rIns="0" bIns="0" rtlCol="0">
            <a:spAutoFit/>
          </a:bodyPr>
          <a:lstStyle/>
          <a:p>
            <a:pPr>
              <a:lnSpc>
                <a:spcPct val="100000"/>
              </a:lnSpc>
              <a:spcBef>
                <a:spcPts val="100"/>
              </a:spcBef>
            </a:pPr>
            <a:r>
              <a:rPr sz="900" b="1" dirty="0">
                <a:latin typeface="Gothic Uralic"/>
                <a:cs typeface="Gothic Uralic"/>
              </a:rPr>
              <a:t>SSM</a:t>
            </a:r>
            <a:endParaRPr sz="900">
              <a:latin typeface="Gothic Uralic"/>
              <a:cs typeface="Gothic Uralic"/>
            </a:endParaRPr>
          </a:p>
        </p:txBody>
      </p:sp>
      <p:sp>
        <p:nvSpPr>
          <p:cNvPr id="20" name="object 20"/>
          <p:cNvSpPr txBox="1"/>
          <p:nvPr/>
        </p:nvSpPr>
        <p:spPr>
          <a:xfrm>
            <a:off x="4785486" y="2680842"/>
            <a:ext cx="5550535" cy="1683089"/>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Chant the months of the year by heart</a:t>
            </a:r>
            <a:r>
              <a:rPr sz="900" spc="20" dirty="0">
                <a:latin typeface="URW Gothic"/>
                <a:cs typeface="URW Gothic"/>
              </a:rPr>
              <a:t> </a:t>
            </a:r>
            <a:endParaRPr sz="900" dirty="0">
              <a:latin typeface="Gothic Uralic"/>
              <a:cs typeface="Gothic Ural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Begin </a:t>
            </a:r>
            <a:r>
              <a:rPr sz="900" spc="-10" dirty="0">
                <a:latin typeface="URW Gothic"/>
                <a:cs typeface="URW Gothic"/>
              </a:rPr>
              <a:t>to </a:t>
            </a:r>
            <a:r>
              <a:rPr sz="900" spc="-5" dirty="0">
                <a:latin typeface="URW Gothic"/>
                <a:cs typeface="URW Gothic"/>
              </a:rPr>
              <a:t>link ordinal numbers to each month</a:t>
            </a:r>
            <a:r>
              <a:rPr sz="900" spc="50" dirty="0">
                <a:latin typeface="URW Gothic"/>
                <a:cs typeface="URW Gothic"/>
              </a:rPr>
              <a:t> </a:t>
            </a:r>
            <a:endParaRPr sz="900" dirty="0">
              <a:latin typeface="Gothic Uralic"/>
              <a:cs typeface="Gothic Uralic"/>
            </a:endParaRPr>
          </a:p>
          <a:p>
            <a:pPr marL="241300" indent="-228600">
              <a:lnSpc>
                <a:spcPct val="100000"/>
              </a:lnSpc>
              <a:spcBef>
                <a:spcPts val="20"/>
              </a:spcBef>
              <a:buClr>
                <a:srgbClr val="000000"/>
              </a:buClr>
              <a:buFont typeface="Symbol"/>
              <a:buChar char=""/>
              <a:tabLst>
                <a:tab pos="240665" algn="l"/>
                <a:tab pos="241300" algn="l"/>
              </a:tabLst>
            </a:pPr>
            <a:r>
              <a:rPr sz="900" spc="-5" dirty="0">
                <a:latin typeface="URW Gothic"/>
                <a:cs typeface="URW Gothic"/>
              </a:rPr>
              <a:t>Know </a:t>
            </a:r>
            <a:r>
              <a:rPr sz="900" dirty="0">
                <a:latin typeface="URW Gothic"/>
                <a:cs typeface="URW Gothic"/>
              </a:rPr>
              <a:t>which </a:t>
            </a:r>
            <a:r>
              <a:rPr sz="900" spc="-5" dirty="0">
                <a:latin typeface="URW Gothic"/>
                <a:cs typeface="URW Gothic"/>
              </a:rPr>
              <a:t>day and month comes before/ </a:t>
            </a:r>
            <a:r>
              <a:rPr sz="900" spc="-10" dirty="0">
                <a:latin typeface="URW Gothic"/>
                <a:cs typeface="URW Gothic"/>
              </a:rPr>
              <a:t>after </a:t>
            </a:r>
            <a:r>
              <a:rPr sz="900" dirty="0">
                <a:latin typeface="URW Gothic"/>
                <a:cs typeface="URW Gothic"/>
              </a:rPr>
              <a:t>a </a:t>
            </a:r>
            <a:r>
              <a:rPr sz="900" spc="-5" dirty="0">
                <a:latin typeface="URW Gothic"/>
                <a:cs typeface="URW Gothic"/>
              </a:rPr>
              <a:t>given day and month</a:t>
            </a:r>
            <a:r>
              <a:rPr sz="900" spc="50" dirty="0">
                <a:latin typeface="URW Gothic"/>
                <a:cs typeface="URW Gothic"/>
              </a:rPr>
              <a:t> </a:t>
            </a:r>
            <a:endParaRPr sz="900" dirty="0">
              <a:latin typeface="Gothic Uralic"/>
              <a:cs typeface="Gothic Ural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Name </a:t>
            </a:r>
            <a:r>
              <a:rPr sz="900" spc="-5" dirty="0">
                <a:latin typeface="URW Gothic"/>
                <a:cs typeface="URW Gothic"/>
              </a:rPr>
              <a:t>the </a:t>
            </a:r>
            <a:r>
              <a:rPr sz="900" dirty="0">
                <a:latin typeface="URW Gothic"/>
                <a:cs typeface="URW Gothic"/>
              </a:rPr>
              <a:t>four</a:t>
            </a:r>
            <a:r>
              <a:rPr sz="900" spc="10" dirty="0">
                <a:latin typeface="URW Gothic"/>
                <a:cs typeface="URW Gothic"/>
              </a:rPr>
              <a:t> </a:t>
            </a:r>
            <a:r>
              <a:rPr sz="900" spc="-5" dirty="0">
                <a:latin typeface="URW Gothic"/>
                <a:cs typeface="URW Gothic"/>
              </a:rPr>
              <a:t>seasons</a:t>
            </a:r>
            <a:endParaRPr sz="900" dirty="0">
              <a:latin typeface="URW Gothic"/>
              <a:cs typeface="URW Gothic"/>
            </a:endParaRPr>
          </a:p>
          <a:p>
            <a:pPr marL="241300" marR="170815" indent="-228600">
              <a:lnSpc>
                <a:spcPct val="102200"/>
              </a:lnSpc>
              <a:buFont typeface="Symbol"/>
              <a:buChar char=""/>
              <a:tabLst>
                <a:tab pos="240665" algn="l"/>
                <a:tab pos="241300" algn="l"/>
              </a:tabLst>
            </a:pPr>
            <a:r>
              <a:rPr sz="900" spc="-5" dirty="0">
                <a:latin typeface="URW Gothic"/>
                <a:cs typeface="URW Gothic"/>
              </a:rPr>
              <a:t>Becoming aware of the analogue clock counting </a:t>
            </a:r>
            <a:r>
              <a:rPr sz="900" spc="-10" dirty="0">
                <a:latin typeface="URW Gothic"/>
                <a:cs typeface="URW Gothic"/>
              </a:rPr>
              <a:t>around </a:t>
            </a:r>
            <a:r>
              <a:rPr sz="900" spc="-5" dirty="0">
                <a:latin typeface="URW Gothic"/>
                <a:cs typeface="URW Gothic"/>
              </a:rPr>
              <a:t>the clock to </a:t>
            </a:r>
            <a:r>
              <a:rPr sz="900" dirty="0">
                <a:latin typeface="URW Gothic"/>
                <a:cs typeface="URW Gothic"/>
              </a:rPr>
              <a:t>12 </a:t>
            </a:r>
            <a:r>
              <a:rPr sz="900" spc="-5" dirty="0">
                <a:latin typeface="URW Gothic"/>
                <a:cs typeface="URW Gothic"/>
              </a:rPr>
              <a:t>and recognise and  read o’clock times</a:t>
            </a:r>
            <a:endParaRPr sz="900" dirty="0">
              <a:latin typeface="URW Gothic"/>
              <a:cs typeface="URW Gothic"/>
            </a:endParaRPr>
          </a:p>
          <a:p>
            <a:pPr marL="241300" marR="107314" indent="-228600">
              <a:lnSpc>
                <a:spcPct val="102200"/>
              </a:lnSpc>
              <a:buFont typeface="Symbol"/>
              <a:buChar char=""/>
              <a:tabLst>
                <a:tab pos="240665" algn="l"/>
                <a:tab pos="241300" algn="l"/>
              </a:tabLst>
            </a:pPr>
            <a:r>
              <a:rPr sz="900" spc="-5" dirty="0">
                <a:latin typeface="URW Gothic"/>
                <a:cs typeface="URW Gothic"/>
              </a:rPr>
              <a:t>Becoming aware of the </a:t>
            </a:r>
            <a:r>
              <a:rPr sz="900" spc="-10" dirty="0">
                <a:latin typeface="URW Gothic"/>
                <a:cs typeface="URW Gothic"/>
              </a:rPr>
              <a:t>language </a:t>
            </a:r>
            <a:r>
              <a:rPr sz="900" spc="-5" dirty="0">
                <a:latin typeface="URW Gothic"/>
                <a:cs typeface="URW Gothic"/>
              </a:rPr>
              <a:t>associated with time (long hand, short </a:t>
            </a:r>
            <a:r>
              <a:rPr sz="900" dirty="0">
                <a:latin typeface="URW Gothic"/>
                <a:cs typeface="URW Gothic"/>
              </a:rPr>
              <a:t>hand, </a:t>
            </a:r>
            <a:r>
              <a:rPr sz="900" spc="-5" dirty="0">
                <a:latin typeface="URW Gothic"/>
                <a:cs typeface="URW Gothic"/>
              </a:rPr>
              <a:t>hour, minutes,  clock,</a:t>
            </a:r>
            <a:r>
              <a:rPr sz="900" spc="-15" dirty="0">
                <a:latin typeface="URW Gothic"/>
                <a:cs typeface="URW Gothic"/>
              </a:rPr>
              <a:t> </a:t>
            </a:r>
            <a:r>
              <a:rPr sz="900" spc="-5" dirty="0">
                <a:latin typeface="URW Gothic"/>
                <a:cs typeface="URW Gothic"/>
              </a:rPr>
              <a:t>watch)</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Compose and decompose shapes. children recognise </a:t>
            </a:r>
            <a:r>
              <a:rPr sz="900" dirty="0">
                <a:latin typeface="URW Gothic"/>
                <a:cs typeface="URW Gothic"/>
              </a:rPr>
              <a:t>a </a:t>
            </a:r>
            <a:r>
              <a:rPr sz="900" spc="-5" dirty="0">
                <a:latin typeface="URW Gothic"/>
                <a:cs typeface="URW Gothic"/>
              </a:rPr>
              <a:t>shape can have other shapes within </a:t>
            </a:r>
            <a:r>
              <a:rPr sz="900" dirty="0">
                <a:latin typeface="URW Gothic"/>
                <a:cs typeface="URW Gothic"/>
              </a:rPr>
              <a:t>it,  just </a:t>
            </a:r>
            <a:r>
              <a:rPr sz="900" spc="-5" dirty="0">
                <a:latin typeface="URW Gothic"/>
                <a:cs typeface="URW Gothic"/>
              </a:rPr>
              <a:t>as numbers</a:t>
            </a:r>
            <a:r>
              <a:rPr sz="900" spc="-20" dirty="0">
                <a:latin typeface="URW Gothic"/>
                <a:cs typeface="URW Gothic"/>
              </a:rPr>
              <a:t> </a:t>
            </a:r>
            <a:r>
              <a:rPr sz="900" dirty="0">
                <a:latin typeface="URW Gothic"/>
                <a:cs typeface="URW Gothic"/>
              </a:rPr>
              <a:t>can</a:t>
            </a:r>
          </a:p>
          <a:p>
            <a:pPr marL="241300" indent="-228600">
              <a:lnSpc>
                <a:spcPct val="100000"/>
              </a:lnSpc>
              <a:spcBef>
                <a:spcPts val="25"/>
              </a:spcBef>
              <a:buClr>
                <a:srgbClr val="000000"/>
              </a:buClr>
              <a:buFont typeface="Symbol"/>
              <a:buChar char=""/>
              <a:tabLst>
                <a:tab pos="240665" algn="l"/>
                <a:tab pos="241300" algn="l"/>
              </a:tabLst>
            </a:pPr>
            <a:r>
              <a:rPr sz="900" spc="-5" dirty="0">
                <a:latin typeface="URW Gothic"/>
                <a:cs typeface="URW Gothic"/>
              </a:rPr>
              <a:t>Classify and sort objects according to </a:t>
            </a:r>
            <a:r>
              <a:rPr sz="900" dirty="0">
                <a:latin typeface="URW Gothic"/>
                <a:cs typeface="URW Gothic"/>
              </a:rPr>
              <a:t>a </a:t>
            </a:r>
            <a:r>
              <a:rPr sz="900" spc="-5" dirty="0">
                <a:latin typeface="URW Gothic"/>
                <a:cs typeface="URW Gothic"/>
              </a:rPr>
              <a:t>criteria and begin to sort objects </a:t>
            </a:r>
            <a:r>
              <a:rPr sz="900" dirty="0">
                <a:latin typeface="URW Gothic"/>
                <a:cs typeface="URW Gothic"/>
              </a:rPr>
              <a:t>using </a:t>
            </a:r>
            <a:r>
              <a:rPr sz="900" spc="-10" dirty="0">
                <a:latin typeface="URW Gothic"/>
                <a:cs typeface="URW Gothic"/>
              </a:rPr>
              <a:t>own </a:t>
            </a:r>
            <a:r>
              <a:rPr sz="900" spc="-5" dirty="0">
                <a:latin typeface="URW Gothic"/>
                <a:cs typeface="URW Gothic"/>
              </a:rPr>
              <a:t>criteria</a:t>
            </a:r>
            <a:r>
              <a:rPr sz="900" spc="135" dirty="0">
                <a:latin typeface="URW Gothic"/>
                <a:cs typeface="URW Gothic"/>
              </a:rPr>
              <a:t> </a:t>
            </a:r>
            <a:r>
              <a:rPr sz="900" b="1" spc="-10" dirty="0">
                <a:latin typeface="Gothic Uralic"/>
                <a:cs typeface="Gothic Uralic"/>
              </a:rPr>
              <a:t>(H)</a:t>
            </a:r>
            <a:endParaRPr sz="900" dirty="0">
              <a:latin typeface="Gothic Uralic"/>
              <a:cs typeface="Gothic Uralic"/>
            </a:endParaRPr>
          </a:p>
          <a:p>
            <a:pPr marL="241300" indent="-228600">
              <a:lnSpc>
                <a:spcPct val="100000"/>
              </a:lnSpc>
              <a:spcBef>
                <a:spcPts val="15"/>
              </a:spcBef>
              <a:buFont typeface="Symbol"/>
              <a:buChar char=""/>
              <a:tabLst>
                <a:tab pos="240665" algn="l"/>
                <a:tab pos="241300" algn="l"/>
              </a:tabLst>
            </a:pPr>
            <a:r>
              <a:rPr sz="900" spc="-5" dirty="0">
                <a:latin typeface="URW Gothic"/>
                <a:cs typeface="URW Gothic"/>
              </a:rPr>
              <a:t>Continue given repeating patterns (sound, colour, shape, </a:t>
            </a:r>
            <a:r>
              <a:rPr sz="900" dirty="0">
                <a:latin typeface="URW Gothic"/>
                <a:cs typeface="URW Gothic"/>
              </a:rPr>
              <a:t>objects) </a:t>
            </a:r>
            <a:r>
              <a:rPr sz="900" spc="-5" dirty="0">
                <a:latin typeface="URW Gothic"/>
                <a:cs typeface="URW Gothic"/>
              </a:rPr>
              <a:t>link to</a:t>
            </a:r>
            <a:r>
              <a:rPr sz="900" dirty="0">
                <a:latin typeface="URW Gothic"/>
                <a:cs typeface="URW Gothic"/>
              </a:rPr>
              <a:t> UtW</a:t>
            </a: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Create own repeating patterns using</a:t>
            </a:r>
            <a:r>
              <a:rPr sz="900" spc="10" dirty="0">
                <a:latin typeface="URW Gothic"/>
                <a:cs typeface="URW Gothic"/>
              </a:rPr>
              <a:t> </a:t>
            </a:r>
            <a:r>
              <a:rPr sz="900" dirty="0">
                <a:latin typeface="URW Gothic"/>
                <a:cs typeface="URW Gothic"/>
              </a:rPr>
              <a:t>UtW</a:t>
            </a:r>
          </a:p>
          <a:p>
            <a:pPr marL="241300" indent="-228600">
              <a:lnSpc>
                <a:spcPct val="100000"/>
              </a:lnSpc>
              <a:spcBef>
                <a:spcPts val="20"/>
              </a:spcBef>
              <a:buClr>
                <a:srgbClr val="000000"/>
              </a:buClr>
              <a:buFont typeface="Symbol"/>
              <a:buChar char=""/>
              <a:tabLst>
                <a:tab pos="240665" algn="l"/>
                <a:tab pos="241300" algn="l"/>
              </a:tabLst>
            </a:pPr>
            <a:r>
              <a:rPr sz="900" spc="-5" dirty="0">
                <a:latin typeface="URW Gothic"/>
                <a:cs typeface="URW Gothic"/>
              </a:rPr>
              <a:t>Order and compare </a:t>
            </a:r>
            <a:r>
              <a:rPr sz="900" dirty="0">
                <a:latin typeface="URW Gothic"/>
                <a:cs typeface="URW Gothic"/>
              </a:rPr>
              <a:t>3 </a:t>
            </a:r>
            <a:r>
              <a:rPr sz="900" spc="-5" dirty="0">
                <a:latin typeface="URW Gothic"/>
                <a:cs typeface="URW Gothic"/>
              </a:rPr>
              <a:t>objects according to length, mass, capacity</a:t>
            </a:r>
            <a:r>
              <a:rPr sz="900" spc="25" dirty="0">
                <a:latin typeface="URW Gothic"/>
                <a:cs typeface="URW Gothic"/>
              </a:rPr>
              <a:t> </a:t>
            </a:r>
            <a:endParaRPr sz="900" dirty="0">
              <a:latin typeface="Gothic Uralic"/>
              <a:cs typeface="Gothic Ural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Understand and </a:t>
            </a:r>
            <a:r>
              <a:rPr sz="900" dirty="0">
                <a:latin typeface="URW Gothic"/>
                <a:cs typeface="URW Gothic"/>
              </a:rPr>
              <a:t>use </a:t>
            </a:r>
            <a:r>
              <a:rPr sz="900" spc="-5" dirty="0">
                <a:latin typeface="URW Gothic"/>
                <a:cs typeface="URW Gothic"/>
              </a:rPr>
              <a:t>the vocabulary longer, taller, wider, shorter, narrower, heavier,</a:t>
            </a:r>
            <a:r>
              <a:rPr sz="900" spc="25" dirty="0">
                <a:latin typeface="URW Gothic"/>
                <a:cs typeface="URW Gothic"/>
              </a:rPr>
              <a:t> </a:t>
            </a:r>
            <a:r>
              <a:rPr sz="900" spc="-5" dirty="0">
                <a:latin typeface="URW Gothic"/>
                <a:cs typeface="URW Gothic"/>
              </a:rPr>
              <a:t>lighter,</a:t>
            </a:r>
            <a:endParaRPr sz="900" dirty="0">
              <a:latin typeface="URW Gothic"/>
              <a:cs typeface="URW Gothic"/>
            </a:endParaRPr>
          </a:p>
        </p:txBody>
      </p:sp>
      <p:sp>
        <p:nvSpPr>
          <p:cNvPr id="21" name="object 21"/>
          <p:cNvSpPr txBox="1"/>
          <p:nvPr/>
        </p:nvSpPr>
        <p:spPr>
          <a:xfrm>
            <a:off x="4793615" y="4203139"/>
            <a:ext cx="3496945" cy="289823"/>
          </a:xfrm>
          <a:prstGeom prst="rect">
            <a:avLst/>
          </a:prstGeom>
        </p:spPr>
        <p:txBody>
          <a:bodyPr vert="horz" wrap="square" lIns="0" tIns="12700" rIns="0" bIns="0" rtlCol="0">
            <a:spAutoFit/>
          </a:bodyPr>
          <a:lstStyle/>
          <a:p>
            <a:pPr marL="241300">
              <a:lnSpc>
                <a:spcPct val="100000"/>
              </a:lnSpc>
              <a:spcBef>
                <a:spcPts val="100"/>
              </a:spcBef>
            </a:pPr>
            <a:endParaRPr sz="900" dirty="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Recognise and calculate </a:t>
            </a:r>
            <a:r>
              <a:rPr sz="900" dirty="0">
                <a:latin typeface="URW Gothic"/>
                <a:cs typeface="URW Gothic"/>
              </a:rPr>
              <a:t>using </a:t>
            </a:r>
            <a:r>
              <a:rPr sz="900" spc="-5" dirty="0">
                <a:latin typeface="URW Gothic"/>
                <a:cs typeface="URW Gothic"/>
              </a:rPr>
              <a:t>coins </a:t>
            </a:r>
            <a:r>
              <a:rPr sz="900" dirty="0">
                <a:latin typeface="URW Gothic"/>
                <a:cs typeface="URW Gothic"/>
              </a:rPr>
              <a:t>– </a:t>
            </a:r>
            <a:r>
              <a:rPr sz="900" spc="-5" dirty="0">
                <a:latin typeface="URW Gothic"/>
                <a:cs typeface="URW Gothic"/>
              </a:rPr>
              <a:t>1p, 2p, </a:t>
            </a:r>
            <a:r>
              <a:rPr sz="900" dirty="0">
                <a:latin typeface="URW Gothic"/>
                <a:cs typeface="URW Gothic"/>
              </a:rPr>
              <a:t>5p, 10p,</a:t>
            </a:r>
            <a:r>
              <a:rPr sz="900" spc="-50" dirty="0">
                <a:latin typeface="URW Gothic"/>
                <a:cs typeface="URW Gothic"/>
              </a:rPr>
              <a:t> </a:t>
            </a:r>
            <a:r>
              <a:rPr sz="900" dirty="0">
                <a:latin typeface="URW Gothic"/>
                <a:cs typeface="URW Gothic"/>
              </a:rPr>
              <a:t>20p</a:t>
            </a:r>
          </a:p>
        </p:txBody>
      </p:sp>
      <p:grpSp>
        <p:nvGrpSpPr>
          <p:cNvPr id="22" name="object 22"/>
          <p:cNvGrpSpPr/>
          <p:nvPr/>
        </p:nvGrpSpPr>
        <p:grpSpPr>
          <a:xfrm>
            <a:off x="373379" y="5110860"/>
            <a:ext cx="10062845" cy="140335"/>
            <a:chOff x="373379" y="5110860"/>
            <a:chExt cx="10062845" cy="140335"/>
          </a:xfrm>
        </p:grpSpPr>
        <p:sp>
          <p:nvSpPr>
            <p:cNvPr id="23" name="object 23"/>
            <p:cNvSpPr/>
            <p:nvPr/>
          </p:nvSpPr>
          <p:spPr>
            <a:xfrm>
              <a:off x="373379" y="5110860"/>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006FC0"/>
            </a:solidFill>
          </p:spPr>
          <p:txBody>
            <a:bodyPr wrap="square" lIns="0" tIns="0" rIns="0" bIns="0" rtlCol="0"/>
            <a:lstStyle/>
            <a:p>
              <a:endParaRPr/>
            </a:p>
          </p:txBody>
        </p:sp>
        <p:sp>
          <p:nvSpPr>
            <p:cNvPr id="24" name="object 24"/>
            <p:cNvSpPr/>
            <p:nvPr/>
          </p:nvSpPr>
          <p:spPr>
            <a:xfrm>
              <a:off x="643127" y="5110860"/>
              <a:ext cx="9792970" cy="140335"/>
            </a:xfrm>
            <a:custGeom>
              <a:avLst/>
              <a:gdLst/>
              <a:ahLst/>
              <a:cxnLst/>
              <a:rect l="l" t="t" r="r" b="b"/>
              <a:pathLst>
                <a:path w="9792970" h="140335">
                  <a:moveTo>
                    <a:pt x="9792970" y="0"/>
                  </a:moveTo>
                  <a:lnTo>
                    <a:pt x="0" y="0"/>
                  </a:lnTo>
                  <a:lnTo>
                    <a:pt x="0" y="140207"/>
                  </a:lnTo>
                  <a:lnTo>
                    <a:pt x="9792970" y="140207"/>
                  </a:lnTo>
                  <a:lnTo>
                    <a:pt x="9792970" y="0"/>
                  </a:lnTo>
                  <a:close/>
                </a:path>
              </a:pathLst>
            </a:custGeom>
            <a:solidFill>
              <a:srgbClr val="DEEAF6"/>
            </a:solidFill>
          </p:spPr>
          <p:txBody>
            <a:bodyPr wrap="square" lIns="0" tIns="0" rIns="0" bIns="0" rtlCol="0"/>
            <a:lstStyle/>
            <a:p>
              <a:endParaRPr/>
            </a:p>
          </p:txBody>
        </p:sp>
      </p:grpSp>
      <p:sp>
        <p:nvSpPr>
          <p:cNvPr id="25" name="object 25"/>
          <p:cNvSpPr txBox="1"/>
          <p:nvPr/>
        </p:nvSpPr>
        <p:spPr>
          <a:xfrm>
            <a:off x="421640" y="5098160"/>
            <a:ext cx="3493135" cy="162560"/>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p:txBody>
      </p:sp>
      <p:sp>
        <p:nvSpPr>
          <p:cNvPr id="26" name="object 26"/>
          <p:cNvSpPr txBox="1"/>
          <p:nvPr/>
        </p:nvSpPr>
        <p:spPr>
          <a:xfrm>
            <a:off x="650240" y="5238369"/>
            <a:ext cx="3742054" cy="1126270"/>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Count </a:t>
            </a:r>
            <a:r>
              <a:rPr sz="900" spc="5" dirty="0">
                <a:latin typeface="URW Gothic"/>
                <a:cs typeface="URW Gothic"/>
              </a:rPr>
              <a:t>in </a:t>
            </a:r>
            <a:r>
              <a:rPr sz="900" dirty="0">
                <a:latin typeface="URW Gothic"/>
                <a:cs typeface="URW Gothic"/>
              </a:rPr>
              <a:t>1s </a:t>
            </a:r>
            <a:r>
              <a:rPr sz="900" spc="-5" dirty="0">
                <a:latin typeface="URW Gothic"/>
                <a:cs typeface="URW Gothic"/>
              </a:rPr>
              <a:t>forwards to 20 and beyond </a:t>
            </a:r>
            <a:r>
              <a:rPr sz="900" dirty="0">
                <a:latin typeface="URW Gothic"/>
                <a:cs typeface="URW Gothic"/>
              </a:rPr>
              <a:t>– </a:t>
            </a:r>
            <a:r>
              <a:rPr sz="900" spc="-5" dirty="0">
                <a:latin typeface="URW Gothic"/>
                <a:cs typeface="URW Gothic"/>
              </a:rPr>
              <a:t>visual</a:t>
            </a:r>
            <a:r>
              <a:rPr sz="900" dirty="0">
                <a:latin typeface="URW Gothic"/>
                <a:cs typeface="URW Gothic"/>
              </a:rPr>
              <a:t> </a:t>
            </a:r>
            <a:r>
              <a:rPr sz="900" spc="-5" dirty="0">
                <a:latin typeface="URW Gothic"/>
                <a:cs typeface="URW Gothic"/>
              </a:rPr>
              <a:t>aid</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Count forwards </a:t>
            </a:r>
            <a:r>
              <a:rPr sz="900" spc="5" dirty="0">
                <a:latin typeface="URW Gothic"/>
                <a:cs typeface="URW Gothic"/>
              </a:rPr>
              <a:t>in </a:t>
            </a:r>
            <a:r>
              <a:rPr sz="900" dirty="0">
                <a:latin typeface="URW Gothic"/>
                <a:cs typeface="URW Gothic"/>
              </a:rPr>
              <a:t>1s </a:t>
            </a:r>
            <a:r>
              <a:rPr sz="900" spc="-5" dirty="0">
                <a:latin typeface="URW Gothic"/>
                <a:cs typeface="URW Gothic"/>
              </a:rPr>
              <a:t>from </a:t>
            </a:r>
            <a:r>
              <a:rPr sz="900" dirty="0">
                <a:latin typeface="URW Gothic"/>
                <a:cs typeface="URW Gothic"/>
              </a:rPr>
              <a:t>any </a:t>
            </a:r>
            <a:r>
              <a:rPr sz="900" spc="-10" dirty="0">
                <a:latin typeface="URW Gothic"/>
                <a:cs typeface="URW Gothic"/>
              </a:rPr>
              <a:t>number </a:t>
            </a:r>
            <a:r>
              <a:rPr sz="900" spc="-15" dirty="0">
                <a:latin typeface="URW Gothic"/>
                <a:cs typeface="URW Gothic"/>
              </a:rPr>
              <a:t>(to </a:t>
            </a:r>
            <a:r>
              <a:rPr sz="900" dirty="0">
                <a:latin typeface="URW Gothic"/>
                <a:cs typeface="URW Gothic"/>
              </a:rPr>
              <a:t>20) – </a:t>
            </a:r>
            <a:r>
              <a:rPr sz="900" spc="-5" dirty="0">
                <a:latin typeface="URW Gothic"/>
                <a:cs typeface="URW Gothic"/>
              </a:rPr>
              <a:t>visual</a:t>
            </a:r>
            <a:r>
              <a:rPr sz="900" spc="30" dirty="0">
                <a:latin typeface="URW Gothic"/>
                <a:cs typeface="URW Gothic"/>
              </a:rPr>
              <a:t> </a:t>
            </a:r>
            <a:r>
              <a:rPr sz="900" spc="-10" dirty="0">
                <a:latin typeface="URW Gothic"/>
                <a:cs typeface="URW Gothic"/>
              </a:rPr>
              <a:t>aid</a:t>
            </a:r>
            <a:endParaRPr sz="900" dirty="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Count back </a:t>
            </a:r>
            <a:r>
              <a:rPr sz="900" spc="5" dirty="0">
                <a:latin typeface="URW Gothic"/>
                <a:cs typeface="URW Gothic"/>
              </a:rPr>
              <a:t>in </a:t>
            </a:r>
            <a:r>
              <a:rPr sz="900" dirty="0">
                <a:latin typeface="URW Gothic"/>
                <a:cs typeface="URW Gothic"/>
              </a:rPr>
              <a:t>1s </a:t>
            </a:r>
            <a:r>
              <a:rPr sz="900" spc="-5" dirty="0">
                <a:latin typeface="URW Gothic"/>
                <a:cs typeface="URW Gothic"/>
              </a:rPr>
              <a:t>from </a:t>
            </a:r>
            <a:r>
              <a:rPr sz="900" dirty="0">
                <a:latin typeface="URW Gothic"/>
                <a:cs typeface="URW Gothic"/>
              </a:rPr>
              <a:t>20– </a:t>
            </a:r>
            <a:r>
              <a:rPr sz="900" spc="-10" dirty="0">
                <a:latin typeface="URW Gothic"/>
                <a:cs typeface="URW Gothic"/>
              </a:rPr>
              <a:t>visual</a:t>
            </a:r>
            <a:r>
              <a:rPr sz="900" spc="-35" dirty="0">
                <a:latin typeface="URW Gothic"/>
                <a:cs typeface="URW Gothic"/>
              </a:rPr>
              <a:t> </a:t>
            </a:r>
            <a:r>
              <a:rPr sz="900" dirty="0">
                <a:latin typeface="URW Gothic"/>
                <a:cs typeface="URW Gothic"/>
              </a:rPr>
              <a:t>aid</a:t>
            </a: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Say the </a:t>
            </a:r>
            <a:r>
              <a:rPr sz="900" spc="-10" dirty="0">
                <a:latin typeface="URW Gothic"/>
                <a:cs typeface="URW Gothic"/>
              </a:rPr>
              <a:t>number </a:t>
            </a:r>
            <a:r>
              <a:rPr sz="900" spc="-5" dirty="0">
                <a:latin typeface="URW Gothic"/>
                <a:cs typeface="URW Gothic"/>
              </a:rPr>
              <a:t>before and after to 10 </a:t>
            </a:r>
            <a:r>
              <a:rPr sz="900" dirty="0">
                <a:latin typeface="URW Gothic"/>
                <a:cs typeface="URW Gothic"/>
              </a:rPr>
              <a:t>- </a:t>
            </a:r>
            <a:r>
              <a:rPr sz="900" spc="-5" dirty="0">
                <a:latin typeface="URW Gothic"/>
                <a:cs typeface="URW Gothic"/>
              </a:rPr>
              <a:t>visual</a:t>
            </a:r>
            <a:r>
              <a:rPr sz="900" spc="55" dirty="0">
                <a:latin typeface="URW Gothic"/>
                <a:cs typeface="URW Gothic"/>
              </a:rPr>
              <a:t> </a:t>
            </a:r>
            <a:r>
              <a:rPr sz="900" spc="-5" dirty="0">
                <a:latin typeface="URW Gothic"/>
                <a:cs typeface="URW Gothic"/>
              </a:rPr>
              <a:t>aid</a:t>
            </a:r>
            <a:endParaRPr sz="900" dirty="0">
              <a:latin typeface="URW Gothic"/>
              <a:cs typeface="URW Gothic"/>
            </a:endParaRPr>
          </a:p>
          <a:p>
            <a:pPr marL="241300" marR="412750" indent="-228600">
              <a:lnSpc>
                <a:spcPts val="1110"/>
              </a:lnSpc>
              <a:spcBef>
                <a:spcPts val="35"/>
              </a:spcBef>
              <a:buClr>
                <a:srgbClr val="000000"/>
              </a:buClr>
              <a:buFont typeface="Symbol"/>
              <a:buChar char=""/>
              <a:tabLst>
                <a:tab pos="240665" algn="l"/>
                <a:tab pos="241300" algn="l"/>
              </a:tabLst>
            </a:pPr>
            <a:r>
              <a:rPr sz="900" spc="-5" dirty="0">
                <a:latin typeface="URW Gothic"/>
                <a:cs typeface="URW Gothic"/>
              </a:rPr>
              <a:t>Compare </a:t>
            </a:r>
            <a:r>
              <a:rPr sz="900" dirty="0">
                <a:latin typeface="URW Gothic"/>
                <a:cs typeface="URW Gothic"/>
              </a:rPr>
              <a:t>a </a:t>
            </a:r>
            <a:r>
              <a:rPr sz="900" spc="-5" dirty="0">
                <a:latin typeface="URW Gothic"/>
                <a:cs typeface="URW Gothic"/>
              </a:rPr>
              <a:t>variety of quantities </a:t>
            </a:r>
            <a:r>
              <a:rPr sz="900" dirty="0">
                <a:latin typeface="URW Gothic"/>
                <a:cs typeface="URW Gothic"/>
              </a:rPr>
              <a:t>up </a:t>
            </a:r>
            <a:r>
              <a:rPr sz="900" spc="-5" dirty="0">
                <a:latin typeface="URW Gothic"/>
                <a:cs typeface="URW Gothic"/>
              </a:rPr>
              <a:t>to </a:t>
            </a:r>
            <a:r>
              <a:rPr sz="900" dirty="0">
                <a:latin typeface="URW Gothic"/>
                <a:cs typeface="URW Gothic"/>
              </a:rPr>
              <a:t>5 </a:t>
            </a:r>
            <a:r>
              <a:rPr sz="900" spc="-5" dirty="0">
                <a:latin typeface="URW Gothic"/>
                <a:cs typeface="URW Gothic"/>
              </a:rPr>
              <a:t>recognising  more/greater than, fewer/less than and the </a:t>
            </a:r>
            <a:r>
              <a:rPr sz="900" spc="-10" dirty="0">
                <a:latin typeface="URW Gothic"/>
                <a:cs typeface="URW Gothic"/>
              </a:rPr>
              <a:t>same </a:t>
            </a:r>
            <a:r>
              <a:rPr sz="900" spc="-5" dirty="0">
                <a:latin typeface="URW Gothic"/>
                <a:cs typeface="URW Gothic"/>
              </a:rPr>
              <a:t>as</a:t>
            </a:r>
            <a:r>
              <a:rPr sz="900" spc="80" dirty="0">
                <a:latin typeface="URW Gothic"/>
                <a:cs typeface="URW Gothic"/>
              </a:rPr>
              <a:t> </a:t>
            </a:r>
            <a:endParaRPr sz="900" dirty="0">
              <a:latin typeface="Gothic Uralic"/>
              <a:cs typeface="Gothic Uralic"/>
            </a:endParaRPr>
          </a:p>
          <a:p>
            <a:pPr marL="241300" marR="5080" indent="-228600">
              <a:lnSpc>
                <a:spcPts val="1100"/>
              </a:lnSpc>
              <a:buClr>
                <a:srgbClr val="000000"/>
              </a:buClr>
              <a:buFont typeface="Symbol"/>
              <a:buChar char=""/>
              <a:tabLst>
                <a:tab pos="240665" algn="l"/>
                <a:tab pos="241300" algn="l"/>
              </a:tabLst>
            </a:pPr>
            <a:r>
              <a:rPr sz="900" spc="-5" dirty="0">
                <a:latin typeface="URW Gothic"/>
                <a:cs typeface="URW Gothic"/>
              </a:rPr>
              <a:t>Understand and </a:t>
            </a:r>
            <a:r>
              <a:rPr sz="900" dirty="0">
                <a:latin typeface="URW Gothic"/>
                <a:cs typeface="URW Gothic"/>
              </a:rPr>
              <a:t>use </a:t>
            </a:r>
            <a:r>
              <a:rPr sz="900" spc="-5" dirty="0">
                <a:latin typeface="URW Gothic"/>
                <a:cs typeface="URW Gothic"/>
              </a:rPr>
              <a:t>the vocabulary more, most, greater than,  fewer, less than and equals, the </a:t>
            </a:r>
            <a:r>
              <a:rPr sz="900" spc="-10" dirty="0">
                <a:latin typeface="URW Gothic"/>
                <a:cs typeface="URW Gothic"/>
              </a:rPr>
              <a:t>same </a:t>
            </a:r>
            <a:r>
              <a:rPr sz="900" spc="-5" dirty="0">
                <a:latin typeface="URW Gothic"/>
                <a:cs typeface="URW Gothic"/>
              </a:rPr>
              <a:t>as with quantities </a:t>
            </a:r>
            <a:r>
              <a:rPr sz="900" dirty="0">
                <a:latin typeface="URW Gothic"/>
                <a:cs typeface="URW Gothic"/>
              </a:rPr>
              <a:t>up </a:t>
            </a:r>
            <a:r>
              <a:rPr sz="900" spc="-5" dirty="0">
                <a:latin typeface="URW Gothic"/>
                <a:cs typeface="URW Gothic"/>
              </a:rPr>
              <a:t>to </a:t>
            </a:r>
            <a:r>
              <a:rPr sz="900" dirty="0">
                <a:latin typeface="URW Gothic"/>
                <a:cs typeface="URW Gothic"/>
              </a:rPr>
              <a:t>5  </a:t>
            </a:r>
            <a:endParaRPr sz="900" dirty="0">
              <a:latin typeface="Gothic Uralic"/>
              <a:cs typeface="Gothic Uralic"/>
            </a:endParaRPr>
          </a:p>
        </p:txBody>
      </p:sp>
      <p:sp>
        <p:nvSpPr>
          <p:cNvPr id="27" name="object 27"/>
          <p:cNvSpPr/>
          <p:nvPr/>
        </p:nvSpPr>
        <p:spPr>
          <a:xfrm>
            <a:off x="4501007" y="5251145"/>
            <a:ext cx="5935345" cy="1402715"/>
          </a:xfrm>
          <a:custGeom>
            <a:avLst/>
            <a:gdLst/>
            <a:ahLst/>
            <a:cxnLst/>
            <a:rect l="l" t="t" r="r" b="b"/>
            <a:pathLst>
              <a:path w="5935345" h="1402715">
                <a:moveTo>
                  <a:pt x="5935091" y="0"/>
                </a:moveTo>
                <a:lnTo>
                  <a:pt x="0" y="0"/>
                </a:lnTo>
                <a:lnTo>
                  <a:pt x="0" y="1402333"/>
                </a:lnTo>
                <a:lnTo>
                  <a:pt x="5935091" y="1402333"/>
                </a:lnTo>
                <a:lnTo>
                  <a:pt x="5935091" y="0"/>
                </a:lnTo>
                <a:close/>
              </a:path>
            </a:pathLst>
          </a:custGeom>
          <a:solidFill>
            <a:srgbClr val="E7E6E6"/>
          </a:solidFill>
        </p:spPr>
        <p:txBody>
          <a:bodyPr wrap="square" lIns="0" tIns="0" rIns="0" bIns="0" rtlCol="0"/>
          <a:lstStyle/>
          <a:p>
            <a:endParaRPr/>
          </a:p>
        </p:txBody>
      </p:sp>
      <p:sp>
        <p:nvSpPr>
          <p:cNvPr id="28" name="object 28"/>
          <p:cNvSpPr txBox="1"/>
          <p:nvPr/>
        </p:nvSpPr>
        <p:spPr>
          <a:xfrm>
            <a:off x="4785486" y="5238369"/>
            <a:ext cx="3221355" cy="289823"/>
          </a:xfrm>
          <a:prstGeom prst="rect">
            <a:avLst/>
          </a:prstGeom>
        </p:spPr>
        <p:txBody>
          <a:bodyPr vert="horz" wrap="square" lIns="0" tIns="12700" rIns="0" bIns="0" rtlCol="0">
            <a:spAutoFit/>
          </a:bodyPr>
          <a:lstStyle/>
          <a:p>
            <a:pPr marL="241300" indent="-228600">
              <a:lnSpc>
                <a:spcPct val="100000"/>
              </a:lnSpc>
              <a:spcBef>
                <a:spcPts val="20"/>
              </a:spcBef>
              <a:buClr>
                <a:srgbClr val="000000"/>
              </a:buClr>
              <a:buFont typeface="Symbol"/>
              <a:buChar char=""/>
              <a:tabLst>
                <a:tab pos="240665" algn="l"/>
                <a:tab pos="241300" algn="l"/>
              </a:tabLst>
            </a:pPr>
            <a:r>
              <a:rPr sz="900" spc="-5" dirty="0">
                <a:latin typeface="URW Gothic"/>
                <a:cs typeface="URW Gothic"/>
              </a:rPr>
              <a:t>Instant recall +1 </a:t>
            </a:r>
            <a:r>
              <a:rPr sz="900" dirty="0">
                <a:latin typeface="URW Gothic"/>
                <a:cs typeface="URW Gothic"/>
              </a:rPr>
              <a:t>-1 </a:t>
            </a:r>
            <a:r>
              <a:rPr sz="900" spc="-5" dirty="0">
                <a:latin typeface="URW Gothic"/>
                <a:cs typeface="URW Gothic"/>
              </a:rPr>
              <a:t>numbers </a:t>
            </a:r>
            <a:r>
              <a:rPr sz="900" spc="-10" dirty="0">
                <a:latin typeface="URW Gothic"/>
                <a:cs typeface="URW Gothic"/>
              </a:rPr>
              <a:t>to </a:t>
            </a:r>
            <a:r>
              <a:rPr sz="900" dirty="0">
                <a:latin typeface="URW Gothic"/>
                <a:cs typeface="URW Gothic"/>
              </a:rPr>
              <a:t>20 – </a:t>
            </a:r>
            <a:r>
              <a:rPr sz="900" spc="-5" dirty="0">
                <a:latin typeface="URW Gothic"/>
                <a:cs typeface="URW Gothic"/>
              </a:rPr>
              <a:t>visual aid</a:t>
            </a:r>
            <a:r>
              <a:rPr sz="900" spc="20" dirty="0">
                <a:latin typeface="URW Gothic"/>
                <a:cs typeface="URW Gothic"/>
              </a:rPr>
              <a:t> </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Pronounce numbers correctly with support </a:t>
            </a:r>
            <a:r>
              <a:rPr sz="900" dirty="0">
                <a:latin typeface="URW Gothic"/>
                <a:cs typeface="URW Gothic"/>
              </a:rPr>
              <a:t>– </a:t>
            </a:r>
            <a:r>
              <a:rPr sz="900" spc="-5" dirty="0">
                <a:latin typeface="URW Gothic"/>
                <a:cs typeface="URW Gothic"/>
              </a:rPr>
              <a:t>copy</a:t>
            </a:r>
            <a:r>
              <a:rPr sz="900" spc="25" dirty="0">
                <a:latin typeface="URW Gothic"/>
                <a:cs typeface="URW Gothic"/>
              </a:rPr>
              <a:t> </a:t>
            </a:r>
            <a:r>
              <a:rPr sz="900" spc="-10" dirty="0">
                <a:latin typeface="URW Gothic"/>
                <a:cs typeface="URW Gothic"/>
              </a:rPr>
              <a:t>me</a:t>
            </a:r>
            <a:endParaRPr sz="900" dirty="0">
              <a:latin typeface="URW Gothic"/>
              <a:cs typeface="URW Gothic"/>
            </a:endParaRPr>
          </a:p>
        </p:txBody>
      </p:sp>
      <p:sp>
        <p:nvSpPr>
          <p:cNvPr id="29" name="object 29"/>
          <p:cNvSpPr txBox="1"/>
          <p:nvPr/>
        </p:nvSpPr>
        <p:spPr>
          <a:xfrm>
            <a:off x="4556886" y="5939790"/>
            <a:ext cx="2476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Gothic Uralic"/>
                <a:cs typeface="Gothic Uralic"/>
              </a:rPr>
              <a:t>SSM</a:t>
            </a:r>
            <a:endParaRPr sz="900" dirty="0">
              <a:latin typeface="Gothic Uralic"/>
              <a:cs typeface="Gothic Uralic"/>
            </a:endParaRPr>
          </a:p>
        </p:txBody>
      </p:sp>
      <p:sp>
        <p:nvSpPr>
          <p:cNvPr id="30" name="object 30"/>
          <p:cNvSpPr txBox="1"/>
          <p:nvPr/>
        </p:nvSpPr>
        <p:spPr>
          <a:xfrm>
            <a:off x="4785486" y="6079997"/>
            <a:ext cx="3023235" cy="583565"/>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Chant the days of the</a:t>
            </a:r>
            <a:r>
              <a:rPr sz="900" spc="5" dirty="0">
                <a:latin typeface="URW Gothic"/>
                <a:cs typeface="URW Gothic"/>
              </a:rPr>
              <a:t> </a:t>
            </a:r>
            <a:r>
              <a:rPr sz="900" dirty="0">
                <a:latin typeface="URW Gothic"/>
                <a:cs typeface="URW Gothic"/>
              </a:rPr>
              <a:t>week</a:t>
            </a:r>
            <a:endParaRPr sz="90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Know there are </a:t>
            </a:r>
            <a:r>
              <a:rPr sz="900" dirty="0">
                <a:latin typeface="URW Gothic"/>
                <a:cs typeface="URW Gothic"/>
              </a:rPr>
              <a:t>7 </a:t>
            </a:r>
            <a:r>
              <a:rPr sz="900" spc="-5" dirty="0">
                <a:latin typeface="URW Gothic"/>
                <a:cs typeface="URW Gothic"/>
              </a:rPr>
              <a:t>days </a:t>
            </a:r>
            <a:r>
              <a:rPr sz="900" dirty="0">
                <a:latin typeface="URW Gothic"/>
                <a:cs typeface="URW Gothic"/>
              </a:rPr>
              <a:t>in a</a:t>
            </a:r>
            <a:r>
              <a:rPr sz="900" spc="-25" dirty="0">
                <a:latin typeface="URW Gothic"/>
                <a:cs typeface="URW Gothic"/>
              </a:rPr>
              <a:t> </a:t>
            </a:r>
            <a:r>
              <a:rPr sz="900" spc="-5" dirty="0">
                <a:latin typeface="URW Gothic"/>
                <a:cs typeface="URW Gothic"/>
              </a:rPr>
              <a:t>week</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Know </a:t>
            </a:r>
            <a:r>
              <a:rPr sz="900" dirty="0">
                <a:latin typeface="URW Gothic"/>
                <a:cs typeface="URW Gothic"/>
              </a:rPr>
              <a:t>which </a:t>
            </a:r>
            <a:r>
              <a:rPr sz="900" spc="-5" dirty="0">
                <a:latin typeface="URW Gothic"/>
                <a:cs typeface="URW Gothic"/>
              </a:rPr>
              <a:t>day comes before/ </a:t>
            </a:r>
            <a:r>
              <a:rPr sz="900" spc="-10" dirty="0">
                <a:latin typeface="URW Gothic"/>
                <a:cs typeface="URW Gothic"/>
              </a:rPr>
              <a:t>after </a:t>
            </a:r>
            <a:r>
              <a:rPr sz="900" dirty="0">
                <a:latin typeface="URW Gothic"/>
                <a:cs typeface="URW Gothic"/>
              </a:rPr>
              <a:t>a </a:t>
            </a:r>
            <a:r>
              <a:rPr sz="900" spc="-5" dirty="0">
                <a:latin typeface="URW Gothic"/>
                <a:cs typeface="URW Gothic"/>
              </a:rPr>
              <a:t>given</a:t>
            </a:r>
            <a:r>
              <a:rPr sz="900" spc="10" dirty="0">
                <a:latin typeface="URW Gothic"/>
                <a:cs typeface="URW Gothic"/>
              </a:rPr>
              <a:t> </a:t>
            </a:r>
            <a:r>
              <a:rPr sz="900" spc="-5" dirty="0">
                <a:latin typeface="URW Gothic"/>
                <a:cs typeface="URW Gothic"/>
              </a:rPr>
              <a:t>day</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Know </a:t>
            </a:r>
            <a:r>
              <a:rPr sz="900" dirty="0">
                <a:latin typeface="URW Gothic"/>
                <a:cs typeface="URW Gothic"/>
              </a:rPr>
              <a:t>which </a:t>
            </a:r>
            <a:r>
              <a:rPr sz="900" spc="-5" dirty="0">
                <a:latin typeface="URW Gothic"/>
                <a:cs typeface="URW Gothic"/>
              </a:rPr>
              <a:t>days are the</a:t>
            </a:r>
            <a:r>
              <a:rPr sz="900" spc="-15" dirty="0">
                <a:latin typeface="URW Gothic"/>
                <a:cs typeface="URW Gothic"/>
              </a:rPr>
              <a:t> </a:t>
            </a:r>
            <a:r>
              <a:rPr sz="900" spc="-5" dirty="0">
                <a:latin typeface="URW Gothic"/>
                <a:cs typeface="URW Gothic"/>
              </a:rPr>
              <a:t>weekend</a:t>
            </a:r>
            <a:endParaRPr sz="900">
              <a:latin typeface="URW Gothic"/>
              <a:cs typeface="URW Gothic"/>
            </a:endParaRPr>
          </a:p>
        </p:txBody>
      </p:sp>
      <p:sp>
        <p:nvSpPr>
          <p:cNvPr id="33" name="object 33"/>
          <p:cNvSpPr/>
          <p:nvPr/>
        </p:nvSpPr>
        <p:spPr>
          <a:xfrm>
            <a:off x="359664" y="952753"/>
            <a:ext cx="10088880" cy="5713095"/>
          </a:xfrm>
          <a:custGeom>
            <a:avLst/>
            <a:gdLst/>
            <a:ahLst/>
            <a:cxnLst/>
            <a:rect l="l" t="t" r="r" b="b"/>
            <a:pathLst>
              <a:path w="10088880" h="5713095">
                <a:moveTo>
                  <a:pt x="10088613" y="0"/>
                </a:moveTo>
                <a:lnTo>
                  <a:pt x="10076434" y="0"/>
                </a:lnTo>
                <a:lnTo>
                  <a:pt x="10076434" y="5700725"/>
                </a:lnTo>
                <a:lnTo>
                  <a:pt x="4144391" y="5700725"/>
                </a:lnTo>
                <a:lnTo>
                  <a:pt x="4141330" y="5700725"/>
                </a:lnTo>
                <a:lnTo>
                  <a:pt x="4132199" y="5700725"/>
                </a:lnTo>
                <a:lnTo>
                  <a:pt x="12192" y="5700725"/>
                </a:lnTo>
                <a:lnTo>
                  <a:pt x="12192" y="0"/>
                </a:lnTo>
                <a:lnTo>
                  <a:pt x="0" y="0"/>
                </a:lnTo>
                <a:lnTo>
                  <a:pt x="0" y="5712917"/>
                </a:lnTo>
                <a:lnTo>
                  <a:pt x="12192" y="5712917"/>
                </a:lnTo>
                <a:lnTo>
                  <a:pt x="4132199" y="5712917"/>
                </a:lnTo>
                <a:lnTo>
                  <a:pt x="4141330" y="5712917"/>
                </a:lnTo>
                <a:lnTo>
                  <a:pt x="4144391" y="5712917"/>
                </a:lnTo>
                <a:lnTo>
                  <a:pt x="10076434" y="5712917"/>
                </a:lnTo>
                <a:lnTo>
                  <a:pt x="10088613" y="5712917"/>
                </a:lnTo>
                <a:lnTo>
                  <a:pt x="10088613" y="0"/>
                </a:lnTo>
                <a:close/>
              </a:path>
            </a:pathLst>
          </a:custGeom>
          <a:solidFill>
            <a:srgbClr val="006FC0"/>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26</a:t>
            </a:fld>
            <a:endParaRPr dirty="0"/>
          </a:p>
        </p:txBody>
      </p:sp>
      <p:pic>
        <p:nvPicPr>
          <p:cNvPr id="36" name="Picture 35" descr="C:\Users\RLWCGRIFFITHS\AppData\Local\Microsoft\Windows\INetCache\Content.MSO\D0413950.tmp">
            <a:extLst>
              <a:ext uri="{FF2B5EF4-FFF2-40B4-BE49-F238E27FC236}">
                <a16:creationId xmlns:a16="http://schemas.microsoft.com/office/drawing/2014/main" id="{D1B28ED8-FB77-18A1-AAE6-E3BDA741F4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7852" y="1063200"/>
            <a:ext cx="704778" cy="562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01007" y="373380"/>
            <a:ext cx="5935345" cy="2663190"/>
            <a:chOff x="4501007" y="373380"/>
            <a:chExt cx="5935345" cy="2663190"/>
          </a:xfrm>
        </p:grpSpPr>
        <p:sp>
          <p:nvSpPr>
            <p:cNvPr id="3" name="object 3"/>
            <p:cNvSpPr/>
            <p:nvPr/>
          </p:nvSpPr>
          <p:spPr>
            <a:xfrm>
              <a:off x="4501007" y="373380"/>
              <a:ext cx="5935345" cy="2663190"/>
            </a:xfrm>
            <a:custGeom>
              <a:avLst/>
              <a:gdLst/>
              <a:ahLst/>
              <a:cxnLst/>
              <a:rect l="l" t="t" r="r" b="b"/>
              <a:pathLst>
                <a:path w="5935345" h="2663190">
                  <a:moveTo>
                    <a:pt x="5935091" y="0"/>
                  </a:moveTo>
                  <a:lnTo>
                    <a:pt x="0" y="0"/>
                  </a:lnTo>
                  <a:lnTo>
                    <a:pt x="0" y="2663063"/>
                  </a:lnTo>
                  <a:lnTo>
                    <a:pt x="5935091" y="2663063"/>
                  </a:lnTo>
                  <a:lnTo>
                    <a:pt x="5935091" y="0"/>
                  </a:lnTo>
                  <a:close/>
                </a:path>
              </a:pathLst>
            </a:custGeom>
            <a:solidFill>
              <a:srgbClr val="E7E6E6"/>
            </a:solidFill>
          </p:spPr>
          <p:txBody>
            <a:bodyPr wrap="square" lIns="0" tIns="0" rIns="0" bIns="0" rtlCol="0"/>
            <a:lstStyle/>
            <a:p>
              <a:endParaRPr/>
            </a:p>
          </p:txBody>
        </p:sp>
        <p:sp>
          <p:nvSpPr>
            <p:cNvPr id="4" name="object 4"/>
            <p:cNvSpPr/>
            <p:nvPr/>
          </p:nvSpPr>
          <p:spPr>
            <a:xfrm>
              <a:off x="5026787" y="1353565"/>
              <a:ext cx="5249545" cy="981710"/>
            </a:xfrm>
            <a:custGeom>
              <a:avLst/>
              <a:gdLst/>
              <a:ahLst/>
              <a:cxnLst/>
              <a:rect l="l" t="t" r="r" b="b"/>
              <a:pathLst>
                <a:path w="5249545" h="981710">
                  <a:moveTo>
                    <a:pt x="368808" y="701040"/>
                  </a:moveTo>
                  <a:lnTo>
                    <a:pt x="0" y="701040"/>
                  </a:lnTo>
                  <a:lnTo>
                    <a:pt x="0" y="841248"/>
                  </a:lnTo>
                  <a:lnTo>
                    <a:pt x="368808" y="841248"/>
                  </a:lnTo>
                  <a:lnTo>
                    <a:pt x="368808" y="701040"/>
                  </a:lnTo>
                  <a:close/>
                </a:path>
                <a:path w="5249545" h="981710">
                  <a:moveTo>
                    <a:pt x="2117090" y="0"/>
                  </a:moveTo>
                  <a:lnTo>
                    <a:pt x="1826006" y="0"/>
                  </a:lnTo>
                  <a:lnTo>
                    <a:pt x="1826006" y="140208"/>
                  </a:lnTo>
                  <a:lnTo>
                    <a:pt x="2117090" y="140208"/>
                  </a:lnTo>
                  <a:lnTo>
                    <a:pt x="2117090" y="0"/>
                  </a:lnTo>
                  <a:close/>
                </a:path>
                <a:path w="5249545" h="981710">
                  <a:moveTo>
                    <a:pt x="4190111" y="841248"/>
                  </a:moveTo>
                  <a:lnTo>
                    <a:pt x="3618611" y="841248"/>
                  </a:lnTo>
                  <a:lnTo>
                    <a:pt x="3618611" y="981456"/>
                  </a:lnTo>
                  <a:lnTo>
                    <a:pt x="4190111" y="981456"/>
                  </a:lnTo>
                  <a:lnTo>
                    <a:pt x="4190111" y="841248"/>
                  </a:lnTo>
                  <a:close/>
                </a:path>
                <a:path w="5249545" h="981710">
                  <a:moveTo>
                    <a:pt x="5249291" y="560832"/>
                  </a:moveTo>
                  <a:lnTo>
                    <a:pt x="5075555" y="560832"/>
                  </a:lnTo>
                  <a:lnTo>
                    <a:pt x="5075555" y="701040"/>
                  </a:lnTo>
                  <a:lnTo>
                    <a:pt x="5249291" y="701040"/>
                  </a:lnTo>
                  <a:lnTo>
                    <a:pt x="5249291" y="560832"/>
                  </a:lnTo>
                  <a:close/>
                </a:path>
              </a:pathLst>
            </a:custGeom>
            <a:solidFill>
              <a:srgbClr val="D2D2D2"/>
            </a:solidFill>
          </p:spPr>
          <p:txBody>
            <a:bodyPr wrap="square" lIns="0" tIns="0" rIns="0" bIns="0" rtlCol="0"/>
            <a:lstStyle/>
            <a:p>
              <a:endParaRPr/>
            </a:p>
          </p:txBody>
        </p:sp>
      </p:grpSp>
      <p:grpSp>
        <p:nvGrpSpPr>
          <p:cNvPr id="5" name="object 5"/>
          <p:cNvGrpSpPr/>
          <p:nvPr/>
        </p:nvGrpSpPr>
        <p:grpSpPr>
          <a:xfrm>
            <a:off x="4501007" y="3176600"/>
            <a:ext cx="5935345" cy="3364229"/>
            <a:chOff x="4501007" y="3176600"/>
            <a:chExt cx="5935345" cy="3364229"/>
          </a:xfrm>
        </p:grpSpPr>
        <p:sp>
          <p:nvSpPr>
            <p:cNvPr id="6" name="object 6"/>
            <p:cNvSpPr/>
            <p:nvPr/>
          </p:nvSpPr>
          <p:spPr>
            <a:xfrm>
              <a:off x="4501007" y="3176600"/>
              <a:ext cx="5935345" cy="3364229"/>
            </a:xfrm>
            <a:custGeom>
              <a:avLst/>
              <a:gdLst/>
              <a:ahLst/>
              <a:cxnLst/>
              <a:rect l="l" t="t" r="r" b="b"/>
              <a:pathLst>
                <a:path w="5935345" h="3364229">
                  <a:moveTo>
                    <a:pt x="5935091" y="0"/>
                  </a:moveTo>
                  <a:lnTo>
                    <a:pt x="0" y="0"/>
                  </a:lnTo>
                  <a:lnTo>
                    <a:pt x="0" y="3364103"/>
                  </a:lnTo>
                  <a:lnTo>
                    <a:pt x="5935091" y="3364103"/>
                  </a:lnTo>
                  <a:lnTo>
                    <a:pt x="5935091" y="0"/>
                  </a:lnTo>
                  <a:close/>
                </a:path>
              </a:pathLst>
            </a:custGeom>
            <a:solidFill>
              <a:srgbClr val="E7E6E6"/>
            </a:solidFill>
          </p:spPr>
          <p:txBody>
            <a:bodyPr wrap="square" lIns="0" tIns="0" rIns="0" bIns="0" rtlCol="0"/>
            <a:lstStyle/>
            <a:p>
              <a:endParaRPr/>
            </a:p>
          </p:txBody>
        </p:sp>
        <p:sp>
          <p:nvSpPr>
            <p:cNvPr id="7" name="object 7"/>
            <p:cNvSpPr/>
            <p:nvPr/>
          </p:nvSpPr>
          <p:spPr>
            <a:xfrm>
              <a:off x="7869301" y="3876166"/>
              <a:ext cx="1910080" cy="1823085"/>
            </a:xfrm>
            <a:custGeom>
              <a:avLst/>
              <a:gdLst/>
              <a:ahLst/>
              <a:cxnLst/>
              <a:rect l="l" t="t" r="r" b="b"/>
              <a:pathLst>
                <a:path w="1910079" h="1823085">
                  <a:moveTo>
                    <a:pt x="501396" y="1682762"/>
                  </a:moveTo>
                  <a:lnTo>
                    <a:pt x="0" y="1682762"/>
                  </a:lnTo>
                  <a:lnTo>
                    <a:pt x="0" y="1822958"/>
                  </a:lnTo>
                  <a:lnTo>
                    <a:pt x="501396" y="1822958"/>
                  </a:lnTo>
                  <a:lnTo>
                    <a:pt x="501396" y="1682762"/>
                  </a:lnTo>
                  <a:close/>
                </a:path>
                <a:path w="1910079" h="1823085">
                  <a:moveTo>
                    <a:pt x="649528" y="841502"/>
                  </a:moveTo>
                  <a:lnTo>
                    <a:pt x="30480" y="841502"/>
                  </a:lnTo>
                  <a:lnTo>
                    <a:pt x="30480" y="981710"/>
                  </a:lnTo>
                  <a:lnTo>
                    <a:pt x="649528" y="981710"/>
                  </a:lnTo>
                  <a:lnTo>
                    <a:pt x="649528" y="841502"/>
                  </a:lnTo>
                  <a:close/>
                </a:path>
                <a:path w="1910079" h="1823085">
                  <a:moveTo>
                    <a:pt x="1132636" y="0"/>
                  </a:moveTo>
                  <a:lnTo>
                    <a:pt x="475488" y="0"/>
                  </a:lnTo>
                  <a:lnTo>
                    <a:pt x="475488" y="140208"/>
                  </a:lnTo>
                  <a:lnTo>
                    <a:pt x="1132636" y="140208"/>
                  </a:lnTo>
                  <a:lnTo>
                    <a:pt x="1132636" y="0"/>
                  </a:lnTo>
                  <a:close/>
                </a:path>
                <a:path w="1910079" h="1823085">
                  <a:moveTo>
                    <a:pt x="1909953" y="1402334"/>
                  </a:moveTo>
                  <a:lnTo>
                    <a:pt x="1292733" y="1402334"/>
                  </a:lnTo>
                  <a:lnTo>
                    <a:pt x="1292733" y="1542542"/>
                  </a:lnTo>
                  <a:lnTo>
                    <a:pt x="1909953" y="1542542"/>
                  </a:lnTo>
                  <a:lnTo>
                    <a:pt x="1909953" y="1402334"/>
                  </a:lnTo>
                  <a:close/>
                </a:path>
              </a:pathLst>
            </a:custGeom>
            <a:solidFill>
              <a:srgbClr val="D2D2D2"/>
            </a:solidFill>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1791645143"/>
              </p:ext>
            </p:extLst>
          </p:nvPr>
        </p:nvGraphicFramePr>
        <p:xfrm>
          <a:off x="359663" y="359664"/>
          <a:ext cx="10077450" cy="6181037"/>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3858260">
                  <a:extLst>
                    <a:ext uri="{9D8B030D-6E8A-4147-A177-3AD203B41FA5}">
                      <a16:colId xmlns:a16="http://schemas.microsoft.com/office/drawing/2014/main" val="20001"/>
                    </a:ext>
                  </a:extLst>
                </a:gridCol>
                <a:gridCol w="5941695">
                  <a:extLst>
                    <a:ext uri="{9D8B030D-6E8A-4147-A177-3AD203B41FA5}">
                      <a16:colId xmlns:a16="http://schemas.microsoft.com/office/drawing/2014/main" val="20002"/>
                    </a:ext>
                  </a:extLst>
                </a:gridCol>
              </a:tblGrid>
              <a:tr h="2670682">
                <a:tc gridSpan="2">
                  <a:txBody>
                    <a:bodyPr/>
                    <a:lstStyle/>
                    <a:p>
                      <a:pPr>
                        <a:lnSpc>
                          <a:spcPct val="100000"/>
                        </a:lnSpc>
                        <a:buFont typeface="Symbol"/>
                        <a:buChar char=""/>
                      </a:pPr>
                      <a:endParaRPr sz="1100" dirty="0">
                        <a:latin typeface="Times New Roman"/>
                        <a:cs typeface="Times New Roman"/>
                      </a:endParaRPr>
                    </a:p>
                    <a:p>
                      <a:pPr marL="68580">
                        <a:lnSpc>
                          <a:spcPct val="100000"/>
                        </a:lnSpc>
                        <a:spcBef>
                          <a:spcPts val="965"/>
                        </a:spcBef>
                      </a:pPr>
                      <a:r>
                        <a:rPr sz="900" b="1" spc="-5" dirty="0">
                          <a:latin typeface="Gothic Uralic"/>
                          <a:cs typeface="Gothic Uralic"/>
                        </a:rPr>
                        <a:t>Both Number </a:t>
                      </a:r>
                      <a:r>
                        <a:rPr sz="900" b="1" dirty="0">
                          <a:latin typeface="Gothic Uralic"/>
                          <a:cs typeface="Gothic Uralic"/>
                        </a:rPr>
                        <a:t>and </a:t>
                      </a:r>
                      <a:r>
                        <a:rPr sz="900" b="1" spc="-10" dirty="0">
                          <a:latin typeface="Gothic Uralic"/>
                          <a:cs typeface="Gothic Uralic"/>
                        </a:rPr>
                        <a:t>Numerical </a:t>
                      </a:r>
                      <a:r>
                        <a:rPr sz="900" b="1" spc="-5" dirty="0">
                          <a:latin typeface="Gothic Uralic"/>
                          <a:cs typeface="Gothic Uralic"/>
                        </a:rPr>
                        <a:t>Patterns</a:t>
                      </a:r>
                      <a:r>
                        <a:rPr sz="900" b="1" spc="20" dirty="0">
                          <a:latin typeface="Gothic Uralic"/>
                          <a:cs typeface="Gothic Uralic"/>
                        </a:rPr>
                        <a:t> </a:t>
                      </a:r>
                      <a:r>
                        <a:rPr sz="900" b="1" spc="-5" dirty="0">
                          <a:latin typeface="Gothic Uralic"/>
                          <a:cs typeface="Gothic Uralic"/>
                        </a:rPr>
                        <a:t>ELG</a:t>
                      </a:r>
                      <a:endParaRPr sz="900" dirty="0">
                        <a:latin typeface="Gothic Uralic"/>
                        <a:cs typeface="Gothic Uralic"/>
                      </a:endParaRPr>
                    </a:p>
                    <a:p>
                      <a:pPr marL="525780" marR="521334" indent="-228600">
                        <a:lnSpc>
                          <a:spcPct val="102200"/>
                        </a:lnSpc>
                        <a:buClr>
                          <a:srgbClr val="000000"/>
                        </a:buClr>
                        <a:buFont typeface="Symbol"/>
                        <a:buChar char=""/>
                        <a:tabLst>
                          <a:tab pos="525145" algn="l"/>
                          <a:tab pos="525780" algn="l"/>
                        </a:tabLst>
                      </a:pPr>
                      <a:r>
                        <a:rPr sz="900" spc="-5" dirty="0">
                          <a:solidFill>
                            <a:schemeClr val="tx1"/>
                          </a:solidFill>
                          <a:latin typeface="URW Gothic"/>
                          <a:cs typeface="URW Gothic"/>
                        </a:rPr>
                        <a:t>Know that </a:t>
                      </a:r>
                      <a:r>
                        <a:rPr sz="900" dirty="0">
                          <a:solidFill>
                            <a:schemeClr val="tx1"/>
                          </a:solidFill>
                          <a:latin typeface="URW Gothic"/>
                          <a:cs typeface="URW Gothic"/>
                        </a:rPr>
                        <a:t>addition </a:t>
                      </a:r>
                      <a:r>
                        <a:rPr sz="900" spc="-5" dirty="0">
                          <a:solidFill>
                            <a:schemeClr val="tx1"/>
                          </a:solidFill>
                          <a:latin typeface="URW Gothic"/>
                          <a:cs typeface="URW Gothic"/>
                        </a:rPr>
                        <a:t>and subtraction </a:t>
                      </a:r>
                      <a:r>
                        <a:rPr sz="900" spc="-10" dirty="0">
                          <a:solidFill>
                            <a:schemeClr val="tx1"/>
                          </a:solidFill>
                          <a:latin typeface="URW Gothic"/>
                          <a:cs typeface="URW Gothic"/>
                        </a:rPr>
                        <a:t>are </a:t>
                      </a:r>
                      <a:r>
                        <a:rPr sz="900" spc="-5" dirty="0">
                          <a:solidFill>
                            <a:schemeClr val="tx1"/>
                          </a:solidFill>
                          <a:latin typeface="URW Gothic"/>
                          <a:cs typeface="URW Gothic"/>
                        </a:rPr>
                        <a:t>related</a:t>
                      </a:r>
                      <a:r>
                        <a:rPr sz="900" dirty="0">
                          <a:solidFill>
                            <a:schemeClr val="tx1"/>
                          </a:solidFill>
                          <a:latin typeface="URW Gothic"/>
                          <a:cs typeface="URW Gothic"/>
                        </a:rPr>
                        <a:t> – </a:t>
                      </a:r>
                      <a:r>
                        <a:rPr sz="900" spc="-5" dirty="0">
                          <a:solidFill>
                            <a:schemeClr val="tx1"/>
                          </a:solidFill>
                          <a:latin typeface="URW Gothic"/>
                          <a:cs typeface="URW Gothic"/>
                        </a:rPr>
                        <a:t>using concrete aids or fingers</a:t>
                      </a:r>
                      <a:r>
                        <a:rPr sz="900" spc="45" dirty="0">
                          <a:solidFill>
                            <a:schemeClr val="tx1"/>
                          </a:solidFill>
                          <a:latin typeface="URW Gothic"/>
                          <a:cs typeface="URW Gothic"/>
                        </a:rPr>
                        <a:t> </a:t>
                      </a:r>
                      <a:endParaRPr sz="900" dirty="0">
                        <a:solidFill>
                          <a:schemeClr val="tx1"/>
                        </a:solidFill>
                        <a:latin typeface="Gothic Uralic"/>
                        <a:cs typeface="Gothic Uralic"/>
                      </a:endParaRPr>
                    </a:p>
                  </a:txBody>
                  <a:tcPr marL="0" marR="0" marT="5080" marB="0">
                    <a:lnL w="12700">
                      <a:solidFill>
                        <a:srgbClr val="006FC0"/>
                      </a:solidFill>
                      <a:prstDash val="solid"/>
                    </a:lnL>
                    <a:lnT w="12700">
                      <a:solidFill>
                        <a:srgbClr val="006FC0"/>
                      </a:solidFill>
                      <a:prstDash val="solid"/>
                    </a:lnT>
                  </a:tcPr>
                </a:tc>
                <a:tc hMerge="1">
                  <a:txBody>
                    <a:bodyPr/>
                    <a:lstStyle/>
                    <a:p>
                      <a:endParaRPr/>
                    </a:p>
                  </a:txBody>
                  <a:tcPr marL="0" marR="0" marT="0" marB="0"/>
                </a:tc>
                <a:tc>
                  <a:txBody>
                    <a:bodyPr/>
                    <a:lstStyle/>
                    <a:p>
                      <a:pPr marL="525780" indent="-229235">
                        <a:lnSpc>
                          <a:spcPct val="100000"/>
                        </a:lnSpc>
                        <a:spcBef>
                          <a:spcPts val="60"/>
                        </a:spcBef>
                        <a:buFont typeface="Symbol"/>
                        <a:buChar char=""/>
                        <a:tabLst>
                          <a:tab pos="525145" algn="l"/>
                          <a:tab pos="525780" algn="l"/>
                        </a:tabLst>
                      </a:pPr>
                      <a:r>
                        <a:rPr sz="900" spc="-5" dirty="0">
                          <a:latin typeface="URW Gothic"/>
                          <a:cs typeface="URW Gothic"/>
                        </a:rPr>
                        <a:t>Know </a:t>
                      </a:r>
                      <a:r>
                        <a:rPr sz="900" dirty="0">
                          <a:latin typeface="URW Gothic"/>
                          <a:cs typeface="URW Gothic"/>
                        </a:rPr>
                        <a:t>what day </a:t>
                      </a:r>
                      <a:r>
                        <a:rPr sz="900" spc="5" dirty="0">
                          <a:latin typeface="URW Gothic"/>
                          <a:cs typeface="URW Gothic"/>
                        </a:rPr>
                        <a:t>it is </a:t>
                      </a:r>
                      <a:r>
                        <a:rPr sz="900" dirty="0">
                          <a:latin typeface="URW Gothic"/>
                          <a:cs typeface="URW Gothic"/>
                        </a:rPr>
                        <a:t>today, </a:t>
                      </a:r>
                      <a:r>
                        <a:rPr sz="900" spc="-5" dirty="0">
                          <a:latin typeface="URW Gothic"/>
                          <a:cs typeface="URW Gothic"/>
                        </a:rPr>
                        <a:t>yesterday,</a:t>
                      </a:r>
                      <a:r>
                        <a:rPr sz="900" spc="-80" dirty="0">
                          <a:latin typeface="URW Gothic"/>
                          <a:cs typeface="URW Gothic"/>
                        </a:rPr>
                        <a:t> </a:t>
                      </a:r>
                      <a:r>
                        <a:rPr sz="900" spc="-5" dirty="0">
                          <a:latin typeface="URW Gothic"/>
                          <a:cs typeface="URW Gothic"/>
                        </a:rPr>
                        <a:t>tomorrow</a:t>
                      </a:r>
                      <a:endParaRPr sz="900" dirty="0">
                        <a:latin typeface="URW Gothic"/>
                        <a:cs typeface="URW Gothic"/>
                      </a:endParaRPr>
                    </a:p>
                    <a:p>
                      <a:pPr marL="525780" indent="-229235">
                        <a:lnSpc>
                          <a:spcPct val="100000"/>
                        </a:lnSpc>
                        <a:spcBef>
                          <a:spcPts val="20"/>
                        </a:spcBef>
                        <a:buClr>
                          <a:srgbClr val="000000"/>
                        </a:buClr>
                        <a:buFont typeface="Symbol"/>
                        <a:buChar char=""/>
                        <a:tabLst>
                          <a:tab pos="525145" algn="l"/>
                          <a:tab pos="525780" algn="l"/>
                        </a:tabLst>
                      </a:pPr>
                      <a:r>
                        <a:rPr sz="900" spc="-5" dirty="0">
                          <a:solidFill>
                            <a:srgbClr val="006FC0"/>
                          </a:solidFill>
                          <a:latin typeface="URW Gothic"/>
                          <a:cs typeface="URW Gothic"/>
                        </a:rPr>
                        <a:t>Chant the months of the year with support</a:t>
                      </a:r>
                      <a:r>
                        <a:rPr sz="900" spc="30" dirty="0">
                          <a:solidFill>
                            <a:srgbClr val="006FC0"/>
                          </a:solidFill>
                          <a:latin typeface="URW Gothic"/>
                          <a:cs typeface="URW Gothic"/>
                        </a:rPr>
                        <a:t> </a:t>
                      </a:r>
                      <a:endParaRPr sz="900" dirty="0">
                        <a:latin typeface="Gothic Uralic"/>
                        <a:cs typeface="Gothic Uralic"/>
                      </a:endParaRPr>
                    </a:p>
                    <a:p>
                      <a:pPr marL="525780" indent="-229235">
                        <a:lnSpc>
                          <a:spcPct val="100000"/>
                        </a:lnSpc>
                        <a:spcBef>
                          <a:spcPts val="15"/>
                        </a:spcBef>
                        <a:buFont typeface="Symbol"/>
                        <a:buChar char=""/>
                        <a:tabLst>
                          <a:tab pos="525145" algn="l"/>
                          <a:tab pos="525780" algn="l"/>
                        </a:tabLst>
                      </a:pPr>
                      <a:r>
                        <a:rPr sz="900" spc="-5" dirty="0">
                          <a:latin typeface="URW Gothic"/>
                          <a:cs typeface="URW Gothic"/>
                        </a:rPr>
                        <a:t>Know </a:t>
                      </a:r>
                      <a:r>
                        <a:rPr sz="900" dirty="0">
                          <a:latin typeface="URW Gothic"/>
                          <a:cs typeface="URW Gothic"/>
                        </a:rPr>
                        <a:t>which </a:t>
                      </a:r>
                      <a:r>
                        <a:rPr sz="900" spc="-5" dirty="0">
                          <a:latin typeface="URW Gothic"/>
                          <a:cs typeface="URW Gothic"/>
                        </a:rPr>
                        <a:t>month your birthday </a:t>
                      </a:r>
                      <a:r>
                        <a:rPr sz="900" spc="5" dirty="0">
                          <a:latin typeface="URW Gothic"/>
                          <a:cs typeface="URW Gothic"/>
                        </a:rPr>
                        <a:t>is</a:t>
                      </a:r>
                      <a:r>
                        <a:rPr sz="900" spc="-25" dirty="0">
                          <a:latin typeface="URW Gothic"/>
                          <a:cs typeface="URW Gothic"/>
                        </a:rPr>
                        <a:t> </a:t>
                      </a:r>
                      <a:r>
                        <a:rPr sz="900" spc="5" dirty="0">
                          <a:latin typeface="URW Gothic"/>
                          <a:cs typeface="URW Gothic"/>
                        </a:rPr>
                        <a:t>in</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Understand general time of day and chronology of day </a:t>
                      </a:r>
                      <a:r>
                        <a:rPr sz="900" spc="5" dirty="0">
                          <a:latin typeface="URW Gothic"/>
                          <a:cs typeface="URW Gothic"/>
                        </a:rPr>
                        <a:t>in </a:t>
                      </a:r>
                      <a:r>
                        <a:rPr sz="900" spc="-5" dirty="0">
                          <a:latin typeface="URW Gothic"/>
                          <a:cs typeface="URW Gothic"/>
                        </a:rPr>
                        <a:t>school and at </a:t>
                      </a:r>
                      <a:r>
                        <a:rPr sz="900" spc="-10" dirty="0">
                          <a:latin typeface="URW Gothic"/>
                          <a:cs typeface="URW Gothic"/>
                        </a:rPr>
                        <a:t>home </a:t>
                      </a:r>
                      <a:r>
                        <a:rPr sz="900" spc="-5" dirty="0">
                          <a:latin typeface="URW Gothic"/>
                          <a:cs typeface="URW Gothic"/>
                        </a:rPr>
                        <a:t>(develop</a:t>
                      </a:r>
                      <a:r>
                        <a:rPr sz="900" spc="130" dirty="0">
                          <a:latin typeface="URW Gothic"/>
                          <a:cs typeface="URW Gothic"/>
                        </a:rPr>
                        <a:t> </a:t>
                      </a:r>
                      <a:r>
                        <a:rPr sz="900" spc="-5" dirty="0">
                          <a:latin typeface="URW Gothic"/>
                          <a:cs typeface="URW Gothic"/>
                        </a:rPr>
                        <a:t>vocab:</a:t>
                      </a:r>
                      <a:endParaRPr sz="900" dirty="0">
                        <a:latin typeface="URW Gothic"/>
                        <a:cs typeface="URW Gothic"/>
                      </a:endParaRPr>
                    </a:p>
                    <a:p>
                      <a:pPr marL="525145">
                        <a:lnSpc>
                          <a:spcPct val="100000"/>
                        </a:lnSpc>
                        <a:spcBef>
                          <a:spcPts val="25"/>
                        </a:spcBef>
                      </a:pPr>
                      <a:r>
                        <a:rPr sz="900" i="1" spc="-5" dirty="0">
                          <a:latin typeface="URW Gothic"/>
                          <a:cs typeface="URW Gothic"/>
                        </a:rPr>
                        <a:t>morning, lunch, tea, hometime, bed</a:t>
                      </a:r>
                      <a:r>
                        <a:rPr sz="900" i="1" spc="10" dirty="0">
                          <a:latin typeface="URW Gothic"/>
                          <a:cs typeface="URW Gothic"/>
                        </a:rPr>
                        <a:t> </a:t>
                      </a:r>
                      <a:r>
                        <a:rPr sz="900" i="1" dirty="0">
                          <a:latin typeface="URW Gothic"/>
                          <a:cs typeface="URW Gothic"/>
                        </a:rPr>
                        <a:t>etc</a:t>
                      </a:r>
                      <a:r>
                        <a:rPr sz="900" dirty="0">
                          <a:latin typeface="URW Gothic"/>
                          <a:cs typeface="URW Gothic"/>
                        </a:rPr>
                        <a:t>)</a:t>
                      </a:r>
                    </a:p>
                    <a:p>
                      <a:pPr>
                        <a:lnSpc>
                          <a:spcPct val="100000"/>
                        </a:lnSpc>
                        <a:spcBef>
                          <a:spcPts val="10"/>
                        </a:spcBef>
                      </a:pPr>
                      <a:endParaRPr sz="950" dirty="0">
                        <a:latin typeface="Times New Roman"/>
                        <a:cs typeface="Times New Roman"/>
                      </a:endParaRPr>
                    </a:p>
                    <a:p>
                      <a:pPr marL="525145" marR="80010" indent="-228600">
                        <a:lnSpc>
                          <a:spcPct val="102200"/>
                        </a:lnSpc>
                        <a:buFont typeface="Symbol"/>
                        <a:buChar char=""/>
                        <a:tabLst>
                          <a:tab pos="525145" algn="l"/>
                          <a:tab pos="525780" algn="l"/>
                        </a:tabLst>
                      </a:pPr>
                      <a:r>
                        <a:rPr sz="900" spc="-5" dirty="0">
                          <a:latin typeface="URW Gothic"/>
                          <a:cs typeface="URW Gothic"/>
                        </a:rPr>
                        <a:t>Understand position through words </a:t>
                      </a:r>
                      <a:r>
                        <a:rPr sz="900" dirty="0">
                          <a:latin typeface="URW Gothic"/>
                          <a:cs typeface="URW Gothic"/>
                        </a:rPr>
                        <a:t>– </a:t>
                      </a:r>
                      <a:r>
                        <a:rPr sz="900" spc="-5" dirty="0">
                          <a:latin typeface="URW Gothic"/>
                          <a:cs typeface="URW Gothic"/>
                        </a:rPr>
                        <a:t>eg. “The bag </a:t>
                      </a:r>
                      <a:r>
                        <a:rPr sz="900" spc="5" dirty="0">
                          <a:latin typeface="URW Gothic"/>
                          <a:cs typeface="URW Gothic"/>
                        </a:rPr>
                        <a:t>is </a:t>
                      </a:r>
                      <a:r>
                        <a:rPr sz="900" spc="-5" dirty="0">
                          <a:latin typeface="URW Gothic"/>
                          <a:cs typeface="URW Gothic"/>
                        </a:rPr>
                        <a:t>under the table,” </a:t>
                      </a:r>
                      <a:r>
                        <a:rPr sz="900" dirty="0">
                          <a:latin typeface="URW Gothic"/>
                          <a:cs typeface="URW Gothic"/>
                        </a:rPr>
                        <a:t>– </a:t>
                      </a:r>
                      <a:r>
                        <a:rPr sz="900" spc="-5" dirty="0">
                          <a:latin typeface="URW Gothic"/>
                          <a:cs typeface="URW Gothic"/>
                        </a:rPr>
                        <a:t>with no pointing </a:t>
                      </a:r>
                      <a:r>
                        <a:rPr sz="900" spc="-10" dirty="0">
                          <a:latin typeface="URW Gothic"/>
                          <a:cs typeface="URW Gothic"/>
                        </a:rPr>
                        <a:t>(under,  </a:t>
                      </a:r>
                      <a:r>
                        <a:rPr sz="900" spc="-5" dirty="0">
                          <a:latin typeface="URW Gothic"/>
                          <a:cs typeface="URW Gothic"/>
                        </a:rPr>
                        <a:t>on top, next </a:t>
                      </a:r>
                      <a:r>
                        <a:rPr sz="900" dirty="0">
                          <a:latin typeface="URW Gothic"/>
                          <a:cs typeface="URW Gothic"/>
                        </a:rPr>
                        <a:t>to, behind, </a:t>
                      </a:r>
                      <a:r>
                        <a:rPr sz="900" spc="5" dirty="0">
                          <a:latin typeface="URW Gothic"/>
                          <a:cs typeface="URW Gothic"/>
                        </a:rPr>
                        <a:t>in </a:t>
                      </a:r>
                      <a:r>
                        <a:rPr sz="900" spc="-5" dirty="0">
                          <a:latin typeface="URW Gothic"/>
                          <a:cs typeface="URW Gothic"/>
                        </a:rPr>
                        <a:t>front) (PDev </a:t>
                      </a:r>
                      <a:r>
                        <a:rPr sz="900" dirty="0">
                          <a:latin typeface="URW Gothic"/>
                          <a:cs typeface="URW Gothic"/>
                        </a:rPr>
                        <a:t>– </a:t>
                      </a:r>
                      <a:r>
                        <a:rPr sz="900" spc="-5" dirty="0">
                          <a:latin typeface="URW Gothic"/>
                          <a:cs typeface="URW Gothic"/>
                        </a:rPr>
                        <a:t>PE </a:t>
                      </a:r>
                      <a:r>
                        <a:rPr sz="900" dirty="0">
                          <a:latin typeface="URW Gothic"/>
                          <a:cs typeface="URW Gothic"/>
                        </a:rPr>
                        <a:t>– </a:t>
                      </a:r>
                      <a:r>
                        <a:rPr sz="900" spc="-5" dirty="0">
                          <a:latin typeface="URW Gothic"/>
                          <a:cs typeface="URW Gothic"/>
                        </a:rPr>
                        <a:t>move</a:t>
                      </a:r>
                      <a:r>
                        <a:rPr sz="900" spc="-25" dirty="0">
                          <a:latin typeface="URW Gothic"/>
                          <a:cs typeface="URW Gothic"/>
                        </a:rPr>
                        <a:t> </a:t>
                      </a:r>
                      <a:r>
                        <a:rPr sz="900" dirty="0">
                          <a:latin typeface="URW Gothic"/>
                          <a:cs typeface="URW Gothic"/>
                        </a:rPr>
                        <a:t>under)</a:t>
                      </a:r>
                    </a:p>
                    <a:p>
                      <a:pPr>
                        <a:lnSpc>
                          <a:spcPct val="100000"/>
                        </a:lnSpc>
                        <a:spcBef>
                          <a:spcPts val="35"/>
                        </a:spcBef>
                        <a:buFont typeface="Symbol"/>
                        <a:buChar char=""/>
                      </a:pPr>
                      <a:endParaRPr sz="950" dirty="0">
                        <a:latin typeface="Times New Roman"/>
                        <a:cs typeface="Times New Roman"/>
                      </a:endParaRPr>
                    </a:p>
                    <a:p>
                      <a:pPr marL="525780" indent="-229235">
                        <a:lnSpc>
                          <a:spcPct val="100000"/>
                        </a:lnSpc>
                        <a:buFont typeface="Symbol"/>
                        <a:buChar char=""/>
                        <a:tabLst>
                          <a:tab pos="525145" algn="l"/>
                          <a:tab pos="525780" algn="l"/>
                        </a:tabLst>
                      </a:pPr>
                      <a:r>
                        <a:rPr sz="900" spc="-10" dirty="0">
                          <a:latin typeface="URW Gothic"/>
                          <a:cs typeface="URW Gothic"/>
                        </a:rPr>
                        <a:t>Name </a:t>
                      </a:r>
                      <a:r>
                        <a:rPr sz="900" spc="-5" dirty="0">
                          <a:latin typeface="URW Gothic"/>
                          <a:cs typeface="URW Gothic"/>
                        </a:rPr>
                        <a:t>and describe common solid shapes cube, cuboid, </a:t>
                      </a:r>
                      <a:r>
                        <a:rPr sz="900" dirty="0">
                          <a:latin typeface="URW Gothic"/>
                          <a:cs typeface="URW Gothic"/>
                        </a:rPr>
                        <a:t>Use </a:t>
                      </a:r>
                      <a:r>
                        <a:rPr sz="900" spc="-5" dirty="0">
                          <a:latin typeface="URW Gothic"/>
                          <a:cs typeface="URW Gothic"/>
                        </a:rPr>
                        <a:t>the language solid, </a:t>
                      </a:r>
                      <a:r>
                        <a:rPr sz="900" dirty="0">
                          <a:latin typeface="URW Gothic"/>
                          <a:cs typeface="URW Gothic"/>
                        </a:rPr>
                        <a:t>face,</a:t>
                      </a:r>
                      <a:r>
                        <a:rPr sz="900" spc="35" dirty="0">
                          <a:latin typeface="URW Gothic"/>
                          <a:cs typeface="URW Gothic"/>
                        </a:rPr>
                        <a:t> </a:t>
                      </a:r>
                      <a:r>
                        <a:rPr sz="900" spc="-5" dirty="0">
                          <a:latin typeface="URW Gothic"/>
                          <a:cs typeface="URW Gothic"/>
                        </a:rPr>
                        <a:t>edges</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Sort objects using two criteria e.g Sort solid shapes straight edges, curved</a:t>
                      </a:r>
                      <a:r>
                        <a:rPr sz="900" spc="15" dirty="0">
                          <a:latin typeface="URW Gothic"/>
                          <a:cs typeface="URW Gothic"/>
                        </a:rPr>
                        <a:t> </a:t>
                      </a:r>
                      <a:r>
                        <a:rPr sz="900" spc="-5" dirty="0">
                          <a:latin typeface="URW Gothic"/>
                          <a:cs typeface="URW Gothic"/>
                        </a:rPr>
                        <a:t>edges</a:t>
                      </a:r>
                      <a:endParaRPr sz="900" dirty="0">
                        <a:latin typeface="URW Gothic"/>
                        <a:cs typeface="URW Gothic"/>
                      </a:endParaRPr>
                    </a:p>
                    <a:p>
                      <a:pPr marL="525145" marR="158750" indent="-228600">
                        <a:lnSpc>
                          <a:spcPct val="102200"/>
                        </a:lnSpc>
                        <a:buFont typeface="Symbol"/>
                        <a:buChar char=""/>
                        <a:tabLst>
                          <a:tab pos="525145" algn="l"/>
                          <a:tab pos="525780" algn="l"/>
                        </a:tabLst>
                      </a:pPr>
                      <a:r>
                        <a:rPr sz="900" dirty="0">
                          <a:latin typeface="URW Gothic"/>
                          <a:cs typeface="URW Gothic"/>
                        </a:rPr>
                        <a:t>Find </a:t>
                      </a:r>
                      <a:r>
                        <a:rPr sz="900" spc="-5" dirty="0">
                          <a:latin typeface="URW Gothic"/>
                          <a:cs typeface="URW Gothic"/>
                        </a:rPr>
                        <a:t>something bigger than, smaller than, taller than, shorter than, heavier, lighter, </a:t>
                      </a:r>
                      <a:r>
                        <a:rPr sz="900" dirty="0">
                          <a:latin typeface="URW Gothic"/>
                          <a:cs typeface="URW Gothic"/>
                        </a:rPr>
                        <a:t>deeper…link  </a:t>
                      </a:r>
                      <a:r>
                        <a:rPr sz="900" spc="-10" dirty="0">
                          <a:latin typeface="URW Gothic"/>
                          <a:cs typeface="URW Gothic"/>
                        </a:rPr>
                        <a:t>to</a:t>
                      </a:r>
                      <a:r>
                        <a:rPr sz="900" spc="-5" dirty="0">
                          <a:latin typeface="URW Gothic"/>
                          <a:cs typeface="URW Gothic"/>
                        </a:rPr>
                        <a:t> </a:t>
                      </a:r>
                      <a:r>
                        <a:rPr sz="900" dirty="0">
                          <a:latin typeface="URW Gothic"/>
                          <a:cs typeface="URW Gothic"/>
                        </a:rPr>
                        <a:t>UtW</a:t>
                      </a:r>
                    </a:p>
                    <a:p>
                      <a:pPr marL="525780" indent="-229235">
                        <a:lnSpc>
                          <a:spcPct val="100000"/>
                        </a:lnSpc>
                        <a:spcBef>
                          <a:spcPts val="25"/>
                        </a:spcBef>
                        <a:buFont typeface="Symbol"/>
                        <a:buChar char=""/>
                        <a:tabLst>
                          <a:tab pos="525145" algn="l"/>
                          <a:tab pos="525780" algn="l"/>
                        </a:tabLst>
                      </a:pPr>
                      <a:r>
                        <a:rPr sz="900" dirty="0">
                          <a:latin typeface="URW Gothic"/>
                          <a:cs typeface="URW Gothic"/>
                        </a:rPr>
                        <a:t>Find </a:t>
                      </a:r>
                      <a:r>
                        <a:rPr sz="900" spc="-5" dirty="0">
                          <a:latin typeface="URW Gothic"/>
                          <a:cs typeface="URW Gothic"/>
                        </a:rPr>
                        <a:t>something the </a:t>
                      </a:r>
                      <a:r>
                        <a:rPr sz="900" spc="-10" dirty="0">
                          <a:latin typeface="URW Gothic"/>
                          <a:cs typeface="URW Gothic"/>
                        </a:rPr>
                        <a:t>same </a:t>
                      </a:r>
                      <a:r>
                        <a:rPr sz="900" dirty="0">
                          <a:latin typeface="URW Gothic"/>
                          <a:cs typeface="URW Gothic"/>
                        </a:rPr>
                        <a:t>size, </a:t>
                      </a:r>
                      <a:r>
                        <a:rPr sz="900" spc="-5" dirty="0">
                          <a:latin typeface="URW Gothic"/>
                          <a:cs typeface="URW Gothic"/>
                        </a:rPr>
                        <a:t>equal </a:t>
                      </a:r>
                      <a:r>
                        <a:rPr sz="900" spc="-10" dirty="0">
                          <a:latin typeface="URW Gothic"/>
                          <a:cs typeface="URW Gothic"/>
                        </a:rPr>
                        <a:t>to </a:t>
                      </a:r>
                      <a:r>
                        <a:rPr sz="900" spc="-5" dirty="0">
                          <a:latin typeface="URW Gothic"/>
                          <a:cs typeface="URW Gothic"/>
                        </a:rPr>
                        <a:t>(length, weight, capacity)link to</a:t>
                      </a:r>
                      <a:r>
                        <a:rPr sz="900" spc="40" dirty="0">
                          <a:latin typeface="URW Gothic"/>
                          <a:cs typeface="URW Gothic"/>
                        </a:rPr>
                        <a:t> </a:t>
                      </a:r>
                      <a:r>
                        <a:rPr sz="900" dirty="0">
                          <a:latin typeface="URW Gothic"/>
                          <a:cs typeface="URW Gothic"/>
                        </a:rPr>
                        <a:t>UtW</a:t>
                      </a: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Continue </a:t>
                      </a:r>
                      <a:r>
                        <a:rPr sz="900" dirty="0">
                          <a:latin typeface="URW Gothic"/>
                          <a:cs typeface="URW Gothic"/>
                        </a:rPr>
                        <a:t>a </a:t>
                      </a:r>
                      <a:r>
                        <a:rPr sz="900" spc="-10" dirty="0">
                          <a:latin typeface="URW Gothic"/>
                          <a:cs typeface="URW Gothic"/>
                        </a:rPr>
                        <a:t>simple </a:t>
                      </a:r>
                      <a:r>
                        <a:rPr sz="900" spc="-5" dirty="0">
                          <a:latin typeface="URW Gothic"/>
                          <a:cs typeface="URW Gothic"/>
                        </a:rPr>
                        <a:t>repeating pattern e.g red, </a:t>
                      </a:r>
                      <a:r>
                        <a:rPr sz="900" dirty="0">
                          <a:latin typeface="URW Gothic"/>
                          <a:cs typeface="URW Gothic"/>
                        </a:rPr>
                        <a:t>blue, red … </a:t>
                      </a:r>
                      <a:r>
                        <a:rPr sz="900" spc="-5" dirty="0">
                          <a:latin typeface="URW Gothic"/>
                          <a:cs typeface="URW Gothic"/>
                        </a:rPr>
                        <a:t>apple, banana, apple</a:t>
                      </a:r>
                      <a:r>
                        <a:rPr sz="900" dirty="0">
                          <a:latin typeface="URW Gothic"/>
                          <a:cs typeface="URW Gothic"/>
                        </a:rPr>
                        <a:t> …</a:t>
                      </a: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Notice and correct an error </a:t>
                      </a:r>
                      <a:r>
                        <a:rPr sz="900" spc="5" dirty="0">
                          <a:latin typeface="URW Gothic"/>
                          <a:cs typeface="URW Gothic"/>
                        </a:rPr>
                        <a:t>in </a:t>
                      </a:r>
                      <a:r>
                        <a:rPr sz="900" dirty="0">
                          <a:latin typeface="URW Gothic"/>
                          <a:cs typeface="URW Gothic"/>
                        </a:rPr>
                        <a:t>a </a:t>
                      </a:r>
                      <a:r>
                        <a:rPr sz="900" spc="-5" dirty="0">
                          <a:latin typeface="URW Gothic"/>
                          <a:cs typeface="URW Gothic"/>
                        </a:rPr>
                        <a:t>repeating</a:t>
                      </a:r>
                      <a:r>
                        <a:rPr sz="900" spc="-25" dirty="0">
                          <a:latin typeface="URW Gothic"/>
                          <a:cs typeface="URW Gothic"/>
                        </a:rPr>
                        <a:t> </a:t>
                      </a:r>
                      <a:r>
                        <a:rPr sz="900" spc="-5" dirty="0">
                          <a:latin typeface="URW Gothic"/>
                          <a:cs typeface="URW Gothic"/>
                        </a:rPr>
                        <a:t>pattern</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10" dirty="0">
                          <a:latin typeface="URW Gothic"/>
                          <a:cs typeface="URW Gothic"/>
                        </a:rPr>
                        <a:t>To </a:t>
                      </a:r>
                      <a:r>
                        <a:rPr sz="900" spc="-5" dirty="0">
                          <a:latin typeface="URW Gothic"/>
                          <a:cs typeface="URW Gothic"/>
                        </a:rPr>
                        <a:t>talk about money </a:t>
                      </a:r>
                      <a:r>
                        <a:rPr sz="900" dirty="0">
                          <a:latin typeface="URW Gothic"/>
                          <a:cs typeface="URW Gothic"/>
                        </a:rPr>
                        <a:t>using </a:t>
                      </a:r>
                      <a:r>
                        <a:rPr sz="900" spc="-10" dirty="0">
                          <a:latin typeface="URW Gothic"/>
                          <a:cs typeface="URW Gothic"/>
                        </a:rPr>
                        <a:t>the </a:t>
                      </a:r>
                      <a:r>
                        <a:rPr sz="900" spc="-5" dirty="0">
                          <a:latin typeface="URW Gothic"/>
                          <a:cs typeface="URW Gothic"/>
                        </a:rPr>
                        <a:t>terms, </a:t>
                      </a:r>
                      <a:r>
                        <a:rPr sz="900" dirty="0">
                          <a:latin typeface="URW Gothic"/>
                          <a:cs typeface="URW Gothic"/>
                        </a:rPr>
                        <a:t>pennies, </a:t>
                      </a:r>
                      <a:r>
                        <a:rPr sz="900" spc="-5" dirty="0">
                          <a:latin typeface="URW Gothic"/>
                          <a:cs typeface="URW Gothic"/>
                        </a:rPr>
                        <a:t>pence, change,</a:t>
                      </a:r>
                      <a:r>
                        <a:rPr sz="900" spc="-15" dirty="0">
                          <a:latin typeface="URW Gothic"/>
                          <a:cs typeface="URW Gothic"/>
                        </a:rPr>
                        <a:t> </a:t>
                      </a:r>
                      <a:r>
                        <a:rPr sz="900" spc="-5" dirty="0">
                          <a:latin typeface="URW Gothic"/>
                          <a:cs typeface="URW Gothic"/>
                        </a:rPr>
                        <a:t>amount</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10" dirty="0">
                          <a:latin typeface="URW Gothic"/>
                          <a:cs typeface="URW Gothic"/>
                        </a:rPr>
                        <a:t>To </a:t>
                      </a:r>
                      <a:r>
                        <a:rPr sz="900" dirty="0">
                          <a:latin typeface="URW Gothic"/>
                          <a:cs typeface="URW Gothic"/>
                        </a:rPr>
                        <a:t>read price </a:t>
                      </a:r>
                      <a:r>
                        <a:rPr sz="900" spc="-5" dirty="0">
                          <a:latin typeface="URW Gothic"/>
                          <a:cs typeface="URW Gothic"/>
                        </a:rPr>
                        <a:t>tags  </a:t>
                      </a:r>
                      <a:r>
                        <a:rPr sz="900" dirty="0">
                          <a:latin typeface="URW Gothic"/>
                          <a:cs typeface="URW Gothic"/>
                        </a:rPr>
                        <a:t>up 1p, 2p,</a:t>
                      </a:r>
                      <a:r>
                        <a:rPr sz="900" spc="-50" dirty="0">
                          <a:latin typeface="URW Gothic"/>
                          <a:cs typeface="URW Gothic"/>
                        </a:rPr>
                        <a:t> </a:t>
                      </a:r>
                      <a:r>
                        <a:rPr sz="900" spc="-5" dirty="0">
                          <a:latin typeface="URW Gothic"/>
                          <a:cs typeface="URW Gothic"/>
                        </a:rPr>
                        <a:t>5p,10p</a:t>
                      </a:r>
                      <a:endParaRPr sz="900" dirty="0">
                        <a:latin typeface="URW Gothic"/>
                        <a:cs typeface="URW Gothic"/>
                      </a:endParaRPr>
                    </a:p>
                  </a:txBody>
                  <a:tcPr marL="0" marR="0" marT="7620" marB="0">
                    <a:lnR w="12700">
                      <a:solidFill>
                        <a:srgbClr val="006FC0"/>
                      </a:solidFill>
                      <a:prstDash val="solid"/>
                    </a:lnR>
                    <a:lnT w="12700">
                      <a:solidFill>
                        <a:srgbClr val="006FC0"/>
                      </a:solidFill>
                      <a:prstDash val="solid"/>
                    </a:lnT>
                  </a:tcPr>
                </a:tc>
                <a:extLst>
                  <a:ext uri="{0D108BD9-81ED-4DB2-BD59-A6C34878D82A}">
                    <a16:rowId xmlns:a16="http://schemas.microsoft.com/office/drawing/2014/main" val="10000"/>
                  </a:ext>
                </a:extLst>
              </a:tr>
              <a:tr h="140157">
                <a:tc>
                  <a:txBody>
                    <a:bodyPr/>
                    <a:lstStyle/>
                    <a:p>
                      <a:pPr marL="68580">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6FC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6FC0"/>
                      </a:solidFill>
                      <a:prstDash val="solid"/>
                    </a:lnR>
                    <a:solidFill>
                      <a:srgbClr val="DEEAF6"/>
                    </a:solidFill>
                  </a:tcPr>
                </a:tc>
                <a:tc hMerge="1">
                  <a:txBody>
                    <a:bodyPr/>
                    <a:lstStyle/>
                    <a:p>
                      <a:endParaRPr/>
                    </a:p>
                  </a:txBody>
                  <a:tcPr marL="0" marR="0" marT="0" marB="0"/>
                </a:tc>
                <a:extLst>
                  <a:ext uri="{0D108BD9-81ED-4DB2-BD59-A6C34878D82A}">
                    <a16:rowId xmlns:a16="http://schemas.microsoft.com/office/drawing/2014/main" val="10001"/>
                  </a:ext>
                </a:extLst>
              </a:tr>
              <a:tr h="3370198">
                <a:tc gridSpan="2">
                  <a:txBody>
                    <a:bodyPr/>
                    <a:lstStyle/>
                    <a:p>
                      <a:pPr marL="525780" indent="-228600">
                        <a:lnSpc>
                          <a:spcPct val="100000"/>
                        </a:lnSpc>
                        <a:buFont typeface="Symbol"/>
                        <a:buChar char=""/>
                        <a:tabLst>
                          <a:tab pos="525145" algn="l"/>
                          <a:tab pos="525780" algn="l"/>
                        </a:tabLst>
                      </a:pPr>
                      <a:r>
                        <a:rPr sz="900" spc="-5" dirty="0">
                          <a:latin typeface="URW Gothic"/>
                          <a:cs typeface="URW Gothic"/>
                        </a:rPr>
                        <a:t>Count by rote forwards and backwards to </a:t>
                      </a:r>
                      <a:r>
                        <a:rPr sz="900" dirty="0">
                          <a:latin typeface="URW Gothic"/>
                          <a:cs typeface="URW Gothic"/>
                        </a:rPr>
                        <a:t>10 – </a:t>
                      </a:r>
                      <a:r>
                        <a:rPr sz="900" spc="-5" dirty="0">
                          <a:latin typeface="URW Gothic"/>
                          <a:cs typeface="URW Gothic"/>
                        </a:rPr>
                        <a:t>visual</a:t>
                      </a:r>
                      <a:r>
                        <a:rPr sz="900" spc="15" dirty="0">
                          <a:latin typeface="URW Gothic"/>
                          <a:cs typeface="URW Gothic"/>
                        </a:rPr>
                        <a:t> </a:t>
                      </a:r>
                      <a:r>
                        <a:rPr sz="900" spc="-10" dirty="0">
                          <a:latin typeface="URW Gothic"/>
                          <a:cs typeface="URW Gothic"/>
                        </a:rPr>
                        <a:t>aid</a:t>
                      </a:r>
                      <a:r>
                        <a:rPr lang="en-GB" sz="900" spc="-10" dirty="0">
                          <a:latin typeface="URW Gothic"/>
                          <a:cs typeface="URW Gothic"/>
                        </a:rPr>
                        <a:t> (counting children, counting objects in areas) </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Hold </a:t>
                      </a:r>
                      <a:r>
                        <a:rPr sz="900" dirty="0">
                          <a:latin typeface="URW Gothic"/>
                          <a:cs typeface="URW Gothic"/>
                        </a:rPr>
                        <a:t>fingers up </a:t>
                      </a:r>
                      <a:r>
                        <a:rPr sz="900" spc="-5" dirty="0">
                          <a:latin typeface="URW Gothic"/>
                          <a:cs typeface="URW Gothic"/>
                        </a:rPr>
                        <a:t>correctly for each </a:t>
                      </a:r>
                      <a:r>
                        <a:rPr sz="900" spc="-10" dirty="0">
                          <a:latin typeface="URW Gothic"/>
                          <a:cs typeface="URW Gothic"/>
                        </a:rPr>
                        <a:t>number </a:t>
                      </a:r>
                      <a:r>
                        <a:rPr sz="900" spc="-5" dirty="0">
                          <a:latin typeface="URW Gothic"/>
                          <a:cs typeface="URW Gothic"/>
                        </a:rPr>
                        <a:t>to</a:t>
                      </a:r>
                      <a:r>
                        <a:rPr sz="900" spc="-30" dirty="0">
                          <a:latin typeface="URW Gothic"/>
                          <a:cs typeface="URW Gothic"/>
                        </a:rPr>
                        <a:t> </a:t>
                      </a:r>
                      <a:r>
                        <a:rPr sz="900" dirty="0">
                          <a:latin typeface="URW Gothic"/>
                          <a:cs typeface="URW Gothic"/>
                        </a:rPr>
                        <a:t>10</a:t>
                      </a:r>
                    </a:p>
                    <a:p>
                      <a:pPr marL="525780" marR="311785" indent="-228600">
                        <a:lnSpc>
                          <a:spcPct val="102200"/>
                        </a:lnSpc>
                        <a:buFont typeface="Symbol"/>
                        <a:buChar char=""/>
                        <a:tabLst>
                          <a:tab pos="525145" algn="l"/>
                          <a:tab pos="525780" algn="l"/>
                        </a:tabLst>
                      </a:pPr>
                      <a:r>
                        <a:rPr sz="900" spc="-5" dirty="0">
                          <a:latin typeface="URW Gothic"/>
                          <a:cs typeface="URW Gothic"/>
                        </a:rPr>
                        <a:t>Count on and back in </a:t>
                      </a:r>
                      <a:r>
                        <a:rPr sz="900" dirty="0">
                          <a:latin typeface="URW Gothic"/>
                          <a:cs typeface="URW Gothic"/>
                        </a:rPr>
                        <a:t>1s </a:t>
                      </a:r>
                      <a:r>
                        <a:rPr sz="900" spc="-5" dirty="0">
                          <a:latin typeface="URW Gothic"/>
                          <a:cs typeface="URW Gothic"/>
                        </a:rPr>
                        <a:t>from </a:t>
                      </a:r>
                      <a:r>
                        <a:rPr sz="900" i="1" spc="-5" dirty="0">
                          <a:latin typeface="URW Gothic"/>
                          <a:cs typeface="URW Gothic"/>
                        </a:rPr>
                        <a:t>any number </a:t>
                      </a:r>
                      <a:r>
                        <a:rPr sz="900" spc="-10" dirty="0">
                          <a:latin typeface="URW Gothic"/>
                          <a:cs typeface="URW Gothic"/>
                        </a:rPr>
                        <a:t>to </a:t>
                      </a:r>
                      <a:r>
                        <a:rPr sz="900" dirty="0">
                          <a:latin typeface="URW Gothic"/>
                          <a:cs typeface="URW Gothic"/>
                        </a:rPr>
                        <a:t>10 – </a:t>
                      </a:r>
                      <a:r>
                        <a:rPr sz="900" spc="-5" dirty="0">
                          <a:latin typeface="URW Gothic"/>
                          <a:cs typeface="URW Gothic"/>
                        </a:rPr>
                        <a:t>visual </a:t>
                      </a:r>
                      <a:r>
                        <a:rPr sz="900" dirty="0">
                          <a:latin typeface="URW Gothic"/>
                          <a:cs typeface="URW Gothic"/>
                        </a:rPr>
                        <a:t>aid  </a:t>
                      </a:r>
                      <a:r>
                        <a:rPr sz="900" spc="-5" dirty="0">
                          <a:latin typeface="URW Gothic"/>
                          <a:cs typeface="URW Gothic"/>
                        </a:rPr>
                        <a:t>and</a:t>
                      </a:r>
                      <a:r>
                        <a:rPr sz="900" spc="-10" dirty="0">
                          <a:latin typeface="URW Gothic"/>
                          <a:cs typeface="URW Gothic"/>
                        </a:rPr>
                        <a:t> </a:t>
                      </a:r>
                      <a:r>
                        <a:rPr sz="900" spc="-5" dirty="0">
                          <a:latin typeface="URW Gothic"/>
                          <a:cs typeface="URW Gothic"/>
                        </a:rPr>
                        <a:t>fingers</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Know by heart the </a:t>
                      </a:r>
                      <a:r>
                        <a:rPr sz="900" spc="-10" dirty="0">
                          <a:latin typeface="URW Gothic"/>
                          <a:cs typeface="URW Gothic"/>
                        </a:rPr>
                        <a:t>number </a:t>
                      </a:r>
                      <a:r>
                        <a:rPr sz="900" spc="-5" dirty="0">
                          <a:latin typeface="URW Gothic"/>
                          <a:cs typeface="URW Gothic"/>
                        </a:rPr>
                        <a:t>before and </a:t>
                      </a:r>
                      <a:r>
                        <a:rPr sz="900" spc="-10" dirty="0">
                          <a:latin typeface="URW Gothic"/>
                          <a:cs typeface="URW Gothic"/>
                        </a:rPr>
                        <a:t>after </a:t>
                      </a:r>
                      <a:r>
                        <a:rPr sz="900" spc="-5" dirty="0">
                          <a:latin typeface="URW Gothic"/>
                          <a:cs typeface="URW Gothic"/>
                        </a:rPr>
                        <a:t>numbers </a:t>
                      </a:r>
                      <a:r>
                        <a:rPr sz="900" spc="5" dirty="0">
                          <a:latin typeface="URW Gothic"/>
                          <a:cs typeface="URW Gothic"/>
                        </a:rPr>
                        <a:t>to</a:t>
                      </a:r>
                      <a:r>
                        <a:rPr sz="900" spc="40" dirty="0">
                          <a:latin typeface="URW Gothic"/>
                          <a:cs typeface="URW Gothic"/>
                        </a:rPr>
                        <a:t> </a:t>
                      </a:r>
                      <a:r>
                        <a:rPr sz="900" dirty="0">
                          <a:latin typeface="URW Gothic"/>
                          <a:cs typeface="URW Gothic"/>
                        </a:rPr>
                        <a:t>5</a:t>
                      </a:r>
                    </a:p>
                    <a:p>
                      <a:pPr marL="525780" indent="-228600">
                        <a:lnSpc>
                          <a:spcPct val="100000"/>
                        </a:lnSpc>
                        <a:spcBef>
                          <a:spcPts val="15"/>
                        </a:spcBef>
                        <a:buFont typeface="Symbol"/>
                        <a:buChar char=""/>
                        <a:tabLst>
                          <a:tab pos="525145" algn="l"/>
                          <a:tab pos="525780" algn="l"/>
                        </a:tabLst>
                      </a:pPr>
                      <a:r>
                        <a:rPr sz="900" spc="-5" dirty="0">
                          <a:latin typeface="URW Gothic"/>
                          <a:cs typeface="URW Gothic"/>
                        </a:rPr>
                        <a:t>Chant rhymes </a:t>
                      </a:r>
                      <a:r>
                        <a:rPr sz="900" dirty="0">
                          <a:latin typeface="URW Gothic"/>
                          <a:cs typeface="URW Gothic"/>
                        </a:rPr>
                        <a:t>involving </a:t>
                      </a:r>
                      <a:r>
                        <a:rPr sz="900" spc="-5" dirty="0">
                          <a:latin typeface="URW Gothic"/>
                          <a:cs typeface="URW Gothic"/>
                        </a:rPr>
                        <a:t>numbers</a:t>
                      </a:r>
                      <a:endParaRPr sz="900" dirty="0">
                        <a:latin typeface="URW Gothic"/>
                        <a:cs typeface="URW Gothic"/>
                      </a:endParaRPr>
                    </a:p>
                  </a:txBody>
                  <a:tcPr marL="0" marR="0" marT="0" marB="0">
                    <a:lnL w="12700">
                      <a:solidFill>
                        <a:srgbClr val="006FC0"/>
                      </a:solidFill>
                      <a:prstDash val="solid"/>
                    </a:lnL>
                    <a:lnB w="12700">
                      <a:solidFill>
                        <a:srgbClr val="006FC0"/>
                      </a:solidFill>
                      <a:prstDash val="solid"/>
                    </a:lnB>
                  </a:tcPr>
                </a:tc>
                <a:tc hMerge="1">
                  <a:txBody>
                    <a:bodyPr/>
                    <a:lstStyle/>
                    <a:p>
                      <a:endParaRPr/>
                    </a:p>
                  </a:txBody>
                  <a:tcPr marL="0" marR="0" marT="0" marB="0"/>
                </a:tc>
                <a:tc>
                  <a:txBody>
                    <a:bodyPr/>
                    <a:lstStyle/>
                    <a:p>
                      <a:pPr marL="67945">
                        <a:lnSpc>
                          <a:spcPct val="100000"/>
                        </a:lnSpc>
                      </a:pPr>
                      <a:r>
                        <a:rPr sz="900" b="1" dirty="0">
                          <a:latin typeface="Gothic Uralic"/>
                          <a:cs typeface="Gothic Uralic"/>
                        </a:rPr>
                        <a:t>SSM</a:t>
                      </a:r>
                      <a:endParaRPr sz="900" dirty="0">
                        <a:latin typeface="Gothic Uralic"/>
                        <a:cs typeface="Gothic Uralic"/>
                      </a:endParaRP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Chant the days of the </a:t>
                      </a:r>
                      <a:r>
                        <a:rPr sz="900" dirty="0">
                          <a:latin typeface="URW Gothic"/>
                          <a:cs typeface="URW Gothic"/>
                        </a:rPr>
                        <a:t>week </a:t>
                      </a:r>
                      <a:r>
                        <a:rPr sz="900" spc="-5" dirty="0">
                          <a:latin typeface="URW Gothic"/>
                          <a:cs typeface="URW Gothic"/>
                        </a:rPr>
                        <a:t>with</a:t>
                      </a:r>
                      <a:r>
                        <a:rPr sz="900" spc="5" dirty="0">
                          <a:latin typeface="URW Gothic"/>
                          <a:cs typeface="URW Gothic"/>
                        </a:rPr>
                        <a:t> </a:t>
                      </a:r>
                      <a:r>
                        <a:rPr sz="900" spc="-5" dirty="0">
                          <a:latin typeface="URW Gothic"/>
                          <a:cs typeface="URW Gothic"/>
                        </a:rPr>
                        <a:t>support</a:t>
                      </a:r>
                      <a:endParaRPr sz="900" dirty="0">
                        <a:latin typeface="URW Gothic"/>
                        <a:cs typeface="URW Gothic"/>
                      </a:endParaRPr>
                    </a:p>
                    <a:p>
                      <a:pPr marL="525780" indent="-229235">
                        <a:lnSpc>
                          <a:spcPct val="100000"/>
                        </a:lnSpc>
                        <a:spcBef>
                          <a:spcPts val="20"/>
                        </a:spcBef>
                        <a:buFont typeface="Symbol"/>
                        <a:buChar char=""/>
                        <a:tabLst>
                          <a:tab pos="525145" algn="l"/>
                          <a:tab pos="525780" algn="l"/>
                        </a:tabLst>
                      </a:pPr>
                      <a:r>
                        <a:rPr sz="900" spc="-5" dirty="0">
                          <a:latin typeface="URW Gothic"/>
                          <a:cs typeface="URW Gothic"/>
                        </a:rPr>
                        <a:t>Begin to know </a:t>
                      </a:r>
                      <a:r>
                        <a:rPr sz="900" dirty="0">
                          <a:latin typeface="URW Gothic"/>
                          <a:cs typeface="URW Gothic"/>
                        </a:rPr>
                        <a:t>what </a:t>
                      </a:r>
                      <a:r>
                        <a:rPr sz="900" spc="-5" dirty="0">
                          <a:latin typeface="URW Gothic"/>
                          <a:cs typeface="URW Gothic"/>
                        </a:rPr>
                        <a:t>day </a:t>
                      </a:r>
                      <a:r>
                        <a:rPr sz="900" spc="5" dirty="0">
                          <a:latin typeface="URW Gothic"/>
                          <a:cs typeface="URW Gothic"/>
                        </a:rPr>
                        <a:t>it is</a:t>
                      </a:r>
                      <a:r>
                        <a:rPr sz="900" spc="-45" dirty="0">
                          <a:latin typeface="URW Gothic"/>
                          <a:cs typeface="URW Gothic"/>
                        </a:rPr>
                        <a:t> </a:t>
                      </a:r>
                      <a:r>
                        <a:rPr sz="900" spc="-5" dirty="0">
                          <a:latin typeface="URW Gothic"/>
                          <a:cs typeface="URW Gothic"/>
                        </a:rPr>
                        <a:t>today</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Begin </a:t>
                      </a:r>
                      <a:r>
                        <a:rPr sz="900" spc="-10" dirty="0">
                          <a:latin typeface="URW Gothic"/>
                          <a:cs typeface="URW Gothic"/>
                        </a:rPr>
                        <a:t>to </a:t>
                      </a:r>
                      <a:r>
                        <a:rPr sz="900" spc="-5" dirty="0">
                          <a:latin typeface="URW Gothic"/>
                          <a:cs typeface="URW Gothic"/>
                        </a:rPr>
                        <a:t>know </a:t>
                      </a:r>
                      <a:r>
                        <a:rPr sz="900" dirty="0">
                          <a:latin typeface="URW Gothic"/>
                          <a:cs typeface="URW Gothic"/>
                        </a:rPr>
                        <a:t>what </a:t>
                      </a:r>
                      <a:r>
                        <a:rPr sz="900" spc="-5" dirty="0">
                          <a:latin typeface="URW Gothic"/>
                          <a:cs typeface="URW Gothic"/>
                        </a:rPr>
                        <a:t>day </a:t>
                      </a:r>
                      <a:r>
                        <a:rPr sz="900" spc="5" dirty="0">
                          <a:latin typeface="URW Gothic"/>
                          <a:cs typeface="URW Gothic"/>
                        </a:rPr>
                        <a:t>it is</a:t>
                      </a:r>
                      <a:r>
                        <a:rPr sz="900" spc="-30" dirty="0">
                          <a:latin typeface="URW Gothic"/>
                          <a:cs typeface="URW Gothic"/>
                        </a:rPr>
                        <a:t> </a:t>
                      </a:r>
                      <a:r>
                        <a:rPr sz="900" spc="-5" dirty="0">
                          <a:latin typeface="URW Gothic"/>
                          <a:cs typeface="URW Gothic"/>
                        </a:rPr>
                        <a:t>tomorrow</a:t>
                      </a:r>
                      <a:endParaRPr sz="900" dirty="0">
                        <a:latin typeface="URW Gothic"/>
                        <a:cs typeface="URW Gothic"/>
                      </a:endParaRPr>
                    </a:p>
                    <a:p>
                      <a:pPr>
                        <a:lnSpc>
                          <a:spcPct val="100000"/>
                        </a:lnSpc>
                        <a:spcBef>
                          <a:spcPts val="25"/>
                        </a:spcBef>
                        <a:buFont typeface="Symbol"/>
                        <a:buChar char=""/>
                      </a:pPr>
                      <a:endParaRPr sz="950" dirty="0">
                        <a:latin typeface="Times New Roman"/>
                        <a:cs typeface="Times New Roman"/>
                      </a:endParaRPr>
                    </a:p>
                    <a:p>
                      <a:pPr marL="525780" indent="-229235">
                        <a:lnSpc>
                          <a:spcPct val="100000"/>
                        </a:lnSpc>
                        <a:buFont typeface="Symbol"/>
                        <a:buChar char=""/>
                        <a:tabLst>
                          <a:tab pos="525145" algn="l"/>
                          <a:tab pos="525780" algn="l"/>
                        </a:tabLst>
                      </a:pPr>
                      <a:r>
                        <a:rPr sz="900" spc="-5" dirty="0">
                          <a:latin typeface="URW Gothic"/>
                          <a:cs typeface="URW Gothic"/>
                        </a:rPr>
                        <a:t>Sort objects </a:t>
                      </a:r>
                      <a:r>
                        <a:rPr sz="900" dirty="0">
                          <a:latin typeface="URW Gothic"/>
                          <a:cs typeface="URW Gothic"/>
                        </a:rPr>
                        <a:t>using a </a:t>
                      </a:r>
                      <a:r>
                        <a:rPr sz="900" spc="-5" dirty="0">
                          <a:latin typeface="URW Gothic"/>
                          <a:cs typeface="URW Gothic"/>
                        </a:rPr>
                        <a:t>given </a:t>
                      </a:r>
                      <a:r>
                        <a:rPr sz="900" dirty="0">
                          <a:latin typeface="URW Gothic"/>
                          <a:cs typeface="URW Gothic"/>
                        </a:rPr>
                        <a:t>criteria </a:t>
                      </a:r>
                      <a:r>
                        <a:rPr sz="900" spc="-5" dirty="0">
                          <a:latin typeface="URW Gothic"/>
                          <a:cs typeface="URW Gothic"/>
                        </a:rPr>
                        <a:t>e.g big, small, heavy, </a:t>
                      </a:r>
                      <a:r>
                        <a:rPr sz="900" dirty="0">
                          <a:latin typeface="URW Gothic"/>
                          <a:cs typeface="URW Gothic"/>
                        </a:rPr>
                        <a:t>light </a:t>
                      </a:r>
                      <a:r>
                        <a:rPr sz="900" spc="-5" dirty="0">
                          <a:latin typeface="URW Gothic"/>
                          <a:cs typeface="URW Gothic"/>
                        </a:rPr>
                        <a:t>(link to</a:t>
                      </a:r>
                      <a:r>
                        <a:rPr sz="900" spc="-15" dirty="0">
                          <a:latin typeface="URW Gothic"/>
                          <a:cs typeface="URW Gothic"/>
                        </a:rPr>
                        <a:t> </a:t>
                      </a:r>
                      <a:r>
                        <a:rPr sz="900" spc="-10" dirty="0">
                          <a:latin typeface="URW Gothic"/>
                          <a:cs typeface="URW Gothic"/>
                        </a:rPr>
                        <a:t>UtW)</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10" dirty="0">
                          <a:latin typeface="URW Gothic"/>
                          <a:cs typeface="URW Gothic"/>
                        </a:rPr>
                        <a:t>Name </a:t>
                      </a:r>
                      <a:r>
                        <a:rPr sz="900" spc="-5" dirty="0">
                          <a:latin typeface="URW Gothic"/>
                          <a:cs typeface="URW Gothic"/>
                        </a:rPr>
                        <a:t>and describe common flat shapes circle, square, rectangle,</a:t>
                      </a:r>
                      <a:r>
                        <a:rPr sz="900" spc="25" dirty="0">
                          <a:latin typeface="URW Gothic"/>
                          <a:cs typeface="URW Gothic"/>
                        </a:rPr>
                        <a:t> </a:t>
                      </a:r>
                      <a:r>
                        <a:rPr sz="900" spc="-5" dirty="0">
                          <a:latin typeface="URW Gothic"/>
                          <a:cs typeface="URW Gothic"/>
                        </a:rPr>
                        <a:t>triangle</a:t>
                      </a:r>
                      <a:endParaRPr sz="900" dirty="0">
                        <a:latin typeface="URW Gothic"/>
                        <a:cs typeface="URW Gothic"/>
                      </a:endParaRP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Use the language flat, </a:t>
                      </a:r>
                      <a:r>
                        <a:rPr sz="900" dirty="0">
                          <a:latin typeface="URW Gothic"/>
                          <a:cs typeface="URW Gothic"/>
                        </a:rPr>
                        <a:t>sides </a:t>
                      </a:r>
                      <a:r>
                        <a:rPr sz="900" spc="-5" dirty="0">
                          <a:latin typeface="URW Gothic"/>
                          <a:cs typeface="URW Gothic"/>
                        </a:rPr>
                        <a:t>and corners</a:t>
                      </a:r>
                      <a:endParaRPr sz="900" dirty="0">
                        <a:latin typeface="URW Gothic"/>
                        <a:cs typeface="URW Gothic"/>
                      </a:endParaRPr>
                    </a:p>
                    <a:p>
                      <a:pPr marL="525145" marR="381635" indent="-228600">
                        <a:lnSpc>
                          <a:spcPct val="102200"/>
                        </a:lnSpc>
                        <a:buFont typeface="Symbol"/>
                        <a:buChar char=""/>
                        <a:tabLst>
                          <a:tab pos="525145" algn="l"/>
                          <a:tab pos="525780" algn="l"/>
                        </a:tabLst>
                      </a:pPr>
                      <a:r>
                        <a:rPr sz="900" spc="-5" dirty="0">
                          <a:latin typeface="URW Gothic"/>
                          <a:cs typeface="URW Gothic"/>
                        </a:rPr>
                        <a:t>Classify and sort objects into sets according to given criteria, areas </a:t>
                      </a:r>
                      <a:r>
                        <a:rPr sz="900" spc="5" dirty="0">
                          <a:latin typeface="URW Gothic"/>
                          <a:cs typeface="URW Gothic"/>
                        </a:rPr>
                        <a:t>in </a:t>
                      </a:r>
                      <a:r>
                        <a:rPr sz="900" spc="-5" dirty="0">
                          <a:latin typeface="URW Gothic"/>
                          <a:cs typeface="URW Gothic"/>
                        </a:rPr>
                        <a:t>classroom with labels,  block area, pencils into colours, buttons e.g colour, shape, </a:t>
                      </a:r>
                      <a:r>
                        <a:rPr sz="900" dirty="0">
                          <a:latin typeface="URW Gothic"/>
                          <a:cs typeface="URW Gothic"/>
                        </a:rPr>
                        <a:t>holes </a:t>
                      </a:r>
                      <a:r>
                        <a:rPr sz="900" spc="5" dirty="0">
                          <a:latin typeface="URW Gothic"/>
                          <a:cs typeface="URW Gothic"/>
                        </a:rPr>
                        <a:t>in</a:t>
                      </a:r>
                      <a:r>
                        <a:rPr sz="900" spc="-20" dirty="0">
                          <a:latin typeface="URW Gothic"/>
                          <a:cs typeface="URW Gothic"/>
                        </a:rPr>
                        <a:t> </a:t>
                      </a:r>
                      <a:r>
                        <a:rPr sz="900" spc="-5" dirty="0">
                          <a:latin typeface="URW Gothic"/>
                          <a:cs typeface="URW Gothic"/>
                        </a:rPr>
                        <a:t>centre,</a:t>
                      </a:r>
                      <a:endParaRPr sz="900" dirty="0">
                        <a:latin typeface="URW Gothic"/>
                        <a:cs typeface="URW Gothic"/>
                      </a:endParaRPr>
                    </a:p>
                    <a:p>
                      <a:pPr marL="525145" marR="196850" indent="-228600">
                        <a:lnSpc>
                          <a:spcPct val="102200"/>
                        </a:lnSpc>
                        <a:buFont typeface="Symbol"/>
                        <a:buChar char=""/>
                        <a:tabLst>
                          <a:tab pos="525145" algn="l"/>
                          <a:tab pos="525780" algn="l"/>
                        </a:tabLst>
                      </a:pPr>
                      <a:r>
                        <a:rPr sz="900" spc="-5" dirty="0">
                          <a:latin typeface="URW Gothic"/>
                          <a:cs typeface="URW Gothic"/>
                        </a:rPr>
                        <a:t>Copy </a:t>
                      </a:r>
                      <a:r>
                        <a:rPr sz="900" dirty="0">
                          <a:latin typeface="URW Gothic"/>
                          <a:cs typeface="URW Gothic"/>
                        </a:rPr>
                        <a:t>a </a:t>
                      </a:r>
                      <a:r>
                        <a:rPr sz="900" spc="-5" dirty="0">
                          <a:latin typeface="URW Gothic"/>
                          <a:cs typeface="URW Gothic"/>
                        </a:rPr>
                        <a:t>given pattern (sound, colour, shape, objects </a:t>
                      </a:r>
                      <a:r>
                        <a:rPr sz="900" dirty="0">
                          <a:latin typeface="URW Gothic"/>
                          <a:cs typeface="URW Gothic"/>
                        </a:rPr>
                        <a:t>- </a:t>
                      </a:r>
                      <a:r>
                        <a:rPr sz="900" spc="-10" dirty="0">
                          <a:latin typeface="URW Gothic"/>
                          <a:cs typeface="URW Gothic"/>
                        </a:rPr>
                        <a:t>)e.g </a:t>
                      </a:r>
                      <a:r>
                        <a:rPr sz="900" spc="-5" dirty="0">
                          <a:latin typeface="URW Gothic"/>
                          <a:cs typeface="URW Gothic"/>
                        </a:rPr>
                        <a:t>clap, </a:t>
                      </a:r>
                      <a:r>
                        <a:rPr sz="900" dirty="0">
                          <a:latin typeface="URW Gothic"/>
                          <a:cs typeface="URW Gothic"/>
                        </a:rPr>
                        <a:t>clap, click… </a:t>
                      </a:r>
                      <a:r>
                        <a:rPr sz="900" spc="-5" dirty="0">
                          <a:latin typeface="URW Gothic"/>
                          <a:cs typeface="URW Gothic"/>
                        </a:rPr>
                        <a:t>red, blue, </a:t>
                      </a:r>
                      <a:r>
                        <a:rPr sz="900" dirty="0">
                          <a:latin typeface="URW Gothic"/>
                          <a:cs typeface="URW Gothic"/>
                        </a:rPr>
                        <a:t>red …  </a:t>
                      </a:r>
                      <a:r>
                        <a:rPr sz="900" spc="-5" dirty="0">
                          <a:latin typeface="URW Gothic"/>
                          <a:cs typeface="URW Gothic"/>
                        </a:rPr>
                        <a:t>apple, grape, orange… square, triangle, square </a:t>
                      </a:r>
                      <a:r>
                        <a:rPr sz="900" dirty="0">
                          <a:latin typeface="URW Gothic"/>
                          <a:cs typeface="URW Gothic"/>
                        </a:rPr>
                        <a:t>… </a:t>
                      </a:r>
                      <a:r>
                        <a:rPr sz="900" spc="-10" dirty="0">
                          <a:latin typeface="URW Gothic"/>
                          <a:cs typeface="URW Gothic"/>
                        </a:rPr>
                        <a:t>(link </a:t>
                      </a:r>
                      <a:r>
                        <a:rPr sz="900" spc="-5" dirty="0">
                          <a:latin typeface="URW Gothic"/>
                          <a:cs typeface="URW Gothic"/>
                        </a:rPr>
                        <a:t>to</a:t>
                      </a:r>
                      <a:r>
                        <a:rPr sz="900" spc="25" dirty="0">
                          <a:latin typeface="URW Gothic"/>
                          <a:cs typeface="URW Gothic"/>
                        </a:rPr>
                        <a:t> </a:t>
                      </a:r>
                      <a:r>
                        <a:rPr sz="900" spc="-5" dirty="0">
                          <a:latin typeface="URW Gothic"/>
                          <a:cs typeface="URW Gothic"/>
                        </a:rPr>
                        <a:t>UtW)</a:t>
                      </a:r>
                      <a:endParaRPr sz="900" dirty="0">
                        <a:latin typeface="URW Gothic"/>
                        <a:cs typeface="URW Gothic"/>
                      </a:endParaRPr>
                    </a:p>
                    <a:p>
                      <a:pPr marL="525145" marR="118745" indent="-228600">
                        <a:lnSpc>
                          <a:spcPct val="102200"/>
                        </a:lnSpc>
                        <a:buFont typeface="Symbol"/>
                        <a:buChar char=""/>
                        <a:tabLst>
                          <a:tab pos="525145" algn="l"/>
                          <a:tab pos="525780" algn="l"/>
                        </a:tabLst>
                      </a:pPr>
                      <a:r>
                        <a:rPr sz="900" spc="-5" dirty="0">
                          <a:latin typeface="URW Gothic"/>
                          <a:cs typeface="URW Gothic"/>
                        </a:rPr>
                        <a:t>Use templates/ stencils as patterns to produce an identical image e.g draw around stencils and  templates</a:t>
                      </a:r>
                      <a:endParaRPr sz="900" dirty="0">
                        <a:latin typeface="URW Gothic"/>
                        <a:cs typeface="URW Gothic"/>
                      </a:endParaRPr>
                    </a:p>
                    <a:p>
                      <a:pPr marL="525145" marR="264160" indent="-228600">
                        <a:lnSpc>
                          <a:spcPct val="102200"/>
                        </a:lnSpc>
                        <a:buFont typeface="Symbol"/>
                        <a:buChar char=""/>
                        <a:tabLst>
                          <a:tab pos="525145" algn="l"/>
                          <a:tab pos="525780" algn="l"/>
                        </a:tabLst>
                      </a:pPr>
                      <a:r>
                        <a:rPr sz="900" spc="-5" dirty="0">
                          <a:latin typeface="URW Gothic"/>
                          <a:cs typeface="URW Gothic"/>
                        </a:rPr>
                        <a:t>Copy given pictures/patterns </a:t>
                      </a:r>
                      <a:r>
                        <a:rPr sz="900" dirty="0">
                          <a:latin typeface="URW Gothic"/>
                          <a:cs typeface="URW Gothic"/>
                        </a:rPr>
                        <a:t>from </a:t>
                      </a:r>
                      <a:r>
                        <a:rPr sz="900" spc="-5" dirty="0">
                          <a:latin typeface="URW Gothic"/>
                          <a:cs typeface="URW Gothic"/>
                        </a:rPr>
                        <a:t>resources </a:t>
                      </a:r>
                      <a:r>
                        <a:rPr sz="900" spc="-15" dirty="0">
                          <a:latin typeface="URW Gothic"/>
                          <a:cs typeface="URW Gothic"/>
                        </a:rPr>
                        <a:t>(both </a:t>
                      </a:r>
                      <a:r>
                        <a:rPr sz="900" spc="-5" dirty="0">
                          <a:latin typeface="URW Gothic"/>
                          <a:cs typeface="URW Gothic"/>
                        </a:rPr>
                        <a:t>natural and manmade e.g conkers, twigs,  leaves, </a:t>
                      </a:r>
                      <a:r>
                        <a:rPr sz="900" dirty="0">
                          <a:latin typeface="URW Gothic"/>
                          <a:cs typeface="URW Gothic"/>
                        </a:rPr>
                        <a:t>inset </a:t>
                      </a:r>
                      <a:r>
                        <a:rPr sz="900" spc="-5" dirty="0">
                          <a:latin typeface="URW Gothic"/>
                          <a:cs typeface="URW Gothic"/>
                        </a:rPr>
                        <a:t>shape patterns, block area make </a:t>
                      </a:r>
                      <a:r>
                        <a:rPr sz="900" dirty="0">
                          <a:latin typeface="URW Gothic"/>
                          <a:cs typeface="URW Gothic"/>
                        </a:rPr>
                        <a:t>a </a:t>
                      </a:r>
                      <a:r>
                        <a:rPr sz="900" spc="-5" dirty="0">
                          <a:latin typeface="URW Gothic"/>
                          <a:cs typeface="URW Gothic"/>
                        </a:rPr>
                        <a:t>model from given picture(link to</a:t>
                      </a:r>
                      <a:r>
                        <a:rPr sz="900" spc="20" dirty="0">
                          <a:latin typeface="URW Gothic"/>
                          <a:cs typeface="URW Gothic"/>
                        </a:rPr>
                        <a:t> </a:t>
                      </a:r>
                      <a:r>
                        <a:rPr sz="900" spc="-10" dirty="0">
                          <a:latin typeface="URW Gothic"/>
                          <a:cs typeface="URW Gothic"/>
                        </a:rPr>
                        <a:t>UtW)</a:t>
                      </a:r>
                      <a:endParaRPr sz="900" dirty="0">
                        <a:latin typeface="URW Gothic"/>
                        <a:cs typeface="URW Gothic"/>
                      </a:endParaRPr>
                    </a:p>
                    <a:p>
                      <a:pPr marL="525145" marR="116205" indent="-228600">
                        <a:lnSpc>
                          <a:spcPct val="102200"/>
                        </a:lnSpc>
                        <a:buFont typeface="Symbol"/>
                        <a:buChar char=""/>
                        <a:tabLst>
                          <a:tab pos="525145" algn="l"/>
                          <a:tab pos="525780" algn="l"/>
                        </a:tabLst>
                      </a:pPr>
                      <a:r>
                        <a:rPr sz="900" spc="-5" dirty="0">
                          <a:latin typeface="URW Gothic"/>
                          <a:cs typeface="URW Gothic"/>
                        </a:rPr>
                        <a:t>Understand position through words and </a:t>
                      </a:r>
                      <a:r>
                        <a:rPr sz="900" dirty="0">
                          <a:latin typeface="URW Gothic"/>
                          <a:cs typeface="URW Gothic"/>
                        </a:rPr>
                        <a:t>real </a:t>
                      </a:r>
                      <a:r>
                        <a:rPr sz="900" spc="-5" dirty="0">
                          <a:latin typeface="URW Gothic"/>
                          <a:cs typeface="URW Gothic"/>
                        </a:rPr>
                        <a:t>scenarios, pictures </a:t>
                      </a:r>
                      <a:r>
                        <a:rPr sz="900" dirty="0">
                          <a:latin typeface="URW Gothic"/>
                          <a:cs typeface="URW Gothic"/>
                        </a:rPr>
                        <a:t>– </a:t>
                      </a:r>
                      <a:r>
                        <a:rPr sz="900" spc="-10" dirty="0">
                          <a:latin typeface="URW Gothic"/>
                          <a:cs typeface="URW Gothic"/>
                        </a:rPr>
                        <a:t>for </a:t>
                      </a:r>
                      <a:r>
                        <a:rPr sz="900" spc="-5" dirty="0">
                          <a:latin typeface="URW Gothic"/>
                          <a:cs typeface="URW Gothic"/>
                        </a:rPr>
                        <a:t>example, “The bag </a:t>
                      </a:r>
                      <a:r>
                        <a:rPr sz="900" spc="5" dirty="0">
                          <a:latin typeface="URW Gothic"/>
                          <a:cs typeface="URW Gothic"/>
                        </a:rPr>
                        <a:t>is </a:t>
                      </a:r>
                      <a:r>
                        <a:rPr sz="900" spc="-5" dirty="0">
                          <a:latin typeface="URW Gothic"/>
                          <a:cs typeface="URW Gothic"/>
                        </a:rPr>
                        <a:t>under  the table,” (under, on top, </a:t>
                      </a:r>
                      <a:r>
                        <a:rPr sz="900" dirty="0">
                          <a:latin typeface="URW Gothic"/>
                          <a:cs typeface="URW Gothic"/>
                        </a:rPr>
                        <a:t>next </a:t>
                      </a:r>
                      <a:r>
                        <a:rPr sz="900" spc="-5" dirty="0">
                          <a:latin typeface="URW Gothic"/>
                          <a:cs typeface="URW Gothic"/>
                        </a:rPr>
                        <a:t>to, </a:t>
                      </a:r>
                      <a:r>
                        <a:rPr sz="900" dirty="0">
                          <a:latin typeface="URW Gothic"/>
                          <a:cs typeface="URW Gothic"/>
                        </a:rPr>
                        <a:t>behind, </a:t>
                      </a:r>
                      <a:r>
                        <a:rPr sz="900" spc="5" dirty="0">
                          <a:latin typeface="URW Gothic"/>
                          <a:cs typeface="URW Gothic"/>
                        </a:rPr>
                        <a:t>in </a:t>
                      </a:r>
                      <a:r>
                        <a:rPr sz="900" spc="-5" dirty="0">
                          <a:latin typeface="URW Gothic"/>
                          <a:cs typeface="URW Gothic"/>
                        </a:rPr>
                        <a:t>front) link </a:t>
                      </a:r>
                      <a:r>
                        <a:rPr sz="900" spc="-10" dirty="0">
                          <a:latin typeface="URW Gothic"/>
                          <a:cs typeface="URW Gothic"/>
                        </a:rPr>
                        <a:t>to </a:t>
                      </a:r>
                      <a:r>
                        <a:rPr sz="900" spc="-5" dirty="0">
                          <a:latin typeface="URW Gothic"/>
                          <a:cs typeface="URW Gothic"/>
                        </a:rPr>
                        <a:t>PD </a:t>
                      </a:r>
                      <a:r>
                        <a:rPr sz="900" spc="-10" dirty="0">
                          <a:latin typeface="URW Gothic"/>
                          <a:cs typeface="URW Gothic"/>
                        </a:rPr>
                        <a:t>(PE </a:t>
                      </a:r>
                      <a:r>
                        <a:rPr sz="900" dirty="0">
                          <a:latin typeface="URW Gothic"/>
                          <a:cs typeface="URW Gothic"/>
                        </a:rPr>
                        <a:t>– </a:t>
                      </a:r>
                      <a:r>
                        <a:rPr sz="900" spc="-5" dirty="0">
                          <a:solidFill>
                            <a:srgbClr val="001F5F"/>
                          </a:solidFill>
                          <a:latin typeface="URW Gothic"/>
                          <a:cs typeface="URW Gothic"/>
                        </a:rPr>
                        <a:t>‘under the bench/on top of  the mat</a:t>
                      </a:r>
                      <a:r>
                        <a:rPr sz="900" dirty="0">
                          <a:solidFill>
                            <a:srgbClr val="001F5F"/>
                          </a:solidFill>
                          <a:latin typeface="URW Gothic"/>
                          <a:cs typeface="URW Gothic"/>
                        </a:rPr>
                        <a:t> </a:t>
                      </a:r>
                      <a:r>
                        <a:rPr sz="900" dirty="0">
                          <a:latin typeface="URW Gothic"/>
                          <a:cs typeface="URW Gothic"/>
                        </a:rPr>
                        <a:t>--)</a:t>
                      </a:r>
                    </a:p>
                    <a:p>
                      <a:pPr marL="525780" indent="-229235">
                        <a:lnSpc>
                          <a:spcPct val="100000"/>
                        </a:lnSpc>
                        <a:spcBef>
                          <a:spcPts val="30"/>
                        </a:spcBef>
                        <a:buFont typeface="Symbol"/>
                        <a:buChar char=""/>
                        <a:tabLst>
                          <a:tab pos="525145" algn="l"/>
                          <a:tab pos="525780" algn="l"/>
                        </a:tabLst>
                      </a:pPr>
                      <a:r>
                        <a:rPr sz="900" spc="-5" dirty="0">
                          <a:latin typeface="URW Gothic"/>
                          <a:cs typeface="URW Gothic"/>
                        </a:rPr>
                        <a:t>Discuss </a:t>
                      </a:r>
                      <a:r>
                        <a:rPr sz="900" spc="-10" dirty="0">
                          <a:latin typeface="URW Gothic"/>
                          <a:cs typeface="URW Gothic"/>
                        </a:rPr>
                        <a:t>simple </a:t>
                      </a:r>
                      <a:r>
                        <a:rPr sz="900" spc="-5" dirty="0">
                          <a:latin typeface="URW Gothic"/>
                          <a:cs typeface="URW Gothic"/>
                        </a:rPr>
                        <a:t>routes </a:t>
                      </a:r>
                      <a:r>
                        <a:rPr sz="900" dirty="0">
                          <a:latin typeface="URW Gothic"/>
                          <a:cs typeface="URW Gothic"/>
                        </a:rPr>
                        <a:t>– </a:t>
                      </a:r>
                      <a:r>
                        <a:rPr sz="900" spc="-5" dirty="0">
                          <a:latin typeface="URW Gothic"/>
                          <a:cs typeface="URW Gothic"/>
                        </a:rPr>
                        <a:t>forwards, backwards, </a:t>
                      </a:r>
                      <a:r>
                        <a:rPr sz="900" dirty="0">
                          <a:latin typeface="URW Gothic"/>
                          <a:cs typeface="URW Gothic"/>
                        </a:rPr>
                        <a:t>turn, </a:t>
                      </a:r>
                      <a:r>
                        <a:rPr sz="900" spc="-5" dirty="0">
                          <a:latin typeface="URW Gothic"/>
                          <a:cs typeface="URW Gothic"/>
                        </a:rPr>
                        <a:t>corner </a:t>
                      </a:r>
                      <a:r>
                        <a:rPr sz="900" spc="-10" dirty="0">
                          <a:latin typeface="URW Gothic"/>
                          <a:cs typeface="URW Gothic"/>
                        </a:rPr>
                        <a:t>(outdoor</a:t>
                      </a:r>
                      <a:r>
                        <a:rPr sz="900" spc="25" dirty="0">
                          <a:latin typeface="URW Gothic"/>
                          <a:cs typeface="URW Gothic"/>
                        </a:rPr>
                        <a:t> </a:t>
                      </a:r>
                      <a:r>
                        <a:rPr sz="900" dirty="0">
                          <a:latin typeface="URW Gothic"/>
                          <a:cs typeface="URW Gothic"/>
                        </a:rPr>
                        <a:t>provision)</a:t>
                      </a:r>
                    </a:p>
                    <a:p>
                      <a:pPr marL="525780" indent="-229235">
                        <a:lnSpc>
                          <a:spcPct val="100000"/>
                        </a:lnSpc>
                        <a:buFont typeface="Symbol"/>
                        <a:buChar char=""/>
                        <a:tabLst>
                          <a:tab pos="525145" algn="l"/>
                          <a:tab pos="525780" algn="l"/>
                        </a:tabLst>
                      </a:pPr>
                      <a:r>
                        <a:rPr sz="900" spc="-5" dirty="0">
                          <a:latin typeface="URW Gothic"/>
                          <a:cs typeface="URW Gothic"/>
                        </a:rPr>
                        <a:t>Begin to describe </a:t>
                      </a:r>
                      <a:r>
                        <a:rPr sz="900" dirty="0">
                          <a:latin typeface="URW Gothic"/>
                          <a:cs typeface="URW Gothic"/>
                        </a:rPr>
                        <a:t>a </a:t>
                      </a:r>
                      <a:r>
                        <a:rPr sz="900" spc="-5" dirty="0">
                          <a:latin typeface="URW Gothic"/>
                          <a:cs typeface="URW Gothic"/>
                        </a:rPr>
                        <a:t>sequence of events, </a:t>
                      </a:r>
                      <a:r>
                        <a:rPr sz="900" dirty="0">
                          <a:latin typeface="URW Gothic"/>
                          <a:cs typeface="URW Gothic"/>
                        </a:rPr>
                        <a:t>real </a:t>
                      </a:r>
                      <a:r>
                        <a:rPr sz="900" spc="-5" dirty="0">
                          <a:latin typeface="URW Gothic"/>
                          <a:cs typeface="URW Gothic"/>
                        </a:rPr>
                        <a:t>or fictional, </a:t>
                      </a:r>
                      <a:r>
                        <a:rPr sz="900" dirty="0">
                          <a:latin typeface="URW Gothic"/>
                          <a:cs typeface="URW Gothic"/>
                        </a:rPr>
                        <a:t>using </a:t>
                      </a:r>
                      <a:r>
                        <a:rPr sz="900" spc="-5" dirty="0">
                          <a:latin typeface="URW Gothic"/>
                          <a:cs typeface="URW Gothic"/>
                        </a:rPr>
                        <a:t>words such as ‘first’,</a:t>
                      </a:r>
                      <a:r>
                        <a:rPr sz="900" spc="5" dirty="0">
                          <a:latin typeface="URW Gothic"/>
                          <a:cs typeface="URW Gothic"/>
                        </a:rPr>
                        <a:t> </a:t>
                      </a:r>
                      <a:r>
                        <a:rPr sz="900" dirty="0">
                          <a:latin typeface="URW Gothic"/>
                          <a:cs typeface="URW Gothic"/>
                        </a:rPr>
                        <a:t>‘then</a:t>
                      </a:r>
                      <a:r>
                        <a:rPr sz="900" dirty="0">
                          <a:latin typeface="Times New Roman"/>
                          <a:cs typeface="Times New Roman"/>
                        </a:rPr>
                        <a:t>..</a:t>
                      </a:r>
                    </a:p>
                    <a:p>
                      <a:pPr marL="525780" indent="-229235">
                        <a:lnSpc>
                          <a:spcPct val="100000"/>
                        </a:lnSpc>
                        <a:spcBef>
                          <a:spcPts val="45"/>
                        </a:spcBef>
                        <a:buFont typeface="Symbol"/>
                        <a:buChar char=""/>
                        <a:tabLst>
                          <a:tab pos="525145" algn="l"/>
                          <a:tab pos="525780" algn="l"/>
                        </a:tabLst>
                      </a:pPr>
                      <a:r>
                        <a:rPr sz="900" spc="-5" dirty="0">
                          <a:latin typeface="URW Gothic"/>
                          <a:cs typeface="URW Gothic"/>
                        </a:rPr>
                        <a:t>Pay for items </a:t>
                      </a:r>
                      <a:r>
                        <a:rPr sz="900" spc="5" dirty="0">
                          <a:latin typeface="URW Gothic"/>
                          <a:cs typeface="URW Gothic"/>
                        </a:rPr>
                        <a:t>in </a:t>
                      </a:r>
                      <a:r>
                        <a:rPr sz="900" spc="-5" dirty="0">
                          <a:latin typeface="URW Gothic"/>
                          <a:cs typeface="URW Gothic"/>
                        </a:rPr>
                        <a:t>role play </a:t>
                      </a:r>
                      <a:r>
                        <a:rPr sz="900" spc="-10" dirty="0">
                          <a:latin typeface="URW Gothic"/>
                          <a:cs typeface="URW Gothic"/>
                        </a:rPr>
                        <a:t>shop </a:t>
                      </a:r>
                      <a:r>
                        <a:rPr sz="900" spc="-5" dirty="0">
                          <a:latin typeface="URW Gothic"/>
                          <a:cs typeface="URW Gothic"/>
                        </a:rPr>
                        <a:t>using</a:t>
                      </a:r>
                      <a:r>
                        <a:rPr sz="900" spc="-10" dirty="0">
                          <a:latin typeface="URW Gothic"/>
                          <a:cs typeface="URW Gothic"/>
                        </a:rPr>
                        <a:t> </a:t>
                      </a:r>
                      <a:r>
                        <a:rPr sz="900" dirty="0">
                          <a:latin typeface="URW Gothic"/>
                          <a:cs typeface="URW Gothic"/>
                        </a:rPr>
                        <a:t>pennies</a:t>
                      </a:r>
                    </a:p>
                    <a:p>
                      <a:pPr marL="525780" indent="-229235">
                        <a:lnSpc>
                          <a:spcPct val="100000"/>
                        </a:lnSpc>
                        <a:spcBef>
                          <a:spcPts val="25"/>
                        </a:spcBef>
                        <a:buFont typeface="Symbol"/>
                        <a:buChar char=""/>
                        <a:tabLst>
                          <a:tab pos="525145" algn="l"/>
                          <a:tab pos="525780" algn="l"/>
                        </a:tabLst>
                      </a:pPr>
                      <a:r>
                        <a:rPr sz="900" spc="-5" dirty="0">
                          <a:latin typeface="URW Gothic"/>
                          <a:cs typeface="URW Gothic"/>
                        </a:rPr>
                        <a:t>Know that </a:t>
                      </a:r>
                      <a:r>
                        <a:rPr sz="900" dirty="0">
                          <a:latin typeface="URW Gothic"/>
                          <a:cs typeface="URW Gothic"/>
                        </a:rPr>
                        <a:t>coins </a:t>
                      </a:r>
                      <a:r>
                        <a:rPr sz="900" spc="-5" dirty="0">
                          <a:latin typeface="URW Gothic"/>
                          <a:cs typeface="URW Gothic"/>
                        </a:rPr>
                        <a:t>are collectively called money and we spend them, </a:t>
                      </a:r>
                      <a:r>
                        <a:rPr sz="900" spc="-5" dirty="0">
                          <a:solidFill>
                            <a:schemeClr val="tx1"/>
                          </a:solidFill>
                          <a:latin typeface="URW Gothic"/>
                          <a:cs typeface="URW Gothic"/>
                        </a:rPr>
                        <a:t>save</a:t>
                      </a:r>
                      <a:r>
                        <a:rPr sz="900" spc="20" dirty="0">
                          <a:solidFill>
                            <a:schemeClr val="tx1"/>
                          </a:solidFill>
                          <a:latin typeface="URW Gothic"/>
                          <a:cs typeface="URW Gothic"/>
                        </a:rPr>
                        <a:t> </a:t>
                      </a:r>
                      <a:r>
                        <a:rPr sz="900" spc="-5" dirty="0">
                          <a:solidFill>
                            <a:schemeClr val="tx1"/>
                          </a:solidFill>
                          <a:latin typeface="URW Gothic"/>
                          <a:cs typeface="URW Gothic"/>
                        </a:rPr>
                        <a:t>them</a:t>
                      </a:r>
                      <a:endParaRPr sz="900" dirty="0">
                        <a:solidFill>
                          <a:schemeClr val="tx1"/>
                        </a:solidFill>
                        <a:latin typeface="URW Gothic"/>
                        <a:cs typeface="URW Gothic"/>
                      </a:endParaRPr>
                    </a:p>
                  </a:txBody>
                  <a:tcPr marL="0" marR="0" marT="0" marB="0">
                    <a:lnR w="12700">
                      <a:solidFill>
                        <a:srgbClr val="006FC0"/>
                      </a:solidFill>
                      <a:prstDash val="solid"/>
                    </a:lnR>
                    <a:lnB w="12700">
                      <a:solidFill>
                        <a:srgbClr val="006FC0"/>
                      </a:solidFill>
                      <a:prstDash val="solid"/>
                    </a:lnB>
                  </a:tcPr>
                </a:tc>
                <a:extLst>
                  <a:ext uri="{0D108BD9-81ED-4DB2-BD59-A6C34878D82A}">
                    <a16:rowId xmlns:a16="http://schemas.microsoft.com/office/drawing/2014/main" val="10002"/>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13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89950" y="2456070"/>
            <a:ext cx="3803181" cy="5106781"/>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21" name="Freeform: Shape 20">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Freeform: Shape 22">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Freeform: Shape 23">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83935" y="0"/>
            <a:ext cx="4108207" cy="3811520"/>
            <a:chOff x="4345582" y="0"/>
            <a:chExt cx="5069918" cy="3741104"/>
          </a:xfrm>
          <a:solidFill>
            <a:schemeClr val="accent5">
              <a:alpha val="5000"/>
            </a:schemeClr>
          </a:solidFill>
        </p:grpSpPr>
        <p:sp>
          <p:nvSpPr>
            <p:cNvPr id="27" name="Freeform: Shape 26">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bject 3"/>
          <p:cNvSpPr txBox="1">
            <a:spLocks noGrp="1"/>
          </p:cNvSpPr>
          <p:nvPr>
            <p:ph type="title"/>
          </p:nvPr>
        </p:nvSpPr>
        <p:spPr>
          <a:xfrm>
            <a:off x="705764" y="885480"/>
            <a:ext cx="4512615" cy="1603496"/>
          </a:xfrm>
          <a:prstGeom prst="rect">
            <a:avLst/>
          </a:prstGeom>
        </p:spPr>
        <p:txBody>
          <a:bodyPr vert="horz" lIns="91440" tIns="45720" rIns="91440" bIns="45720" rtlCol="0" anchor="b">
            <a:normAutofit/>
          </a:bodyPr>
          <a:lstStyle/>
          <a:p>
            <a:pPr marL="12700" algn="l" rtl="0">
              <a:lnSpc>
                <a:spcPct val="90000"/>
              </a:lnSpc>
              <a:spcBef>
                <a:spcPct val="0"/>
              </a:spcBef>
            </a:pPr>
            <a:r>
              <a:rPr lang="en-US" sz="3200" kern="1200" spc="-5">
                <a:solidFill>
                  <a:schemeClr val="tx2"/>
                </a:solidFill>
                <a:latin typeface="+mj-lt"/>
                <a:cs typeface="+mj-cs"/>
              </a:rPr>
              <a:t>Understanding the</a:t>
            </a:r>
            <a:r>
              <a:rPr lang="en-US" sz="3200" kern="1200" spc="-20">
                <a:solidFill>
                  <a:schemeClr val="tx2"/>
                </a:solidFill>
                <a:latin typeface="+mj-lt"/>
                <a:cs typeface="+mj-cs"/>
              </a:rPr>
              <a:t> </a:t>
            </a:r>
            <a:r>
              <a:rPr lang="en-US" sz="3200" kern="1200">
                <a:solidFill>
                  <a:schemeClr val="tx2"/>
                </a:solidFill>
                <a:latin typeface="+mj-lt"/>
                <a:cs typeface="+mj-cs"/>
              </a:rPr>
              <a:t>World</a:t>
            </a:r>
          </a:p>
          <a:p>
            <a:pPr marL="12700" algn="l" rtl="0">
              <a:lnSpc>
                <a:spcPct val="90000"/>
              </a:lnSpc>
              <a:spcBef>
                <a:spcPct val="0"/>
              </a:spcBef>
            </a:pPr>
            <a:r>
              <a:rPr lang="en-US" sz="3200" kern="1200" spc="-5">
                <a:solidFill>
                  <a:schemeClr val="tx2"/>
                </a:solidFill>
                <a:latin typeface="+mj-lt"/>
                <a:cs typeface="+mj-cs"/>
              </a:rPr>
              <a:t>Early Years Expectations: </a:t>
            </a:r>
            <a:r>
              <a:rPr lang="en-US" sz="3200" i="1" kern="1200" spc="-245">
                <a:solidFill>
                  <a:schemeClr val="tx2"/>
                </a:solidFill>
                <a:latin typeface="+mj-lt"/>
                <a:cs typeface="+mj-cs"/>
              </a:rPr>
              <a:t>Reception</a:t>
            </a:r>
            <a:endParaRPr lang="en-US" sz="3200" kern="1200">
              <a:solidFill>
                <a:schemeClr val="tx2"/>
              </a:solidFill>
              <a:latin typeface="+mj-lt"/>
              <a:cs typeface="+mj-cs"/>
            </a:endParaRPr>
          </a:p>
        </p:txBody>
      </p:sp>
      <p:pic>
        <p:nvPicPr>
          <p:cNvPr id="10" name="Picture 9" descr="Children playing in the mud&#10;&#10;Description automatically generated with low confidence">
            <a:extLst>
              <a:ext uri="{FF2B5EF4-FFF2-40B4-BE49-F238E27FC236}">
                <a16:creationId xmlns:a16="http://schemas.microsoft.com/office/drawing/2014/main" id="{B92B1EE6-FF61-21EC-5FC6-9BEE8DBAD64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6910" y="476828"/>
            <a:ext cx="2306179" cy="1539374"/>
          </a:xfrm>
          <a:prstGeom prst="rect">
            <a:avLst/>
          </a:prstGeom>
        </p:spPr>
      </p:pic>
      <p:sp>
        <p:nvSpPr>
          <p:cNvPr id="2" name="object 2"/>
          <p:cNvSpPr txBox="1"/>
          <p:nvPr/>
        </p:nvSpPr>
        <p:spPr>
          <a:xfrm>
            <a:off x="705764" y="2670577"/>
            <a:ext cx="5245618" cy="4013327"/>
          </a:xfrm>
          <a:prstGeom prst="rect">
            <a:avLst/>
          </a:prstGeom>
        </p:spPr>
        <p:txBody>
          <a:bodyPr vert="horz" lIns="91440" tIns="45720" rIns="91440" bIns="45720" rtlCol="0" anchor="ctr">
            <a:normAutofit/>
          </a:bodyPr>
          <a:lstStyle/>
          <a:p>
            <a:pPr>
              <a:lnSpc>
                <a:spcPct val="90000"/>
              </a:lnSpc>
              <a:spcBef>
                <a:spcPts val="105"/>
              </a:spcBef>
            </a:pPr>
            <a:r>
              <a:rPr lang="en-US" sz="1400" b="1" dirty="0">
                <a:solidFill>
                  <a:schemeClr val="tx2"/>
                </a:solidFill>
                <a:latin typeface="Comic Sans MS" panose="030F0702030302020204" pitchFamily="66" charset="0"/>
              </a:rPr>
              <a:t>Educational</a:t>
            </a:r>
            <a:r>
              <a:rPr lang="en-US" sz="1400" b="1" spc="-15" dirty="0">
                <a:solidFill>
                  <a:schemeClr val="tx2"/>
                </a:solidFill>
                <a:latin typeface="Comic Sans MS" panose="030F0702030302020204" pitchFamily="66" charset="0"/>
              </a:rPr>
              <a:t> </a:t>
            </a:r>
            <a:r>
              <a:rPr lang="en-US" sz="1400" b="1" spc="-5" dirty="0" err="1">
                <a:solidFill>
                  <a:schemeClr val="tx2"/>
                </a:solidFill>
                <a:latin typeface="Comic Sans MS" panose="030F0702030302020204" pitchFamily="66" charset="0"/>
              </a:rPr>
              <a:t>Programme</a:t>
            </a:r>
            <a:r>
              <a:rPr lang="en-US" sz="1400" b="1" spc="-5" dirty="0">
                <a:solidFill>
                  <a:schemeClr val="tx2"/>
                </a:solidFill>
                <a:latin typeface="Comic Sans MS" panose="030F0702030302020204" pitchFamily="66" charset="0"/>
              </a:rPr>
              <a:t>:</a:t>
            </a:r>
            <a:endParaRPr lang="en-US" sz="1400" dirty="0">
              <a:solidFill>
                <a:schemeClr val="tx2"/>
              </a:solidFill>
              <a:latin typeface="Comic Sans MS" panose="030F0702030302020204" pitchFamily="66" charset="0"/>
            </a:endParaRPr>
          </a:p>
          <a:p>
            <a:pPr marR="35560" algn="just">
              <a:lnSpc>
                <a:spcPct val="90000"/>
              </a:lnSpc>
            </a:pPr>
            <a:r>
              <a:rPr lang="en-US" sz="1400" spc="-5" dirty="0">
                <a:solidFill>
                  <a:schemeClr val="tx2"/>
                </a:solidFill>
                <a:latin typeface="Comic Sans MS" panose="030F0702030302020204" pitchFamily="66" charset="0"/>
              </a:rPr>
              <a:t>Understanding </a:t>
            </a:r>
            <a:r>
              <a:rPr lang="en-US" sz="1400" spc="-10" dirty="0">
                <a:solidFill>
                  <a:schemeClr val="tx2"/>
                </a:solidFill>
                <a:latin typeface="Comic Sans MS" panose="030F0702030302020204" pitchFamily="66" charset="0"/>
              </a:rPr>
              <a:t>the </a:t>
            </a:r>
            <a:r>
              <a:rPr lang="en-US" sz="1400" dirty="0">
                <a:solidFill>
                  <a:schemeClr val="tx2"/>
                </a:solidFill>
                <a:latin typeface="Comic Sans MS" panose="030F0702030302020204" pitchFamily="66" charset="0"/>
              </a:rPr>
              <a:t>world </a:t>
            </a:r>
            <a:r>
              <a:rPr lang="en-US" sz="1400" spc="-5" dirty="0">
                <a:solidFill>
                  <a:schemeClr val="tx2"/>
                </a:solidFill>
                <a:latin typeface="Comic Sans MS" panose="030F0702030302020204" pitchFamily="66" charset="0"/>
              </a:rPr>
              <a:t>involves guiding children </a:t>
            </a:r>
            <a:r>
              <a:rPr lang="en-US" sz="1400" spc="-15"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make sense </a:t>
            </a:r>
            <a:r>
              <a:rPr lang="en-US" sz="1400" spc="-10" dirty="0">
                <a:solidFill>
                  <a:schemeClr val="tx2"/>
                </a:solidFill>
                <a:latin typeface="Comic Sans MS" panose="030F0702030302020204" pitchFamily="66" charset="0"/>
              </a:rPr>
              <a:t>of  </a:t>
            </a:r>
            <a:r>
              <a:rPr lang="en-US" sz="1400" spc="-5" dirty="0">
                <a:solidFill>
                  <a:schemeClr val="tx2"/>
                </a:solidFill>
                <a:latin typeface="Comic Sans MS" panose="030F0702030302020204" pitchFamily="66" charset="0"/>
              </a:rPr>
              <a:t>their physical world and their community. The frequency and range </a:t>
            </a:r>
            <a:r>
              <a:rPr lang="en-US" sz="1400" spc="-10" dirty="0">
                <a:solidFill>
                  <a:schemeClr val="tx2"/>
                </a:solidFill>
                <a:latin typeface="Comic Sans MS" panose="030F0702030302020204" pitchFamily="66" charset="0"/>
              </a:rPr>
              <a:t>of  </a:t>
            </a:r>
            <a:r>
              <a:rPr lang="en-US" sz="1400" spc="-5" dirty="0">
                <a:solidFill>
                  <a:schemeClr val="tx2"/>
                </a:solidFill>
                <a:latin typeface="Comic Sans MS" panose="030F0702030302020204" pitchFamily="66" charset="0"/>
              </a:rPr>
              <a:t>children’s </a:t>
            </a:r>
            <a:r>
              <a:rPr lang="en-US" sz="1400" spc="-10" dirty="0">
                <a:solidFill>
                  <a:schemeClr val="tx2"/>
                </a:solidFill>
                <a:latin typeface="Comic Sans MS" panose="030F0702030302020204" pitchFamily="66" charset="0"/>
              </a:rPr>
              <a:t>personal </a:t>
            </a:r>
            <a:r>
              <a:rPr lang="en-US" sz="1400" spc="-5" dirty="0">
                <a:solidFill>
                  <a:schemeClr val="tx2"/>
                </a:solidFill>
                <a:latin typeface="Comic Sans MS" panose="030F0702030302020204" pitchFamily="66" charset="0"/>
              </a:rPr>
              <a:t>experiences increases </a:t>
            </a:r>
            <a:r>
              <a:rPr lang="en-US" sz="1400" spc="-10" dirty="0">
                <a:solidFill>
                  <a:schemeClr val="tx2"/>
                </a:solidFill>
                <a:latin typeface="Comic Sans MS" panose="030F0702030302020204" pitchFamily="66" charset="0"/>
              </a:rPr>
              <a:t>their </a:t>
            </a:r>
            <a:r>
              <a:rPr lang="en-US" sz="1400" dirty="0">
                <a:solidFill>
                  <a:schemeClr val="tx2"/>
                </a:solidFill>
                <a:latin typeface="Comic Sans MS" panose="030F0702030302020204" pitchFamily="66" charset="0"/>
              </a:rPr>
              <a:t>knowledge </a:t>
            </a:r>
            <a:r>
              <a:rPr lang="en-US" sz="1400" spc="-10" dirty="0">
                <a:solidFill>
                  <a:schemeClr val="tx2"/>
                </a:solidFill>
                <a:latin typeface="Comic Sans MS" panose="030F0702030302020204" pitchFamily="66" charset="0"/>
              </a:rPr>
              <a:t>and </a:t>
            </a:r>
            <a:r>
              <a:rPr lang="en-US" sz="1400" dirty="0">
                <a:solidFill>
                  <a:schemeClr val="tx2"/>
                </a:solidFill>
                <a:latin typeface="Comic Sans MS" panose="030F0702030302020204" pitchFamily="66" charset="0"/>
              </a:rPr>
              <a:t>sense  </a:t>
            </a:r>
            <a:r>
              <a:rPr lang="en-US" sz="1400" spc="-10" dirty="0">
                <a:solidFill>
                  <a:schemeClr val="tx2"/>
                </a:solidFill>
                <a:latin typeface="Comic Sans MS" panose="030F0702030302020204" pitchFamily="66" charset="0"/>
              </a:rPr>
              <a:t>of the </a:t>
            </a:r>
            <a:r>
              <a:rPr lang="en-US" sz="1400" dirty="0">
                <a:solidFill>
                  <a:schemeClr val="tx2"/>
                </a:solidFill>
                <a:latin typeface="Comic Sans MS" panose="030F0702030302020204" pitchFamily="66" charset="0"/>
              </a:rPr>
              <a:t>world </a:t>
            </a:r>
            <a:r>
              <a:rPr lang="en-US" sz="1400" spc="-5" dirty="0">
                <a:solidFill>
                  <a:schemeClr val="tx2"/>
                </a:solidFill>
                <a:latin typeface="Comic Sans MS" panose="030F0702030302020204" pitchFamily="66" charset="0"/>
              </a:rPr>
              <a:t>around them </a:t>
            </a:r>
            <a:r>
              <a:rPr lang="en-US" sz="1400" dirty="0">
                <a:solidFill>
                  <a:schemeClr val="tx2"/>
                </a:solidFill>
                <a:latin typeface="Comic Sans MS" panose="030F0702030302020204" pitchFamily="66" charset="0"/>
              </a:rPr>
              <a:t>– </a:t>
            </a:r>
            <a:r>
              <a:rPr lang="en-US" sz="1400" spc="-5" dirty="0">
                <a:solidFill>
                  <a:schemeClr val="tx2"/>
                </a:solidFill>
                <a:latin typeface="Comic Sans MS" panose="030F0702030302020204" pitchFamily="66" charset="0"/>
              </a:rPr>
              <a:t>from </a:t>
            </a:r>
            <a:r>
              <a:rPr lang="en-US" sz="1400" spc="-10" dirty="0">
                <a:solidFill>
                  <a:schemeClr val="tx2"/>
                </a:solidFill>
                <a:latin typeface="Comic Sans MS" panose="030F0702030302020204" pitchFamily="66" charset="0"/>
              </a:rPr>
              <a:t>visiting </a:t>
            </a:r>
            <a:r>
              <a:rPr lang="en-US" sz="1400" dirty="0">
                <a:solidFill>
                  <a:schemeClr val="tx2"/>
                </a:solidFill>
                <a:latin typeface="Comic Sans MS" panose="030F0702030302020204" pitchFamily="66" charset="0"/>
              </a:rPr>
              <a:t>parks, libraries </a:t>
            </a:r>
            <a:r>
              <a:rPr lang="en-US" sz="1400" spc="-5" dirty="0">
                <a:solidFill>
                  <a:schemeClr val="tx2"/>
                </a:solidFill>
                <a:latin typeface="Comic Sans MS" panose="030F0702030302020204" pitchFamily="66" charset="0"/>
              </a:rPr>
              <a:t>and</a:t>
            </a:r>
            <a:r>
              <a:rPr lang="en-US" sz="1400" spc="50" dirty="0">
                <a:solidFill>
                  <a:schemeClr val="tx2"/>
                </a:solidFill>
                <a:latin typeface="Comic Sans MS" panose="030F0702030302020204" pitchFamily="66" charset="0"/>
              </a:rPr>
              <a:t> </a:t>
            </a:r>
            <a:r>
              <a:rPr lang="en-US" sz="1400" spc="-5" dirty="0">
                <a:solidFill>
                  <a:schemeClr val="tx2"/>
                </a:solidFill>
                <a:latin typeface="Comic Sans MS" panose="030F0702030302020204" pitchFamily="66" charset="0"/>
              </a:rPr>
              <a:t>museums</a:t>
            </a:r>
            <a:r>
              <a:rPr lang="en-US" sz="1400" dirty="0">
                <a:solidFill>
                  <a:schemeClr val="tx2"/>
                </a:solidFill>
                <a:latin typeface="Comic Sans MS" panose="030F0702030302020204" pitchFamily="66" charset="0"/>
              </a:rPr>
              <a:t> </a:t>
            </a:r>
            <a:r>
              <a:rPr lang="en-US" sz="1400" spc="-10" dirty="0">
                <a:solidFill>
                  <a:schemeClr val="tx2"/>
                </a:solidFill>
                <a:latin typeface="Comic Sans MS" panose="030F0702030302020204" pitchFamily="66" charset="0"/>
              </a:rPr>
              <a:t>to </a:t>
            </a:r>
            <a:r>
              <a:rPr lang="en-US" sz="1400" spc="-5" dirty="0">
                <a:solidFill>
                  <a:schemeClr val="tx2"/>
                </a:solidFill>
                <a:latin typeface="Comic Sans MS" panose="030F0702030302020204" pitchFamily="66" charset="0"/>
              </a:rPr>
              <a:t>meeting important members of society </a:t>
            </a:r>
            <a:r>
              <a:rPr lang="en-US" sz="1400" dirty="0">
                <a:solidFill>
                  <a:schemeClr val="tx2"/>
                </a:solidFill>
                <a:latin typeface="Comic Sans MS" panose="030F0702030302020204" pitchFamily="66" charset="0"/>
              </a:rPr>
              <a:t>such </a:t>
            </a:r>
            <a:r>
              <a:rPr lang="en-US" sz="1400" spc="-5" dirty="0">
                <a:solidFill>
                  <a:schemeClr val="tx2"/>
                </a:solidFill>
                <a:latin typeface="Comic Sans MS" panose="030F0702030302020204" pitchFamily="66" charset="0"/>
              </a:rPr>
              <a:t>as police officers,  </a:t>
            </a:r>
            <a:r>
              <a:rPr lang="en-US" sz="1400" dirty="0">
                <a:solidFill>
                  <a:schemeClr val="tx2"/>
                </a:solidFill>
                <a:latin typeface="Comic Sans MS" panose="030F0702030302020204" pitchFamily="66" charset="0"/>
              </a:rPr>
              <a:t>nurses </a:t>
            </a:r>
            <a:r>
              <a:rPr lang="en-US" sz="1400" spc="-5" dirty="0">
                <a:solidFill>
                  <a:schemeClr val="tx2"/>
                </a:solidFill>
                <a:latin typeface="Comic Sans MS" panose="030F0702030302020204" pitchFamily="66" charset="0"/>
              </a:rPr>
              <a:t>and firefighters. </a:t>
            </a:r>
            <a:r>
              <a:rPr lang="en-US" sz="1400" spc="10" dirty="0">
                <a:solidFill>
                  <a:schemeClr val="tx2"/>
                </a:solidFill>
                <a:latin typeface="Comic Sans MS" panose="030F0702030302020204" pitchFamily="66" charset="0"/>
              </a:rPr>
              <a:t>In </a:t>
            </a:r>
            <a:r>
              <a:rPr lang="en-US" sz="1400" spc="-5" dirty="0">
                <a:solidFill>
                  <a:schemeClr val="tx2"/>
                </a:solidFill>
                <a:latin typeface="Comic Sans MS" panose="030F0702030302020204" pitchFamily="66" charset="0"/>
              </a:rPr>
              <a:t>addition, listening </a:t>
            </a:r>
            <a:r>
              <a:rPr lang="en-US" sz="1400" spc="-15" dirty="0">
                <a:solidFill>
                  <a:schemeClr val="tx2"/>
                </a:solidFill>
                <a:latin typeface="Comic Sans MS" panose="030F0702030302020204" pitchFamily="66" charset="0"/>
              </a:rPr>
              <a:t>to </a:t>
            </a:r>
            <a:r>
              <a:rPr lang="en-US" sz="1400" dirty="0">
                <a:solidFill>
                  <a:schemeClr val="tx2"/>
                </a:solidFill>
                <a:latin typeface="Comic Sans MS" panose="030F0702030302020204" pitchFamily="66" charset="0"/>
              </a:rPr>
              <a:t>a </a:t>
            </a:r>
            <a:r>
              <a:rPr lang="en-US" sz="1400" spc="-5" dirty="0">
                <a:solidFill>
                  <a:schemeClr val="tx2"/>
                </a:solidFill>
                <a:latin typeface="Comic Sans MS" panose="030F0702030302020204" pitchFamily="66" charset="0"/>
              </a:rPr>
              <a:t>broad selection of  stories, non-fiction, </a:t>
            </a:r>
            <a:r>
              <a:rPr lang="en-US" sz="1400" dirty="0">
                <a:solidFill>
                  <a:schemeClr val="tx2"/>
                </a:solidFill>
                <a:latin typeface="Comic Sans MS" panose="030F0702030302020204" pitchFamily="66" charset="0"/>
              </a:rPr>
              <a:t>rhymes </a:t>
            </a:r>
            <a:r>
              <a:rPr lang="en-US" sz="1400" spc="-5" dirty="0">
                <a:solidFill>
                  <a:schemeClr val="tx2"/>
                </a:solidFill>
                <a:latin typeface="Comic Sans MS" panose="030F0702030302020204" pitchFamily="66" charset="0"/>
              </a:rPr>
              <a:t>and </a:t>
            </a:r>
            <a:r>
              <a:rPr lang="en-US" sz="1400" dirty="0">
                <a:solidFill>
                  <a:schemeClr val="tx2"/>
                </a:solidFill>
                <a:latin typeface="Comic Sans MS" panose="030F0702030302020204" pitchFamily="66" charset="0"/>
              </a:rPr>
              <a:t>poems </a:t>
            </a:r>
            <a:r>
              <a:rPr lang="en-US" sz="1400" spc="-5" dirty="0">
                <a:solidFill>
                  <a:schemeClr val="tx2"/>
                </a:solidFill>
                <a:latin typeface="Comic Sans MS" panose="030F0702030302020204" pitchFamily="66" charset="0"/>
              </a:rPr>
              <a:t>will foster their understanding of  our culturally, socially, technologically </a:t>
            </a:r>
            <a:r>
              <a:rPr lang="en-US" sz="1400" spc="-10" dirty="0">
                <a:solidFill>
                  <a:schemeClr val="tx2"/>
                </a:solidFill>
                <a:latin typeface="Comic Sans MS" panose="030F0702030302020204" pitchFamily="66" charset="0"/>
              </a:rPr>
              <a:t>and </a:t>
            </a:r>
            <a:r>
              <a:rPr lang="en-US" sz="1400" spc="-5" dirty="0">
                <a:solidFill>
                  <a:schemeClr val="tx2"/>
                </a:solidFill>
                <a:latin typeface="Comic Sans MS" panose="030F0702030302020204" pitchFamily="66" charset="0"/>
              </a:rPr>
              <a:t>ecologically diverse world.  </a:t>
            </a:r>
            <a:r>
              <a:rPr lang="en-US" sz="1400" dirty="0">
                <a:solidFill>
                  <a:schemeClr val="tx2"/>
                </a:solidFill>
                <a:latin typeface="Comic Sans MS" panose="030F0702030302020204" pitchFamily="66" charset="0"/>
              </a:rPr>
              <a:t>As </a:t>
            </a:r>
            <a:r>
              <a:rPr lang="en-US" sz="1400" spc="-5" dirty="0">
                <a:solidFill>
                  <a:schemeClr val="tx2"/>
                </a:solidFill>
                <a:latin typeface="Comic Sans MS" panose="030F0702030302020204" pitchFamily="66" charset="0"/>
              </a:rPr>
              <a:t>well </a:t>
            </a:r>
            <a:r>
              <a:rPr lang="en-US" sz="1400" spc="-10" dirty="0">
                <a:solidFill>
                  <a:schemeClr val="tx2"/>
                </a:solidFill>
                <a:latin typeface="Comic Sans MS" panose="030F0702030302020204" pitchFamily="66" charset="0"/>
              </a:rPr>
              <a:t>as </a:t>
            </a:r>
            <a:r>
              <a:rPr lang="en-US" sz="1400" spc="-5" dirty="0">
                <a:solidFill>
                  <a:schemeClr val="tx2"/>
                </a:solidFill>
                <a:latin typeface="Comic Sans MS" panose="030F0702030302020204" pitchFamily="66" charset="0"/>
              </a:rPr>
              <a:t>building important </a:t>
            </a:r>
            <a:r>
              <a:rPr lang="en-US" sz="1400" dirty="0">
                <a:solidFill>
                  <a:schemeClr val="tx2"/>
                </a:solidFill>
                <a:latin typeface="Comic Sans MS" panose="030F0702030302020204" pitchFamily="66" charset="0"/>
              </a:rPr>
              <a:t>knowledge, </a:t>
            </a:r>
            <a:r>
              <a:rPr lang="en-US" sz="1400" spc="-5" dirty="0">
                <a:solidFill>
                  <a:schemeClr val="tx2"/>
                </a:solidFill>
                <a:latin typeface="Comic Sans MS" panose="030F0702030302020204" pitchFamily="66" charset="0"/>
              </a:rPr>
              <a:t>this extends </a:t>
            </a:r>
            <a:r>
              <a:rPr lang="en-US" sz="1400" spc="-10" dirty="0">
                <a:solidFill>
                  <a:schemeClr val="tx2"/>
                </a:solidFill>
                <a:latin typeface="Comic Sans MS" panose="030F0702030302020204" pitchFamily="66" charset="0"/>
              </a:rPr>
              <a:t>their </a:t>
            </a:r>
            <a:r>
              <a:rPr lang="en-US" sz="1400" spc="-5" dirty="0">
                <a:solidFill>
                  <a:schemeClr val="tx2"/>
                </a:solidFill>
                <a:latin typeface="Comic Sans MS" panose="030F0702030302020204" pitchFamily="66" charset="0"/>
              </a:rPr>
              <a:t>familiarity  </a:t>
            </a:r>
            <a:r>
              <a:rPr lang="en-US" sz="1400" spc="-10" dirty="0">
                <a:solidFill>
                  <a:schemeClr val="tx2"/>
                </a:solidFill>
                <a:latin typeface="Comic Sans MS" panose="030F0702030302020204" pitchFamily="66" charset="0"/>
              </a:rPr>
              <a:t>with </a:t>
            </a:r>
            <a:r>
              <a:rPr lang="en-US" sz="1400" dirty="0">
                <a:solidFill>
                  <a:schemeClr val="tx2"/>
                </a:solidFill>
                <a:latin typeface="Comic Sans MS" panose="030F0702030302020204" pitchFamily="66" charset="0"/>
              </a:rPr>
              <a:t>words </a:t>
            </a:r>
            <a:r>
              <a:rPr lang="en-US" sz="1400" spc="-5" dirty="0">
                <a:solidFill>
                  <a:schemeClr val="tx2"/>
                </a:solidFill>
                <a:latin typeface="Comic Sans MS" panose="030F0702030302020204" pitchFamily="66" charset="0"/>
              </a:rPr>
              <a:t>that </a:t>
            </a:r>
            <a:r>
              <a:rPr lang="en-US" sz="1400" dirty="0">
                <a:solidFill>
                  <a:schemeClr val="tx2"/>
                </a:solidFill>
                <a:latin typeface="Comic Sans MS" panose="030F0702030302020204" pitchFamily="66" charset="0"/>
              </a:rPr>
              <a:t>support </a:t>
            </a:r>
            <a:r>
              <a:rPr lang="en-US" sz="1400" spc="-5" dirty="0">
                <a:solidFill>
                  <a:schemeClr val="tx2"/>
                </a:solidFill>
                <a:latin typeface="Comic Sans MS" panose="030F0702030302020204" pitchFamily="66" charset="0"/>
              </a:rPr>
              <a:t>understanding across domains. Enriching and  </a:t>
            </a:r>
            <a:r>
              <a:rPr lang="en-US" sz="1400" dirty="0">
                <a:solidFill>
                  <a:schemeClr val="tx2"/>
                </a:solidFill>
                <a:latin typeface="Comic Sans MS" panose="030F0702030302020204" pitchFamily="66" charset="0"/>
              </a:rPr>
              <a:t>widening </a:t>
            </a:r>
            <a:r>
              <a:rPr lang="en-US" sz="1400" spc="-5" dirty="0">
                <a:solidFill>
                  <a:schemeClr val="tx2"/>
                </a:solidFill>
                <a:latin typeface="Comic Sans MS" panose="030F0702030302020204" pitchFamily="66" charset="0"/>
              </a:rPr>
              <a:t>children’s vocabulary will support later reading  comprehension.</a:t>
            </a:r>
            <a:endParaRPr lang="en-US" sz="1400" dirty="0">
              <a:solidFill>
                <a:schemeClr val="tx2"/>
              </a:solidFill>
              <a:latin typeface="Comic Sans MS" panose="030F0702030302020204" pitchFamily="66" charset="0"/>
            </a:endParaRPr>
          </a:p>
        </p:txBody>
      </p:sp>
      <p:pic>
        <p:nvPicPr>
          <p:cNvPr id="12" name="Picture 11" descr="A picture containing outdoor, ground, tree, person&#10;&#10;Description automatically generated">
            <a:extLst>
              <a:ext uri="{FF2B5EF4-FFF2-40B4-BE49-F238E27FC236}">
                <a16:creationId xmlns:a16="http://schemas.microsoft.com/office/drawing/2014/main" id="{14A9565E-B0E4-B414-C3EB-317F3E7C6E8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65618" y="4416401"/>
            <a:ext cx="2518900" cy="1889175"/>
          </a:xfrm>
          <a:prstGeom prst="rect">
            <a:avLst/>
          </a:prstGeom>
        </p:spPr>
      </p:pic>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chemeClr val="tx1">
                    <a:tint val="75000"/>
                  </a:schemeClr>
                </a:solidFill>
                <a:latin typeface="+mn-lt"/>
                <a:cs typeface="+mn-cs"/>
              </a:rPr>
              <a:pPr algn="r">
                <a:spcBef>
                  <a:spcPts val="105"/>
                </a:spcBef>
              </a:pPr>
              <a:t>28</a:t>
            </a:fld>
            <a:endParaRPr lang="en-US">
              <a:solidFill>
                <a:schemeClr val="tx1">
                  <a:tint val="75000"/>
                </a:schemeClr>
              </a:solidFill>
              <a:latin typeface="+mn-lt"/>
              <a:cs typeface="+mn-cs"/>
            </a:endParaRPr>
          </a:p>
        </p:txBody>
      </p:sp>
      <p:pic>
        <p:nvPicPr>
          <p:cNvPr id="8" name="Picture 7" descr="C:\Users\RLWCGRIFFITHS\AppData\Local\Microsoft\Windows\INetCache\Content.MSO\D0413950.tmp">
            <a:extLst>
              <a:ext uri="{FF2B5EF4-FFF2-40B4-BE49-F238E27FC236}">
                <a16:creationId xmlns:a16="http://schemas.microsoft.com/office/drawing/2014/main" id="{29E3DD7F-079E-1C0C-BCC6-2FE2D260921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500" y="352425"/>
            <a:ext cx="838200" cy="6686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346963"/>
            <a:ext cx="3223260"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spc="-5" dirty="0">
                <a:solidFill>
                  <a:srgbClr val="EC7C30"/>
                </a:solidFill>
                <a:latin typeface="Gothic Uralic"/>
                <a:cs typeface="Gothic Uralic"/>
              </a:rPr>
              <a:t>Understanding </a:t>
            </a:r>
            <a:r>
              <a:rPr sz="1200" b="1" dirty="0">
                <a:solidFill>
                  <a:srgbClr val="EC7C30"/>
                </a:solidFill>
                <a:latin typeface="Gothic Uralic"/>
                <a:cs typeface="Gothic Uralic"/>
              </a:rPr>
              <a:t>the </a:t>
            </a:r>
            <a:r>
              <a:rPr sz="1200" b="1" spc="-5" dirty="0">
                <a:solidFill>
                  <a:srgbClr val="EC7C30"/>
                </a:solidFill>
                <a:latin typeface="Gothic Uralic"/>
                <a:cs typeface="Gothic Uralic"/>
              </a:rPr>
              <a:t>World </a:t>
            </a:r>
            <a:r>
              <a:rPr sz="1200" b="1" dirty="0">
                <a:solidFill>
                  <a:srgbClr val="EC7C30"/>
                </a:solidFill>
                <a:latin typeface="Gothic Uralic"/>
                <a:cs typeface="Gothic Uralic"/>
              </a:rPr>
              <a:t>| </a:t>
            </a:r>
            <a:r>
              <a:rPr sz="1200" b="1" spc="-5" dirty="0">
                <a:solidFill>
                  <a:srgbClr val="EC7C30"/>
                </a:solidFill>
                <a:latin typeface="Gothic Uralic"/>
                <a:cs typeface="Gothic Uralic"/>
              </a:rPr>
              <a:t>Past and</a:t>
            </a:r>
            <a:r>
              <a:rPr sz="1200" b="1" spc="-65" dirty="0">
                <a:solidFill>
                  <a:srgbClr val="EC7C30"/>
                </a:solidFill>
                <a:latin typeface="Gothic Uralic"/>
                <a:cs typeface="Gothic Uralic"/>
              </a:rPr>
              <a:t> </a:t>
            </a:r>
            <a:r>
              <a:rPr sz="1200" b="1" spc="-5" dirty="0">
                <a:solidFill>
                  <a:srgbClr val="EC7C30"/>
                </a:solidFill>
                <a:latin typeface="Gothic Uralic"/>
                <a:cs typeface="Gothic Uralic"/>
              </a:rPr>
              <a:t>Present</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2453095713"/>
              </p:ext>
            </p:extLst>
          </p:nvPr>
        </p:nvGraphicFramePr>
        <p:xfrm>
          <a:off x="359663" y="952754"/>
          <a:ext cx="10076179" cy="5816611"/>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6289039">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979295">
                  <a:extLst>
                    <a:ext uri="{9D8B030D-6E8A-4147-A177-3AD203B41FA5}">
                      <a16:colId xmlns:a16="http://schemas.microsoft.com/office/drawing/2014/main" val="20003"/>
                    </a:ext>
                  </a:extLst>
                </a:gridCol>
              </a:tblGrid>
              <a:tr h="192024">
                <a:tc gridSpan="3">
                  <a:txBody>
                    <a:bodyPr/>
                    <a:lstStyle/>
                    <a:p>
                      <a:pPr marL="68580">
                        <a:lnSpc>
                          <a:spcPts val="1340"/>
                        </a:lnSpc>
                        <a:spcBef>
                          <a:spcPts val="70"/>
                        </a:spcBef>
                      </a:pPr>
                      <a:r>
                        <a:rPr sz="1200" b="1" dirty="0">
                          <a:latin typeface="Gothic Uralic"/>
                          <a:cs typeface="Gothic Uralic"/>
                        </a:rPr>
                        <a:t>Early Learning </a:t>
                      </a:r>
                      <a:r>
                        <a:rPr sz="1200" b="1" spc="-5" dirty="0">
                          <a:latin typeface="Gothic Uralic"/>
                          <a:cs typeface="Gothic Uralic"/>
                        </a:rPr>
                        <a:t>Goal: Understanding </a:t>
                      </a:r>
                      <a:r>
                        <a:rPr sz="1200" b="1" dirty="0">
                          <a:latin typeface="Gothic Uralic"/>
                          <a:cs typeface="Gothic Uralic"/>
                        </a:rPr>
                        <a:t>the World | </a:t>
                      </a:r>
                      <a:r>
                        <a:rPr sz="1200" dirty="0">
                          <a:latin typeface="URW Gothic"/>
                          <a:cs typeface="URW Gothic"/>
                        </a:rPr>
                        <a:t>Past </a:t>
                      </a:r>
                      <a:r>
                        <a:rPr sz="1200" spc="-5" dirty="0">
                          <a:latin typeface="URW Gothic"/>
                          <a:cs typeface="URW Gothic"/>
                        </a:rPr>
                        <a:t>and</a:t>
                      </a:r>
                      <a:r>
                        <a:rPr sz="1200" spc="-30" dirty="0">
                          <a:latin typeface="URW Gothic"/>
                          <a:cs typeface="URW Gothic"/>
                        </a:rPr>
                        <a:t> </a:t>
                      </a:r>
                      <a:r>
                        <a:rPr sz="1200" dirty="0">
                          <a:latin typeface="URW Gothic"/>
                          <a:cs typeface="URW Gothic"/>
                        </a:rPr>
                        <a:t>Present</a:t>
                      </a:r>
                      <a:endParaRPr sz="1200">
                        <a:latin typeface="URW Gothic"/>
                        <a:cs typeface="URW Gothic"/>
                      </a:endParaRPr>
                    </a:p>
                  </a:txBody>
                  <a:tcPr marL="0" marR="0" marT="8890" marB="0">
                    <a:lnL w="12700">
                      <a:solidFill>
                        <a:srgbClr val="EC7C30"/>
                      </a:solidFill>
                      <a:prstDash val="solid"/>
                    </a:lnL>
                    <a:lnT w="12700">
                      <a:solidFill>
                        <a:srgbClr val="EC7C30"/>
                      </a:solidFill>
                      <a:prstDash val="solid"/>
                    </a:lnT>
                    <a:solidFill>
                      <a:srgbClr val="F4AF83"/>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EC7C30"/>
                      </a:solidFill>
                      <a:prstDash val="solid"/>
                    </a:lnR>
                    <a:lnT w="12700">
                      <a:solidFill>
                        <a:srgbClr val="EC7C30"/>
                      </a:solidFill>
                      <a:prstDash val="solid"/>
                    </a:lnT>
                  </a:tcPr>
                </a:tc>
                <a:extLst>
                  <a:ext uri="{0D108BD9-81ED-4DB2-BD59-A6C34878D82A}">
                    <a16:rowId xmlns:a16="http://schemas.microsoft.com/office/drawing/2014/main" val="10000"/>
                  </a:ext>
                </a:extLst>
              </a:tr>
              <a:tr h="560831">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a:latin typeface="URW Gothic"/>
                        <a:cs typeface="URW Gothic"/>
                      </a:endParaRPr>
                    </a:p>
                    <a:p>
                      <a:pPr marL="525780" indent="-228600">
                        <a:lnSpc>
                          <a:spcPct val="100000"/>
                        </a:lnSpc>
                        <a:spcBef>
                          <a:spcPts val="20"/>
                        </a:spcBef>
                        <a:buFont typeface="Symbol"/>
                        <a:buChar char=""/>
                        <a:tabLst>
                          <a:tab pos="525145" algn="l"/>
                          <a:tab pos="525780" algn="l"/>
                        </a:tabLst>
                      </a:pPr>
                      <a:r>
                        <a:rPr sz="900" spc="-10" dirty="0">
                          <a:latin typeface="URW Gothic"/>
                          <a:cs typeface="URW Gothic"/>
                        </a:rPr>
                        <a:t>Talk </a:t>
                      </a:r>
                      <a:r>
                        <a:rPr sz="900" spc="-5" dirty="0">
                          <a:latin typeface="URW Gothic"/>
                          <a:cs typeface="URW Gothic"/>
                        </a:rPr>
                        <a:t>about the </a:t>
                      </a:r>
                      <a:r>
                        <a:rPr sz="900" dirty="0">
                          <a:latin typeface="URW Gothic"/>
                          <a:cs typeface="URW Gothic"/>
                        </a:rPr>
                        <a:t>lives </a:t>
                      </a:r>
                      <a:r>
                        <a:rPr sz="900" spc="-5" dirty="0">
                          <a:latin typeface="URW Gothic"/>
                          <a:cs typeface="URW Gothic"/>
                        </a:rPr>
                        <a:t>of the people around them and </a:t>
                      </a:r>
                      <a:r>
                        <a:rPr sz="900" dirty="0">
                          <a:latin typeface="URW Gothic"/>
                          <a:cs typeface="URW Gothic"/>
                        </a:rPr>
                        <a:t>their roles </a:t>
                      </a:r>
                      <a:r>
                        <a:rPr sz="900" spc="-5" dirty="0">
                          <a:latin typeface="URW Gothic"/>
                          <a:cs typeface="URW Gothic"/>
                        </a:rPr>
                        <a:t>in</a:t>
                      </a:r>
                      <a:r>
                        <a:rPr sz="900" dirty="0">
                          <a:latin typeface="URW Gothic"/>
                          <a:cs typeface="URW Gothic"/>
                        </a:rPr>
                        <a:t> </a:t>
                      </a:r>
                      <a:r>
                        <a:rPr sz="900" spc="-5" dirty="0">
                          <a:latin typeface="URW Gothic"/>
                          <a:cs typeface="URW Gothic"/>
                        </a:rPr>
                        <a:t>society;</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Know some similarities and differences between things </a:t>
                      </a:r>
                      <a:r>
                        <a:rPr sz="900" spc="5" dirty="0">
                          <a:latin typeface="URW Gothic"/>
                          <a:cs typeface="URW Gothic"/>
                        </a:rPr>
                        <a:t>in </a:t>
                      </a:r>
                      <a:r>
                        <a:rPr sz="900" spc="-10" dirty="0">
                          <a:latin typeface="URW Gothic"/>
                          <a:cs typeface="URW Gothic"/>
                        </a:rPr>
                        <a:t>the </a:t>
                      </a:r>
                      <a:r>
                        <a:rPr sz="900" spc="-5" dirty="0">
                          <a:latin typeface="URW Gothic"/>
                          <a:cs typeface="URW Gothic"/>
                        </a:rPr>
                        <a:t>past and now, drawing on their experiences and what has been </a:t>
                      </a:r>
                      <a:r>
                        <a:rPr sz="900" spc="10" dirty="0">
                          <a:latin typeface="URW Gothic"/>
                          <a:cs typeface="URW Gothic"/>
                        </a:rPr>
                        <a:t>read </a:t>
                      </a:r>
                      <a:r>
                        <a:rPr sz="900" spc="5" dirty="0">
                          <a:latin typeface="URW Gothic"/>
                          <a:cs typeface="URW Gothic"/>
                        </a:rPr>
                        <a:t>in</a:t>
                      </a:r>
                      <a:r>
                        <a:rPr sz="900" spc="-15" dirty="0">
                          <a:latin typeface="URW Gothic"/>
                          <a:cs typeface="URW Gothic"/>
                        </a:rPr>
                        <a:t> </a:t>
                      </a:r>
                      <a:r>
                        <a:rPr sz="900" spc="-5" dirty="0">
                          <a:latin typeface="URW Gothic"/>
                          <a:cs typeface="URW Gothic"/>
                        </a:rPr>
                        <a:t>class;</a:t>
                      </a:r>
                      <a:endParaRPr sz="900">
                        <a:latin typeface="URW Gothic"/>
                        <a:cs typeface="URW Gothic"/>
                      </a:endParaRPr>
                    </a:p>
                    <a:p>
                      <a:pPr marL="525780" indent="-228600">
                        <a:lnSpc>
                          <a:spcPts val="1005"/>
                        </a:lnSpc>
                        <a:spcBef>
                          <a:spcPts val="25"/>
                        </a:spcBef>
                        <a:buFont typeface="Symbol"/>
                        <a:buChar char=""/>
                        <a:tabLst>
                          <a:tab pos="525145" algn="l"/>
                          <a:tab pos="525780" algn="l"/>
                        </a:tabLst>
                      </a:pPr>
                      <a:r>
                        <a:rPr sz="900" spc="-5" dirty="0">
                          <a:latin typeface="URW Gothic"/>
                          <a:cs typeface="URW Gothic"/>
                        </a:rPr>
                        <a:t>Understand the past through settings, characters and events encountered </a:t>
                      </a:r>
                      <a:r>
                        <a:rPr sz="900" spc="5" dirty="0">
                          <a:latin typeface="URW Gothic"/>
                          <a:cs typeface="URW Gothic"/>
                        </a:rPr>
                        <a:t>in books </a:t>
                      </a:r>
                      <a:r>
                        <a:rPr sz="900" dirty="0">
                          <a:latin typeface="URW Gothic"/>
                          <a:cs typeface="URW Gothic"/>
                        </a:rPr>
                        <a:t>read </a:t>
                      </a:r>
                      <a:r>
                        <a:rPr sz="900" spc="5" dirty="0">
                          <a:latin typeface="URW Gothic"/>
                          <a:cs typeface="URW Gothic"/>
                        </a:rPr>
                        <a:t>in </a:t>
                      </a:r>
                      <a:r>
                        <a:rPr sz="900" spc="-5" dirty="0">
                          <a:latin typeface="URW Gothic"/>
                          <a:cs typeface="URW Gothic"/>
                        </a:rPr>
                        <a:t>class and</a:t>
                      </a:r>
                      <a:r>
                        <a:rPr sz="900" spc="-55" dirty="0">
                          <a:latin typeface="URW Gothic"/>
                          <a:cs typeface="URW Gothic"/>
                        </a:rPr>
                        <a:t> </a:t>
                      </a:r>
                      <a:r>
                        <a:rPr sz="900" spc="-5" dirty="0">
                          <a:latin typeface="URW Gothic"/>
                          <a:cs typeface="URW Gothic"/>
                        </a:rPr>
                        <a:t>storytelling;</a:t>
                      </a:r>
                      <a:endParaRPr sz="900">
                        <a:latin typeface="URW Gothic"/>
                        <a:cs typeface="URW Gothic"/>
                      </a:endParaRPr>
                    </a:p>
                  </a:txBody>
                  <a:tcPr marL="0" marR="0" marT="0" marB="0">
                    <a:lnL w="12700">
                      <a:solidFill>
                        <a:srgbClr val="EC7C30"/>
                      </a:solidFill>
                      <a:prstDash val="solid"/>
                    </a:lnL>
                    <a:lnR w="12700">
                      <a:solidFill>
                        <a:srgbClr val="EC7C3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0">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EC7C30"/>
                    </a:solidFill>
                  </a:tcPr>
                </a:tc>
                <a:tc hMerge="1">
                  <a:txBody>
                    <a:bodyPr/>
                    <a:lstStyle/>
                    <a:p>
                      <a:endParaRPr/>
                    </a:p>
                  </a:txBody>
                  <a:tcPr marL="0" marR="0" marT="0" marB="0"/>
                </a:tc>
                <a:tc gridSpan="2">
                  <a:txBody>
                    <a:bodyPr/>
                    <a:lstStyle/>
                    <a:p>
                      <a:pPr marL="67945">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past </a:t>
                      </a:r>
                      <a:r>
                        <a:rPr sz="900" b="1" dirty="0">
                          <a:latin typeface="Gothic Uralic"/>
                          <a:cs typeface="Gothic Uralic"/>
                        </a:rPr>
                        <a:t>and present – </a:t>
                      </a:r>
                      <a:r>
                        <a:rPr lang="en-GB" sz="900" b="1" i="1" spc="-155" dirty="0">
                          <a:latin typeface="Verdana"/>
                          <a:cs typeface="Gothic Uralic"/>
                        </a:rPr>
                        <a:t>Reception</a:t>
                      </a:r>
                      <a:endParaRPr sz="900" dirty="0">
                        <a:latin typeface="Verdana"/>
                        <a:cs typeface="Verdana"/>
                      </a:endParaRPr>
                    </a:p>
                  </a:txBody>
                  <a:tcPr marL="0" marR="0" marT="0" marB="0">
                    <a:solidFill>
                      <a:srgbClr val="EC7C30"/>
                    </a:solidFill>
                  </a:tcPr>
                </a:tc>
                <a:tc hMerge="1">
                  <a:txBody>
                    <a:bodyPr/>
                    <a:lstStyle/>
                    <a:p>
                      <a:endParaRPr/>
                    </a:p>
                  </a:txBody>
                  <a:tcPr marL="0" marR="0" marT="0" marB="0"/>
                </a:tc>
                <a:extLst>
                  <a:ext uri="{0D108BD9-81ED-4DB2-BD59-A6C34878D82A}">
                    <a16:rowId xmlns:a16="http://schemas.microsoft.com/office/drawing/2014/main" val="10002"/>
                  </a:ext>
                </a:extLst>
              </a:tr>
              <a:tr h="140335">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719326">
                <a:tc gridSpan="2">
                  <a:txBody>
                    <a:bodyPr/>
                    <a:lstStyle/>
                    <a:p>
                      <a:pPr marL="525780" marR="150495" indent="-228600">
                        <a:lnSpc>
                          <a:spcPts val="1100"/>
                        </a:lnSpc>
                        <a:spcBef>
                          <a:spcPts val="20"/>
                        </a:spcBef>
                        <a:buFont typeface="Symbol"/>
                        <a:buChar char=""/>
                        <a:tabLst>
                          <a:tab pos="525145" algn="l"/>
                          <a:tab pos="525780" algn="l"/>
                        </a:tabLst>
                      </a:pPr>
                      <a:r>
                        <a:rPr sz="900" spc="-5" baseline="0" dirty="0">
                          <a:solidFill>
                            <a:schemeClr val="tx1"/>
                          </a:solidFill>
                          <a:latin typeface="URW Gothic"/>
                          <a:cs typeface="URW Gothic"/>
                        </a:rPr>
                        <a:t>Children </a:t>
                      </a:r>
                      <a:r>
                        <a:rPr sz="900" spc="-10" baseline="0" dirty="0">
                          <a:solidFill>
                            <a:schemeClr val="tx1"/>
                          </a:solidFill>
                          <a:latin typeface="URW Gothic"/>
                          <a:cs typeface="URW Gothic"/>
                        </a:rPr>
                        <a:t>are </a:t>
                      </a:r>
                      <a:r>
                        <a:rPr sz="900" spc="-5" baseline="0" dirty="0">
                          <a:solidFill>
                            <a:schemeClr val="tx1"/>
                          </a:solidFill>
                          <a:latin typeface="URW Gothic"/>
                          <a:cs typeface="URW Gothic"/>
                        </a:rPr>
                        <a:t>able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compare the present and the past, drawing on the knowledge they have established  </a:t>
                      </a:r>
                      <a:r>
                        <a:rPr sz="900" spc="5" baseline="0" dirty="0">
                          <a:solidFill>
                            <a:schemeClr val="tx1"/>
                          </a:solidFill>
                          <a:latin typeface="URW Gothic"/>
                          <a:cs typeface="URW Gothic"/>
                        </a:rPr>
                        <a:t>in </a:t>
                      </a:r>
                      <a:r>
                        <a:rPr sz="900" spc="-10" baseline="0" dirty="0">
                          <a:solidFill>
                            <a:schemeClr val="tx1"/>
                          </a:solidFill>
                          <a:latin typeface="URW Gothic"/>
                          <a:cs typeface="URW Gothic"/>
                        </a:rPr>
                        <a:t>the </a:t>
                      </a:r>
                      <a:r>
                        <a:rPr sz="900" spc="-5" baseline="0" dirty="0">
                          <a:solidFill>
                            <a:schemeClr val="tx1"/>
                          </a:solidFill>
                          <a:latin typeface="URW Gothic"/>
                          <a:cs typeface="URW Gothic"/>
                        </a:rPr>
                        <a:t>classroom as well as their own personal experiences -e.g. comparing toys now and</a:t>
                      </a:r>
                      <a:r>
                        <a:rPr sz="900" spc="70" baseline="0" dirty="0">
                          <a:solidFill>
                            <a:schemeClr val="tx1"/>
                          </a:solidFill>
                          <a:latin typeface="URW Gothic"/>
                          <a:cs typeface="URW Gothic"/>
                        </a:rPr>
                        <a:t> </a:t>
                      </a:r>
                      <a:r>
                        <a:rPr sz="900" spc="-5" baseline="0" dirty="0">
                          <a:solidFill>
                            <a:schemeClr val="tx1"/>
                          </a:solidFill>
                          <a:latin typeface="URW Gothic"/>
                          <a:cs typeface="URW Gothic"/>
                        </a:rPr>
                        <a:t>then.</a:t>
                      </a:r>
                      <a:endParaRPr lang="en-GB" sz="900" spc="-5" baseline="0" dirty="0">
                        <a:solidFill>
                          <a:schemeClr val="tx1"/>
                        </a:solidFill>
                        <a:latin typeface="URW Gothic"/>
                        <a:cs typeface="URW Gothic"/>
                      </a:endParaRPr>
                    </a:p>
                    <a:p>
                      <a:pPr marL="525780" marR="150495" indent="-228600">
                        <a:lnSpc>
                          <a:spcPts val="1100"/>
                        </a:lnSpc>
                        <a:spcBef>
                          <a:spcPts val="20"/>
                        </a:spcBef>
                        <a:buFont typeface="Symbol"/>
                        <a:buChar char=""/>
                        <a:tabLst>
                          <a:tab pos="525145" algn="l"/>
                          <a:tab pos="525780" algn="l"/>
                        </a:tabLst>
                      </a:pPr>
                      <a:r>
                        <a:rPr lang="en-GB" sz="900" spc="-5" baseline="0" dirty="0">
                          <a:solidFill>
                            <a:schemeClr val="tx1"/>
                          </a:solidFill>
                          <a:latin typeface="URW Gothic"/>
                          <a:cs typeface="URW Gothic"/>
                        </a:rPr>
                        <a:t>To share stories from the past– then and now past and present </a:t>
                      </a:r>
                    </a:p>
                  </a:txBody>
                  <a:tcPr marL="0" marR="0" marT="2540" marB="0">
                    <a:lnL w="12700">
                      <a:solidFill>
                        <a:srgbClr val="EC7C30"/>
                      </a:solidFill>
                      <a:prstDash val="solid"/>
                    </a:lnL>
                  </a:tcPr>
                </a:tc>
                <a:tc hMerge="1">
                  <a:txBody>
                    <a:bodyPr/>
                    <a:lstStyle/>
                    <a:p>
                      <a:endParaRPr/>
                    </a:p>
                  </a:txBody>
                  <a:tcPr marL="0" marR="0" marT="0" marB="0"/>
                </a:tc>
                <a:tc gridSpan="2">
                  <a:txBody>
                    <a:bodyPr/>
                    <a:lstStyle/>
                    <a:p>
                      <a:pPr marL="525780" indent="-229235" algn="just">
                        <a:lnSpc>
                          <a:spcPts val="1070"/>
                        </a:lnSpc>
                        <a:buFont typeface="Symbol"/>
                        <a:buChar char=""/>
                        <a:tabLst>
                          <a:tab pos="525780" algn="l"/>
                        </a:tabLst>
                      </a:pPr>
                      <a:r>
                        <a:rPr sz="900" spc="-5" dirty="0">
                          <a:latin typeface="URW Gothic"/>
                          <a:cs typeface="URW Gothic"/>
                        </a:rPr>
                        <a:t>Children can make </a:t>
                      </a:r>
                      <a:r>
                        <a:rPr sz="900" dirty="0">
                          <a:latin typeface="URW Gothic"/>
                          <a:cs typeface="URW Gothic"/>
                        </a:rPr>
                        <a:t>links </a:t>
                      </a:r>
                      <a:r>
                        <a:rPr sz="900" spc="-5" dirty="0">
                          <a:latin typeface="URW Gothic"/>
                          <a:cs typeface="URW Gothic"/>
                        </a:rPr>
                        <a:t>between the past and</a:t>
                      </a:r>
                      <a:r>
                        <a:rPr sz="900" spc="5" dirty="0">
                          <a:latin typeface="URW Gothic"/>
                          <a:cs typeface="URW Gothic"/>
                        </a:rPr>
                        <a:t> </a:t>
                      </a:r>
                      <a:r>
                        <a:rPr sz="900" spc="-5" dirty="0">
                          <a:latin typeface="URW Gothic"/>
                          <a:cs typeface="URW Gothic"/>
                        </a:rPr>
                        <a:t>the</a:t>
                      </a:r>
                      <a:endParaRPr sz="900" dirty="0">
                        <a:latin typeface="URW Gothic"/>
                        <a:cs typeface="URW Gothic"/>
                      </a:endParaRPr>
                    </a:p>
                    <a:p>
                      <a:pPr marL="525145" marR="78105" algn="just">
                        <a:lnSpc>
                          <a:spcPct val="102200"/>
                        </a:lnSpc>
                      </a:pPr>
                      <a:r>
                        <a:rPr sz="900" spc="-5" dirty="0">
                          <a:latin typeface="URW Gothic"/>
                          <a:cs typeface="URW Gothic"/>
                        </a:rPr>
                        <a:t>present </a:t>
                      </a:r>
                      <a:r>
                        <a:rPr sz="900" spc="5" dirty="0">
                          <a:latin typeface="URW Gothic"/>
                          <a:cs typeface="URW Gothic"/>
                        </a:rPr>
                        <a:t>in </a:t>
                      </a:r>
                      <a:r>
                        <a:rPr sz="900" spc="-5" dirty="0">
                          <a:latin typeface="URW Gothic"/>
                          <a:cs typeface="URW Gothic"/>
                        </a:rPr>
                        <a:t>everyday contexts, </a:t>
                      </a:r>
                      <a:r>
                        <a:rPr sz="900" dirty="0">
                          <a:latin typeface="URW Gothic"/>
                          <a:cs typeface="URW Gothic"/>
                        </a:rPr>
                        <a:t>for </a:t>
                      </a:r>
                      <a:r>
                        <a:rPr sz="900" spc="-5" dirty="0">
                          <a:latin typeface="URW Gothic"/>
                          <a:cs typeface="URW Gothic"/>
                        </a:rPr>
                        <a:t>example yesterday  we </a:t>
                      </a:r>
                      <a:r>
                        <a:rPr sz="900" dirty="0">
                          <a:latin typeface="URW Gothic"/>
                          <a:cs typeface="URW Gothic"/>
                        </a:rPr>
                        <a:t>did PE </a:t>
                      </a:r>
                      <a:r>
                        <a:rPr sz="900" spc="-5" dirty="0">
                          <a:latin typeface="URW Gothic"/>
                          <a:cs typeface="URW Gothic"/>
                        </a:rPr>
                        <a:t>today we are </a:t>
                      </a:r>
                      <a:r>
                        <a:rPr sz="900" dirty="0">
                          <a:latin typeface="URW Gothic"/>
                          <a:cs typeface="URW Gothic"/>
                        </a:rPr>
                        <a:t>going</a:t>
                      </a:r>
                      <a:r>
                        <a:rPr sz="900" spc="-15" dirty="0">
                          <a:latin typeface="URW Gothic"/>
                          <a:cs typeface="URW Gothic"/>
                        </a:rPr>
                        <a:t> </a:t>
                      </a:r>
                      <a:r>
                        <a:rPr sz="900" spc="-5" dirty="0">
                          <a:latin typeface="URW Gothic"/>
                          <a:cs typeface="URW Gothic"/>
                        </a:rPr>
                        <a:t>outside.</a:t>
                      </a:r>
                      <a:endParaRPr sz="900" dirty="0">
                        <a:latin typeface="URW Gothic"/>
                        <a:cs typeface="URW Gothic"/>
                      </a:endParaRPr>
                    </a:p>
                  </a:txBody>
                  <a:tcPr marL="0" marR="0" marT="2540" marB="0">
                    <a:lnR w="12700">
                      <a:solidFill>
                        <a:srgbClr val="EC7C3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157">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baseline="0" dirty="0">
                          <a:solidFill>
                            <a:schemeClr val="tx1"/>
                          </a:solidFill>
                          <a:latin typeface="Gothic Uralic"/>
                          <a:cs typeface="Gothic Uralic"/>
                        </a:rPr>
                        <a:t>By </a:t>
                      </a:r>
                      <a:r>
                        <a:rPr sz="900" b="1" spc="-5" baseline="0" dirty="0">
                          <a:solidFill>
                            <a:schemeClr val="tx1"/>
                          </a:solidFill>
                          <a:latin typeface="Gothic Uralic"/>
                          <a:cs typeface="Gothic Uralic"/>
                        </a:rPr>
                        <a:t>the end of the </a:t>
                      </a:r>
                      <a:r>
                        <a:rPr sz="900" b="1" baseline="0" dirty="0">
                          <a:solidFill>
                            <a:schemeClr val="tx1"/>
                          </a:solidFill>
                          <a:latin typeface="Gothic Uralic"/>
                          <a:cs typeface="Gothic Uralic"/>
                        </a:rPr>
                        <a:t>Spring </a:t>
                      </a:r>
                      <a:r>
                        <a:rPr sz="900" b="1" spc="-10" baseline="0" dirty="0">
                          <a:solidFill>
                            <a:schemeClr val="tx1"/>
                          </a:solidFill>
                          <a:latin typeface="Gothic Uralic"/>
                          <a:cs typeface="Gothic Uralic"/>
                        </a:rPr>
                        <a:t>term </a:t>
                      </a:r>
                      <a:r>
                        <a:rPr sz="900" b="1" spc="-5" baseline="0" dirty="0">
                          <a:solidFill>
                            <a:schemeClr val="tx1"/>
                          </a:solidFill>
                          <a:latin typeface="Gothic Uralic"/>
                          <a:cs typeface="Gothic Uralic"/>
                        </a:rPr>
                        <a:t>children </a:t>
                      </a:r>
                      <a:r>
                        <a:rPr sz="900" b="1" baseline="0" dirty="0">
                          <a:solidFill>
                            <a:schemeClr val="tx1"/>
                          </a:solidFill>
                          <a:latin typeface="Gothic Uralic"/>
                          <a:cs typeface="Gothic Uralic"/>
                        </a:rPr>
                        <a:t>should be </a:t>
                      </a:r>
                      <a:r>
                        <a:rPr sz="900" b="1" spc="-5" baseline="0" dirty="0">
                          <a:solidFill>
                            <a:schemeClr val="tx1"/>
                          </a:solidFill>
                          <a:latin typeface="Gothic Uralic"/>
                          <a:cs typeface="Gothic Uralic"/>
                        </a:rPr>
                        <a:t>able</a:t>
                      </a:r>
                      <a:r>
                        <a:rPr sz="900" b="1" spc="25" baseline="0" dirty="0">
                          <a:solidFill>
                            <a:schemeClr val="tx1"/>
                          </a:solidFill>
                          <a:latin typeface="Gothic Uralic"/>
                          <a:cs typeface="Gothic Uralic"/>
                        </a:rPr>
                        <a:t> </a:t>
                      </a:r>
                      <a:r>
                        <a:rPr sz="900" b="1" spc="-5" baseline="0" dirty="0">
                          <a:solidFill>
                            <a:schemeClr val="tx1"/>
                          </a:solidFill>
                          <a:latin typeface="Gothic Uralic"/>
                          <a:cs typeface="Gothic Uralic"/>
                        </a:rPr>
                        <a:t>to…</a:t>
                      </a:r>
                      <a:endParaRPr sz="900" baseline="0">
                        <a:solidFill>
                          <a:schemeClr val="tx1"/>
                        </a:solidFill>
                        <a:latin typeface="Gothic Uralic"/>
                        <a:cs typeface="Gothic Ural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62176">
                <a:tc gridSpan="2">
                  <a:txBody>
                    <a:bodyPr/>
                    <a:lstStyle/>
                    <a:p>
                      <a:pPr marL="525780" marR="254000" indent="-228600">
                        <a:lnSpc>
                          <a:spcPts val="1100"/>
                        </a:lnSpc>
                        <a:spcBef>
                          <a:spcPts val="20"/>
                        </a:spcBef>
                        <a:buFont typeface="Symbol"/>
                        <a:buChar char=""/>
                        <a:tabLst>
                          <a:tab pos="525145" algn="l"/>
                          <a:tab pos="525780" algn="l"/>
                        </a:tabLst>
                      </a:pPr>
                      <a:r>
                        <a:rPr sz="900" spc="-5" baseline="0" dirty="0">
                          <a:solidFill>
                            <a:schemeClr val="tx1"/>
                          </a:solidFill>
                          <a:latin typeface="URW Gothic"/>
                          <a:cs typeface="URW Gothic"/>
                        </a:rPr>
                        <a:t>Begin to make sense of their own life-story and family’s history: Children can retell </a:t>
                      </a:r>
                      <a:r>
                        <a:rPr sz="900" baseline="0" dirty="0">
                          <a:solidFill>
                            <a:schemeClr val="tx1"/>
                          </a:solidFill>
                          <a:latin typeface="URW Gothic"/>
                          <a:cs typeface="URW Gothic"/>
                        </a:rPr>
                        <a:t>what their </a:t>
                      </a:r>
                      <a:r>
                        <a:rPr sz="900" spc="-5" baseline="0" dirty="0">
                          <a:solidFill>
                            <a:schemeClr val="tx1"/>
                          </a:solidFill>
                          <a:latin typeface="URW Gothic"/>
                          <a:cs typeface="URW Gothic"/>
                        </a:rPr>
                        <a:t>parents told  them </a:t>
                      </a:r>
                      <a:r>
                        <a:rPr sz="900" baseline="0" dirty="0">
                          <a:solidFill>
                            <a:schemeClr val="tx1"/>
                          </a:solidFill>
                          <a:latin typeface="URW Gothic"/>
                          <a:cs typeface="URW Gothic"/>
                        </a:rPr>
                        <a:t>about their </a:t>
                      </a:r>
                      <a:r>
                        <a:rPr sz="900" spc="-5" baseline="0" dirty="0">
                          <a:solidFill>
                            <a:schemeClr val="tx1"/>
                          </a:solidFill>
                          <a:latin typeface="URW Gothic"/>
                          <a:cs typeface="URW Gothic"/>
                        </a:rPr>
                        <a:t>life story and family history </a:t>
                      </a:r>
                      <a:r>
                        <a:rPr sz="900" spc="5" baseline="0" dirty="0">
                          <a:solidFill>
                            <a:schemeClr val="tx1"/>
                          </a:solidFill>
                          <a:latin typeface="URW Gothic"/>
                          <a:cs typeface="URW Gothic"/>
                        </a:rPr>
                        <a:t>in</a:t>
                      </a:r>
                      <a:r>
                        <a:rPr sz="900" spc="-30" baseline="0" dirty="0">
                          <a:solidFill>
                            <a:schemeClr val="tx1"/>
                          </a:solidFill>
                          <a:latin typeface="URW Gothic"/>
                          <a:cs typeface="URW Gothic"/>
                        </a:rPr>
                        <a:t> </a:t>
                      </a:r>
                      <a:r>
                        <a:rPr sz="900" spc="-5" baseline="0" dirty="0">
                          <a:solidFill>
                            <a:schemeClr val="tx1"/>
                          </a:solidFill>
                          <a:latin typeface="URW Gothic"/>
                          <a:cs typeface="URW Gothic"/>
                        </a:rPr>
                        <a:t>brief.</a:t>
                      </a:r>
                      <a:endParaRPr sz="900" baseline="0" dirty="0">
                        <a:solidFill>
                          <a:schemeClr val="tx1"/>
                        </a:solidFill>
                        <a:latin typeface="URW Gothic"/>
                        <a:cs typeface="URW Gothic"/>
                      </a:endParaRPr>
                    </a:p>
                    <a:p>
                      <a:pPr marL="525780" marR="219075" indent="-228600">
                        <a:lnSpc>
                          <a:spcPts val="1100"/>
                        </a:lnSpc>
                        <a:spcBef>
                          <a:spcPts val="5"/>
                        </a:spcBef>
                        <a:buFont typeface="Symbol"/>
                        <a:buChar char=""/>
                        <a:tabLst>
                          <a:tab pos="525145" algn="l"/>
                          <a:tab pos="525780" algn="l"/>
                        </a:tabLst>
                      </a:pPr>
                      <a:r>
                        <a:rPr sz="900" spc="-5" baseline="0" dirty="0">
                          <a:solidFill>
                            <a:schemeClr val="tx1"/>
                          </a:solidFill>
                          <a:latin typeface="URW Gothic"/>
                          <a:cs typeface="URW Gothic"/>
                        </a:rPr>
                        <a:t>Look at </a:t>
                      </a:r>
                      <a:r>
                        <a:rPr sz="900" baseline="0" dirty="0">
                          <a:solidFill>
                            <a:schemeClr val="tx1"/>
                          </a:solidFill>
                          <a:latin typeface="URW Gothic"/>
                          <a:cs typeface="URW Gothic"/>
                        </a:rPr>
                        <a:t>a </a:t>
                      </a:r>
                      <a:r>
                        <a:rPr sz="900" spc="-5" baseline="0" dirty="0">
                          <a:solidFill>
                            <a:schemeClr val="tx1"/>
                          </a:solidFill>
                          <a:latin typeface="URW Gothic"/>
                          <a:cs typeface="URW Gothic"/>
                        </a:rPr>
                        <a:t>childhood photograph from </a:t>
                      </a:r>
                      <a:r>
                        <a:rPr sz="900" baseline="0" dirty="0">
                          <a:solidFill>
                            <a:schemeClr val="tx1"/>
                          </a:solidFill>
                          <a:latin typeface="URW Gothic"/>
                          <a:cs typeface="URW Gothic"/>
                        </a:rPr>
                        <a:t>a </a:t>
                      </a:r>
                      <a:r>
                        <a:rPr sz="900" spc="-5" baseline="0" dirty="0">
                          <a:solidFill>
                            <a:schemeClr val="tx1"/>
                          </a:solidFill>
                          <a:latin typeface="URW Gothic"/>
                          <a:cs typeface="URW Gothic"/>
                        </a:rPr>
                        <a:t>parents familiar event (birthday, Christmas, school start) </a:t>
                      </a:r>
                      <a:r>
                        <a:rPr sz="900" baseline="0" dirty="0">
                          <a:solidFill>
                            <a:schemeClr val="tx1"/>
                          </a:solidFill>
                          <a:latin typeface="URW Gothic"/>
                          <a:cs typeface="URW Gothic"/>
                        </a:rPr>
                        <a:t>– </a:t>
                      </a:r>
                      <a:r>
                        <a:rPr sz="900" spc="-5" baseline="0" dirty="0">
                          <a:solidFill>
                            <a:schemeClr val="tx1"/>
                          </a:solidFill>
                          <a:latin typeface="URW Gothic"/>
                          <a:cs typeface="URW Gothic"/>
                        </a:rPr>
                        <a:t>what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the </a:t>
                      </a:r>
                      <a:r>
                        <a:rPr sz="900" spc="-10" baseline="0" dirty="0">
                          <a:solidFill>
                            <a:schemeClr val="tx1"/>
                          </a:solidFill>
                          <a:latin typeface="URW Gothic"/>
                          <a:cs typeface="URW Gothic"/>
                        </a:rPr>
                        <a:t>same </a:t>
                      </a:r>
                      <a:r>
                        <a:rPr sz="900" baseline="0" dirty="0">
                          <a:solidFill>
                            <a:schemeClr val="tx1"/>
                          </a:solidFill>
                          <a:latin typeface="URW Gothic"/>
                          <a:cs typeface="URW Gothic"/>
                        </a:rPr>
                        <a:t>what </a:t>
                      </a:r>
                      <a:r>
                        <a:rPr sz="900" spc="5" baseline="0" dirty="0">
                          <a:solidFill>
                            <a:schemeClr val="tx1"/>
                          </a:solidFill>
                          <a:latin typeface="URW Gothic"/>
                          <a:cs typeface="URW Gothic"/>
                        </a:rPr>
                        <a:t>is </a:t>
                      </a:r>
                      <a:r>
                        <a:rPr sz="900" spc="-5" baseline="0" dirty="0">
                          <a:solidFill>
                            <a:schemeClr val="tx1"/>
                          </a:solidFill>
                          <a:latin typeface="URW Gothic"/>
                          <a:cs typeface="URW Gothic"/>
                        </a:rPr>
                        <a:t>different </a:t>
                      </a:r>
                      <a:r>
                        <a:rPr sz="900" spc="-10" baseline="0" dirty="0">
                          <a:solidFill>
                            <a:schemeClr val="tx1"/>
                          </a:solidFill>
                          <a:latin typeface="URW Gothic"/>
                          <a:cs typeface="URW Gothic"/>
                        </a:rPr>
                        <a:t>to </a:t>
                      </a:r>
                      <a:r>
                        <a:rPr sz="900" spc="-5" baseline="0" dirty="0">
                          <a:solidFill>
                            <a:schemeClr val="tx1"/>
                          </a:solidFill>
                          <a:latin typeface="URW Gothic"/>
                          <a:cs typeface="URW Gothic"/>
                        </a:rPr>
                        <a:t>their own</a:t>
                      </a:r>
                      <a:endParaRPr sz="900" baseline="0" dirty="0">
                        <a:solidFill>
                          <a:schemeClr val="tx1"/>
                        </a:solidFill>
                        <a:latin typeface="URW Gothic"/>
                        <a:cs typeface="URW Gothic"/>
                      </a:endParaRPr>
                    </a:p>
                    <a:p>
                      <a:pPr marL="525780" indent="-228600">
                        <a:lnSpc>
                          <a:spcPts val="990"/>
                        </a:lnSpc>
                        <a:buFont typeface="Symbol"/>
                        <a:buChar char=""/>
                        <a:tabLst>
                          <a:tab pos="525145" algn="l"/>
                          <a:tab pos="525780" algn="l"/>
                        </a:tabLst>
                      </a:pPr>
                      <a:r>
                        <a:rPr sz="900" spc="-5" baseline="0" dirty="0">
                          <a:solidFill>
                            <a:schemeClr val="tx1"/>
                          </a:solidFill>
                          <a:latin typeface="URW Gothic"/>
                          <a:cs typeface="URW Gothic"/>
                        </a:rPr>
                        <a:t>Children know that some things stay the same and </a:t>
                      </a:r>
                      <a:r>
                        <a:rPr sz="900" baseline="0" dirty="0">
                          <a:solidFill>
                            <a:schemeClr val="tx1"/>
                          </a:solidFill>
                          <a:latin typeface="URW Gothic"/>
                          <a:cs typeface="URW Gothic"/>
                        </a:rPr>
                        <a:t>some </a:t>
                      </a:r>
                      <a:r>
                        <a:rPr sz="900" spc="-5" baseline="0" dirty="0">
                          <a:solidFill>
                            <a:schemeClr val="tx1"/>
                          </a:solidFill>
                          <a:latin typeface="URW Gothic"/>
                          <a:cs typeface="URW Gothic"/>
                        </a:rPr>
                        <a:t>things change as we </a:t>
                      </a:r>
                      <a:r>
                        <a:rPr sz="900" spc="-10" baseline="0" dirty="0">
                          <a:solidFill>
                            <a:schemeClr val="tx1"/>
                          </a:solidFill>
                          <a:latin typeface="URW Gothic"/>
                          <a:cs typeface="URW Gothic"/>
                        </a:rPr>
                        <a:t>grow</a:t>
                      </a:r>
                      <a:r>
                        <a:rPr sz="900" spc="35" baseline="0" dirty="0">
                          <a:solidFill>
                            <a:schemeClr val="tx1"/>
                          </a:solidFill>
                          <a:latin typeface="URW Gothic"/>
                          <a:cs typeface="URW Gothic"/>
                        </a:rPr>
                        <a:t> </a:t>
                      </a:r>
                      <a:r>
                        <a:rPr sz="900" baseline="0" dirty="0">
                          <a:solidFill>
                            <a:schemeClr val="tx1"/>
                          </a:solidFill>
                          <a:latin typeface="URW Gothic"/>
                          <a:cs typeface="URW Gothic"/>
                        </a:rPr>
                        <a:t>up</a:t>
                      </a:r>
                    </a:p>
                  </a:txBody>
                  <a:tcPr marL="0" marR="0" marT="2540" marB="0">
                    <a:lnL w="12700">
                      <a:solidFill>
                        <a:srgbClr val="EC7C30"/>
                      </a:solidFill>
                      <a:prstDash val="solid"/>
                    </a:lnL>
                  </a:tcPr>
                </a:tc>
                <a:tc hMerge="1">
                  <a:txBody>
                    <a:bodyPr/>
                    <a:lstStyle/>
                    <a:p>
                      <a:endParaRPr/>
                    </a:p>
                  </a:txBody>
                  <a:tcPr marL="0" marR="0" marT="0" marB="0"/>
                </a:tc>
                <a:tc gridSpan="2">
                  <a:txBody>
                    <a:bodyPr/>
                    <a:lstStyle/>
                    <a:p>
                      <a:pPr marL="525145" marR="89535" indent="-228600">
                        <a:lnSpc>
                          <a:spcPts val="1110"/>
                        </a:lnSpc>
                        <a:spcBef>
                          <a:spcPts val="10"/>
                        </a:spcBef>
                        <a:buFont typeface="Symbol"/>
                        <a:buChar char=""/>
                        <a:tabLst>
                          <a:tab pos="525145" algn="l"/>
                          <a:tab pos="525780" algn="l"/>
                        </a:tabLst>
                      </a:pPr>
                      <a:r>
                        <a:rPr sz="900" spc="-10" dirty="0">
                          <a:latin typeface="URW Gothic"/>
                          <a:cs typeface="URW Gothic"/>
                        </a:rPr>
                        <a:t>To </a:t>
                      </a:r>
                      <a:r>
                        <a:rPr sz="900" dirty="0">
                          <a:latin typeface="URW Gothic"/>
                          <a:cs typeface="URW Gothic"/>
                        </a:rPr>
                        <a:t>read </a:t>
                      </a:r>
                      <a:r>
                        <a:rPr sz="900" spc="-5" dirty="0">
                          <a:latin typeface="URW Gothic"/>
                          <a:cs typeface="URW Gothic"/>
                        </a:rPr>
                        <a:t>versions of </a:t>
                      </a:r>
                      <a:r>
                        <a:rPr sz="900" dirty="0">
                          <a:latin typeface="URW Gothic"/>
                          <a:cs typeface="URW Gothic"/>
                        </a:rPr>
                        <a:t>a </a:t>
                      </a:r>
                      <a:r>
                        <a:rPr sz="900" spc="-5" dirty="0">
                          <a:latin typeface="URW Gothic"/>
                          <a:cs typeface="URW Gothic"/>
                        </a:rPr>
                        <a:t>story with the </a:t>
                      </a:r>
                      <a:r>
                        <a:rPr sz="900" spc="-10" dirty="0">
                          <a:latin typeface="URW Gothic"/>
                          <a:cs typeface="URW Gothic"/>
                        </a:rPr>
                        <a:t>same </a:t>
                      </a:r>
                      <a:r>
                        <a:rPr sz="900" spc="-5" dirty="0">
                          <a:latin typeface="URW Gothic"/>
                          <a:cs typeface="URW Gothic"/>
                        </a:rPr>
                        <a:t>story </a:t>
                      </a:r>
                      <a:r>
                        <a:rPr sz="900" dirty="0">
                          <a:latin typeface="URW Gothic"/>
                          <a:cs typeface="URW Gothic"/>
                        </a:rPr>
                        <a:t>line  </a:t>
                      </a:r>
                      <a:r>
                        <a:rPr sz="900" spc="-5" dirty="0">
                          <a:latin typeface="URW Gothic"/>
                          <a:cs typeface="URW Gothic"/>
                        </a:rPr>
                        <a:t>and compare the characters and settings within the  book.</a:t>
                      </a:r>
                      <a:endParaRPr sz="900">
                        <a:latin typeface="URW Gothic"/>
                        <a:cs typeface="URW Gothic"/>
                      </a:endParaRPr>
                    </a:p>
                    <a:p>
                      <a:pPr marL="525780" indent="-229235">
                        <a:lnSpc>
                          <a:spcPts val="1050"/>
                        </a:lnSpc>
                        <a:buFont typeface="Symbol"/>
                        <a:buChar char=""/>
                        <a:tabLst>
                          <a:tab pos="525145" algn="l"/>
                          <a:tab pos="525780" algn="l"/>
                        </a:tabLst>
                      </a:pPr>
                      <a:r>
                        <a:rPr sz="900" spc="-5" dirty="0">
                          <a:latin typeface="URW Gothic"/>
                          <a:cs typeface="URW Gothic"/>
                        </a:rPr>
                        <a:t>Children can </a:t>
                      </a:r>
                      <a:r>
                        <a:rPr sz="900" dirty="0">
                          <a:latin typeface="URW Gothic"/>
                          <a:cs typeface="URW Gothic"/>
                        </a:rPr>
                        <a:t>use </a:t>
                      </a:r>
                      <a:r>
                        <a:rPr sz="900" spc="-5" dirty="0">
                          <a:latin typeface="URW Gothic"/>
                          <a:cs typeface="URW Gothic"/>
                        </a:rPr>
                        <a:t>past and present vocabulary</a:t>
                      </a:r>
                      <a:r>
                        <a:rPr sz="900" spc="-40" dirty="0">
                          <a:latin typeface="URW Gothic"/>
                          <a:cs typeface="URW Gothic"/>
                        </a:rPr>
                        <a:t> </a:t>
                      </a:r>
                      <a:r>
                        <a:rPr sz="900" spc="5" dirty="0">
                          <a:latin typeface="URW Gothic"/>
                          <a:cs typeface="URW Gothic"/>
                        </a:rPr>
                        <a:t>in</a:t>
                      </a:r>
                      <a:endParaRPr sz="900">
                        <a:latin typeface="URW Gothic"/>
                        <a:cs typeface="URW Gothic"/>
                      </a:endParaRPr>
                    </a:p>
                    <a:p>
                      <a:pPr marL="525145">
                        <a:lnSpc>
                          <a:spcPct val="100000"/>
                        </a:lnSpc>
                        <a:spcBef>
                          <a:spcPts val="25"/>
                        </a:spcBef>
                      </a:pPr>
                      <a:r>
                        <a:rPr sz="900" spc="-5" dirty="0">
                          <a:latin typeface="URW Gothic"/>
                          <a:cs typeface="URW Gothic"/>
                        </a:rPr>
                        <a:t>their everyday language</a:t>
                      </a:r>
                      <a:endParaRPr sz="900">
                        <a:latin typeface="URW Gothic"/>
                        <a:cs typeface="URW Gothic"/>
                      </a:endParaRPr>
                    </a:p>
                  </a:txBody>
                  <a:tcPr marL="0" marR="0" marT="1270" marB="0">
                    <a:lnR w="12700">
                      <a:solidFill>
                        <a:srgbClr val="EC7C3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84">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baseline="0" dirty="0">
                          <a:solidFill>
                            <a:schemeClr val="tx1"/>
                          </a:solidFill>
                          <a:latin typeface="Gothic Uralic"/>
                          <a:cs typeface="Gothic Uralic"/>
                        </a:rPr>
                        <a:t>By </a:t>
                      </a:r>
                      <a:r>
                        <a:rPr sz="900" b="1" spc="-5" baseline="0" dirty="0">
                          <a:solidFill>
                            <a:schemeClr val="tx1"/>
                          </a:solidFill>
                          <a:latin typeface="Gothic Uralic"/>
                          <a:cs typeface="Gothic Uralic"/>
                        </a:rPr>
                        <a:t>the end of the Autumn </a:t>
                      </a:r>
                      <a:r>
                        <a:rPr sz="900" b="1" baseline="0" dirty="0">
                          <a:solidFill>
                            <a:schemeClr val="tx1"/>
                          </a:solidFill>
                          <a:latin typeface="Gothic Uralic"/>
                          <a:cs typeface="Gothic Uralic"/>
                        </a:rPr>
                        <a:t>Term </a:t>
                      </a:r>
                      <a:r>
                        <a:rPr sz="900" b="1" spc="-5" baseline="0" dirty="0">
                          <a:solidFill>
                            <a:schemeClr val="tx1"/>
                          </a:solidFill>
                          <a:latin typeface="Gothic Uralic"/>
                          <a:cs typeface="Gothic Uralic"/>
                        </a:rPr>
                        <a:t>children </a:t>
                      </a:r>
                      <a:r>
                        <a:rPr sz="900" b="1" baseline="0" dirty="0">
                          <a:solidFill>
                            <a:schemeClr val="tx1"/>
                          </a:solidFill>
                          <a:latin typeface="Gothic Uralic"/>
                          <a:cs typeface="Gothic Uralic"/>
                        </a:rPr>
                        <a:t>should be </a:t>
                      </a:r>
                      <a:r>
                        <a:rPr sz="900" b="1" spc="-5" baseline="0" dirty="0">
                          <a:solidFill>
                            <a:schemeClr val="tx1"/>
                          </a:solidFill>
                          <a:latin typeface="Gothic Uralic"/>
                          <a:cs typeface="Gothic Uralic"/>
                        </a:rPr>
                        <a:t>able</a:t>
                      </a:r>
                      <a:r>
                        <a:rPr sz="900" b="1" spc="5" baseline="0" dirty="0">
                          <a:solidFill>
                            <a:schemeClr val="tx1"/>
                          </a:solidFill>
                          <a:latin typeface="Gothic Uralic"/>
                          <a:cs typeface="Gothic Uralic"/>
                        </a:rPr>
                        <a:t> </a:t>
                      </a:r>
                      <a:r>
                        <a:rPr sz="900" b="1" spc="-5" baseline="0" dirty="0">
                          <a:solidFill>
                            <a:schemeClr val="tx1"/>
                          </a:solidFill>
                          <a:latin typeface="Gothic Uralic"/>
                          <a:cs typeface="Gothic Uralic"/>
                        </a:rPr>
                        <a:t>to…</a:t>
                      </a:r>
                      <a:endParaRPr sz="900" baseline="0">
                        <a:solidFill>
                          <a:schemeClr val="tx1"/>
                        </a:solidFill>
                        <a:latin typeface="Gothic Uralic"/>
                        <a:cs typeface="Gothic Ural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408429">
                <a:tc gridSpan="2">
                  <a:txBody>
                    <a:bodyPr/>
                    <a:lstStyle/>
                    <a:p>
                      <a:pPr marL="525780" marR="347980" indent="-228600">
                        <a:lnSpc>
                          <a:spcPts val="1100"/>
                        </a:lnSpc>
                        <a:spcBef>
                          <a:spcPts val="20"/>
                        </a:spcBef>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look at </a:t>
                      </a:r>
                      <a:r>
                        <a:rPr sz="900" baseline="0" dirty="0">
                          <a:solidFill>
                            <a:schemeClr val="tx1"/>
                          </a:solidFill>
                          <a:latin typeface="URW Gothic"/>
                          <a:cs typeface="URW Gothic"/>
                        </a:rPr>
                        <a:t>a </a:t>
                      </a:r>
                      <a:r>
                        <a:rPr sz="900" spc="-5" baseline="0" dirty="0">
                          <a:solidFill>
                            <a:schemeClr val="tx1"/>
                          </a:solidFill>
                          <a:latin typeface="URW Gothic"/>
                          <a:cs typeface="URW Gothic"/>
                        </a:rPr>
                        <a:t>personal family photograph of </a:t>
                      </a:r>
                      <a:r>
                        <a:rPr sz="900" baseline="0" dirty="0">
                          <a:solidFill>
                            <a:schemeClr val="tx1"/>
                          </a:solidFill>
                          <a:latin typeface="URW Gothic"/>
                          <a:cs typeface="URW Gothic"/>
                        </a:rPr>
                        <a:t>a </a:t>
                      </a:r>
                      <a:r>
                        <a:rPr sz="900" spc="-5" baseline="0" dirty="0">
                          <a:solidFill>
                            <a:schemeClr val="tx1"/>
                          </a:solidFill>
                          <a:latin typeface="URW Gothic"/>
                          <a:cs typeface="URW Gothic"/>
                        </a:rPr>
                        <a:t>familiar event (birthday, Christmas, </a:t>
                      </a:r>
                      <a:r>
                        <a:rPr sz="900" baseline="0" dirty="0">
                          <a:solidFill>
                            <a:schemeClr val="tx1"/>
                          </a:solidFill>
                          <a:latin typeface="URW Gothic"/>
                          <a:cs typeface="URW Gothic"/>
                        </a:rPr>
                        <a:t>school </a:t>
                      </a:r>
                      <a:r>
                        <a:rPr sz="900" spc="-5" baseline="0" dirty="0">
                          <a:solidFill>
                            <a:schemeClr val="tx1"/>
                          </a:solidFill>
                          <a:latin typeface="URW Gothic"/>
                          <a:cs typeface="URW Gothic"/>
                        </a:rPr>
                        <a:t>start) including  themselves and describe the situation </a:t>
                      </a:r>
                      <a:r>
                        <a:rPr sz="900" spc="5" baseline="0" dirty="0">
                          <a:solidFill>
                            <a:schemeClr val="tx1"/>
                          </a:solidFill>
                          <a:latin typeface="URW Gothic"/>
                          <a:cs typeface="URW Gothic"/>
                        </a:rPr>
                        <a:t>it</a:t>
                      </a:r>
                      <a:r>
                        <a:rPr sz="900" spc="-25" baseline="0" dirty="0">
                          <a:solidFill>
                            <a:schemeClr val="tx1"/>
                          </a:solidFill>
                          <a:latin typeface="URW Gothic"/>
                          <a:cs typeface="URW Gothic"/>
                        </a:rPr>
                        <a:t> </a:t>
                      </a:r>
                      <a:r>
                        <a:rPr sz="900" spc="-5" baseline="0" dirty="0">
                          <a:solidFill>
                            <a:schemeClr val="tx1"/>
                          </a:solidFill>
                          <a:latin typeface="URW Gothic"/>
                          <a:cs typeface="URW Gothic"/>
                        </a:rPr>
                        <a:t>shows</a:t>
                      </a:r>
                      <a:endParaRPr sz="900" baseline="0" dirty="0">
                        <a:solidFill>
                          <a:schemeClr val="tx1"/>
                        </a:solidFill>
                        <a:latin typeface="URW Gothic"/>
                        <a:cs typeface="URW Gothic"/>
                      </a:endParaRPr>
                    </a:p>
                    <a:p>
                      <a:pPr marL="525780" marR="172720" indent="-228600">
                        <a:lnSpc>
                          <a:spcPts val="1100"/>
                        </a:lnSpc>
                        <a:spcBef>
                          <a:spcPts val="5"/>
                        </a:spcBef>
                        <a:buFont typeface="Symbol"/>
                        <a:buChar char=""/>
                        <a:tabLst>
                          <a:tab pos="525145" algn="l"/>
                          <a:tab pos="525780" algn="l"/>
                        </a:tabLst>
                      </a:pPr>
                      <a:r>
                        <a:rPr sz="900" spc="-10" baseline="0" dirty="0">
                          <a:solidFill>
                            <a:schemeClr val="tx1"/>
                          </a:solidFill>
                          <a:latin typeface="URW Gothic"/>
                          <a:cs typeface="URW Gothic"/>
                        </a:rPr>
                        <a:t>Talk </a:t>
                      </a:r>
                      <a:r>
                        <a:rPr sz="900" spc="-5" baseline="0" dirty="0">
                          <a:solidFill>
                            <a:schemeClr val="tx1"/>
                          </a:solidFill>
                          <a:latin typeface="URW Gothic"/>
                          <a:cs typeface="URW Gothic"/>
                        </a:rPr>
                        <a:t>about members of their immediate family and community: </a:t>
                      </a:r>
                      <a:r>
                        <a:rPr sz="900" baseline="0" dirty="0">
                          <a:solidFill>
                            <a:schemeClr val="tx1"/>
                          </a:solidFill>
                          <a:latin typeface="URW Gothic"/>
                          <a:cs typeface="URW Gothic"/>
                        </a:rPr>
                        <a:t>Children </a:t>
                      </a:r>
                      <a:r>
                        <a:rPr sz="900" spc="-5" baseline="0" dirty="0">
                          <a:solidFill>
                            <a:schemeClr val="tx1"/>
                          </a:solidFill>
                          <a:latin typeface="URW Gothic"/>
                          <a:cs typeface="URW Gothic"/>
                        </a:rPr>
                        <a:t>share and discuss pictures </a:t>
                      </a:r>
                      <a:r>
                        <a:rPr sz="900" spc="-10" baseline="0" dirty="0">
                          <a:solidFill>
                            <a:schemeClr val="tx1"/>
                          </a:solidFill>
                          <a:latin typeface="URW Gothic"/>
                          <a:cs typeface="URW Gothic"/>
                        </a:rPr>
                        <a:t>of </a:t>
                      </a:r>
                      <a:r>
                        <a:rPr sz="900" spc="-5" baseline="0" dirty="0">
                          <a:solidFill>
                            <a:schemeClr val="tx1"/>
                          </a:solidFill>
                          <a:latin typeface="URW Gothic"/>
                          <a:cs typeface="URW Gothic"/>
                        </a:rPr>
                        <a:t>their  family and listen to other </a:t>
                      </a:r>
                      <a:r>
                        <a:rPr sz="900" spc="-10" baseline="0" dirty="0">
                          <a:solidFill>
                            <a:schemeClr val="tx1"/>
                          </a:solidFill>
                          <a:latin typeface="URW Gothic"/>
                          <a:cs typeface="URW Gothic"/>
                        </a:rPr>
                        <a:t>members </a:t>
                      </a:r>
                      <a:r>
                        <a:rPr sz="900" spc="-5" baseline="0" dirty="0">
                          <a:solidFill>
                            <a:schemeClr val="tx1"/>
                          </a:solidFill>
                          <a:latin typeface="URW Gothic"/>
                          <a:cs typeface="URW Gothic"/>
                        </a:rPr>
                        <a:t>of the</a:t>
                      </a:r>
                      <a:r>
                        <a:rPr sz="900" spc="20" baseline="0" dirty="0">
                          <a:solidFill>
                            <a:schemeClr val="tx1"/>
                          </a:solidFill>
                          <a:latin typeface="URW Gothic"/>
                          <a:cs typeface="URW Gothic"/>
                        </a:rPr>
                        <a:t> </a:t>
                      </a:r>
                      <a:r>
                        <a:rPr sz="900" spc="-5" baseline="0" dirty="0">
                          <a:solidFill>
                            <a:schemeClr val="tx1"/>
                          </a:solidFill>
                          <a:latin typeface="URW Gothic"/>
                          <a:cs typeface="URW Gothic"/>
                        </a:rPr>
                        <a:t>class.</a:t>
                      </a:r>
                      <a:endParaRPr sz="900" baseline="0" dirty="0">
                        <a:solidFill>
                          <a:schemeClr val="tx1"/>
                        </a:solidFill>
                        <a:latin typeface="URW Gothic"/>
                        <a:cs typeface="URW Gothic"/>
                      </a:endParaRPr>
                    </a:p>
                    <a:p>
                      <a:pPr marL="525780" marR="146050" indent="-228600">
                        <a:lnSpc>
                          <a:spcPts val="1110"/>
                        </a:lnSpc>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understand and talk about being similar and different to each other. Children begin to develop positive  attitudes about the differences between</a:t>
                      </a:r>
                      <a:r>
                        <a:rPr sz="900" baseline="0" dirty="0">
                          <a:solidFill>
                            <a:schemeClr val="tx1"/>
                          </a:solidFill>
                          <a:latin typeface="URW Gothic"/>
                          <a:cs typeface="URW Gothic"/>
                        </a:rPr>
                        <a:t> </a:t>
                      </a:r>
                      <a:r>
                        <a:rPr sz="900" spc="-5" baseline="0" dirty="0">
                          <a:solidFill>
                            <a:schemeClr val="tx1"/>
                          </a:solidFill>
                          <a:latin typeface="URW Gothic"/>
                          <a:cs typeface="URW Gothic"/>
                        </a:rPr>
                        <a:t>people.</a:t>
                      </a:r>
                      <a:endParaRPr sz="900" baseline="0" dirty="0">
                        <a:solidFill>
                          <a:schemeClr val="tx1"/>
                        </a:solidFill>
                        <a:latin typeface="URW Gothic"/>
                        <a:cs typeface="URW Gothic"/>
                      </a:endParaRPr>
                    </a:p>
                    <a:p>
                      <a:pPr marL="525780" marR="132715" indent="-228600">
                        <a:lnSpc>
                          <a:spcPts val="1100"/>
                        </a:lnSpc>
                        <a:buClr>
                          <a:srgbClr val="000000"/>
                        </a:buClr>
                        <a:buFont typeface="Symbol"/>
                        <a:buChar char=""/>
                        <a:tabLst>
                          <a:tab pos="525145" algn="l"/>
                          <a:tab pos="525780" algn="l"/>
                        </a:tabLst>
                      </a:pPr>
                      <a:r>
                        <a:rPr sz="900" spc="-10" baseline="0" dirty="0">
                          <a:solidFill>
                            <a:schemeClr val="tx1"/>
                          </a:solidFill>
                          <a:latin typeface="URW Gothic"/>
                          <a:cs typeface="URW Gothic"/>
                        </a:rPr>
                        <a:t>To </a:t>
                      </a:r>
                      <a:r>
                        <a:rPr sz="900" spc="-5" baseline="0" dirty="0">
                          <a:solidFill>
                            <a:schemeClr val="tx1"/>
                          </a:solidFill>
                          <a:latin typeface="URW Gothic"/>
                          <a:cs typeface="URW Gothic"/>
                        </a:rPr>
                        <a:t>know about some </a:t>
                      </a:r>
                      <a:r>
                        <a:rPr sz="900" baseline="0" dirty="0">
                          <a:solidFill>
                            <a:schemeClr val="tx1"/>
                          </a:solidFill>
                          <a:latin typeface="URW Gothic"/>
                          <a:cs typeface="URW Gothic"/>
                        </a:rPr>
                        <a:t>key </a:t>
                      </a:r>
                      <a:r>
                        <a:rPr sz="900" spc="-5" baseline="0" dirty="0">
                          <a:solidFill>
                            <a:schemeClr val="tx1"/>
                          </a:solidFill>
                          <a:latin typeface="URW Gothic"/>
                          <a:cs typeface="URW Gothic"/>
                        </a:rPr>
                        <a:t>events that happen </a:t>
                      </a:r>
                      <a:r>
                        <a:rPr sz="900" spc="5" baseline="0" dirty="0">
                          <a:solidFill>
                            <a:schemeClr val="tx1"/>
                          </a:solidFill>
                          <a:latin typeface="URW Gothic"/>
                          <a:cs typeface="URW Gothic"/>
                        </a:rPr>
                        <a:t>in </a:t>
                      </a:r>
                      <a:r>
                        <a:rPr sz="900" spc="-5" baseline="0" dirty="0">
                          <a:solidFill>
                            <a:schemeClr val="tx1"/>
                          </a:solidFill>
                          <a:latin typeface="URW Gothic"/>
                          <a:cs typeface="URW Gothic"/>
                        </a:rPr>
                        <a:t>the </a:t>
                      </a:r>
                      <a:r>
                        <a:rPr sz="900" spc="-10" baseline="0" dirty="0">
                          <a:solidFill>
                            <a:schemeClr val="tx1"/>
                          </a:solidFill>
                          <a:latin typeface="URW Gothic"/>
                          <a:cs typeface="URW Gothic"/>
                        </a:rPr>
                        <a:t>autumn </a:t>
                      </a:r>
                      <a:r>
                        <a:rPr sz="900" spc="-5" baseline="0" dirty="0">
                          <a:solidFill>
                            <a:schemeClr val="tx1"/>
                          </a:solidFill>
                          <a:latin typeface="URW Gothic"/>
                          <a:cs typeface="URW Gothic"/>
                        </a:rPr>
                        <a:t>term, </a:t>
                      </a:r>
                      <a:r>
                        <a:rPr sz="900" baseline="0" dirty="0">
                          <a:solidFill>
                            <a:schemeClr val="tx1"/>
                          </a:solidFill>
                          <a:latin typeface="URW Gothic"/>
                          <a:cs typeface="URW Gothic"/>
                        </a:rPr>
                        <a:t>e.g. </a:t>
                      </a:r>
                      <a:r>
                        <a:rPr sz="900" spc="-5" baseline="0" dirty="0">
                          <a:solidFill>
                            <a:schemeClr val="tx1"/>
                          </a:solidFill>
                          <a:latin typeface="URW Gothic"/>
                          <a:cs typeface="URW Gothic"/>
                        </a:rPr>
                        <a:t>Remembrance day, bonfire night or  other topical events and where they come from.</a:t>
                      </a:r>
                      <a:endParaRPr lang="en-GB" sz="900" spc="5" baseline="0" dirty="0">
                        <a:solidFill>
                          <a:schemeClr val="tx1"/>
                        </a:solidFill>
                        <a:latin typeface="URW Gothic"/>
                        <a:cs typeface="URW Gothic"/>
                      </a:endParaRPr>
                    </a:p>
                    <a:p>
                      <a:pPr marL="525780" marR="132715" lvl="0" indent="-228600" defTabSz="914400" eaLnBrk="1" fontAlgn="auto" latinLnBrk="0" hangingPunct="1">
                        <a:lnSpc>
                          <a:spcPts val="1100"/>
                        </a:lnSpc>
                        <a:spcBef>
                          <a:spcPts val="0"/>
                        </a:spcBef>
                        <a:spcAft>
                          <a:spcPts val="0"/>
                        </a:spcAft>
                        <a:buClr>
                          <a:srgbClr val="000000"/>
                        </a:buClr>
                        <a:buSzTx/>
                        <a:buFont typeface="Symbol"/>
                        <a:buChar char=""/>
                        <a:tabLst>
                          <a:tab pos="525145" algn="l"/>
                          <a:tab pos="525780" algn="l"/>
                        </a:tabLst>
                        <a:defRPr/>
                      </a:pPr>
                      <a:r>
                        <a:rPr lang="en-GB" sz="900" spc="-5" baseline="0" dirty="0">
                          <a:solidFill>
                            <a:schemeClr val="tx1"/>
                          </a:solidFill>
                          <a:latin typeface="URW Gothic"/>
                          <a:cs typeface="URW Gothic"/>
                        </a:rPr>
                        <a:t>Children further develop their knowledge of </a:t>
                      </a:r>
                      <a:r>
                        <a:rPr lang="en-GB" sz="900" baseline="0" dirty="0">
                          <a:solidFill>
                            <a:schemeClr val="tx1"/>
                          </a:solidFill>
                          <a:latin typeface="URW Gothic"/>
                          <a:cs typeface="URW Gothic"/>
                        </a:rPr>
                        <a:t>key roles </a:t>
                      </a:r>
                      <a:r>
                        <a:rPr lang="en-GB" sz="900" spc="-5" baseline="0" dirty="0">
                          <a:solidFill>
                            <a:schemeClr val="tx1"/>
                          </a:solidFill>
                          <a:latin typeface="URW Gothic"/>
                          <a:cs typeface="URW Gothic"/>
                        </a:rPr>
                        <a:t>in society such as Doctors, Nurses, Police Offices etc,  and extend </a:t>
                      </a:r>
                      <a:r>
                        <a:rPr lang="en-GB" sz="900" baseline="0" dirty="0">
                          <a:solidFill>
                            <a:schemeClr val="tx1"/>
                          </a:solidFill>
                          <a:latin typeface="URW Gothic"/>
                          <a:cs typeface="URW Gothic"/>
                        </a:rPr>
                        <a:t>this </a:t>
                      </a:r>
                      <a:r>
                        <a:rPr lang="en-GB" sz="900" spc="-5" baseline="0" dirty="0">
                          <a:solidFill>
                            <a:schemeClr val="tx1"/>
                          </a:solidFill>
                          <a:latin typeface="URW Gothic"/>
                          <a:cs typeface="URW Gothic"/>
                        </a:rPr>
                        <a:t>to encompass our own personal responsibility -i.e. </a:t>
                      </a:r>
                      <a:r>
                        <a:rPr lang="en-GB" sz="900" baseline="0" dirty="0">
                          <a:solidFill>
                            <a:schemeClr val="tx1"/>
                          </a:solidFill>
                          <a:latin typeface="URW Gothic"/>
                          <a:cs typeface="URW Gothic"/>
                        </a:rPr>
                        <a:t>what </a:t>
                      </a:r>
                      <a:r>
                        <a:rPr lang="en-GB" sz="900" spc="-5" baseline="0" dirty="0">
                          <a:solidFill>
                            <a:schemeClr val="tx1"/>
                          </a:solidFill>
                          <a:latin typeface="URW Gothic"/>
                          <a:cs typeface="URW Gothic"/>
                        </a:rPr>
                        <a:t>we can all do to help society  (recycling, saving energy, etc) </a:t>
                      </a:r>
                      <a:endParaRPr lang="en-GB" sz="900" baseline="0" dirty="0">
                        <a:solidFill>
                          <a:schemeClr val="tx1"/>
                        </a:solidFill>
                        <a:latin typeface="URW Gothic"/>
                        <a:cs typeface="URW Gothic"/>
                      </a:endParaRPr>
                    </a:p>
                    <a:p>
                      <a:pPr marL="525780" marR="132715" indent="-228600">
                        <a:lnSpc>
                          <a:spcPts val="1100"/>
                        </a:lnSpc>
                        <a:buClr>
                          <a:srgbClr val="000000"/>
                        </a:buClr>
                        <a:buFont typeface="Symbol"/>
                        <a:buChar char=""/>
                        <a:tabLst>
                          <a:tab pos="525145" algn="l"/>
                          <a:tab pos="525780" algn="l"/>
                        </a:tabLst>
                      </a:pPr>
                      <a:endParaRPr sz="900" baseline="0" dirty="0">
                        <a:solidFill>
                          <a:schemeClr val="tx1"/>
                        </a:solidFill>
                        <a:latin typeface="URW Gothic"/>
                        <a:cs typeface="URW Gothic"/>
                      </a:endParaRPr>
                    </a:p>
                  </a:txBody>
                  <a:tcPr marL="0" marR="0" marT="2540" marB="0">
                    <a:lnL w="12700">
                      <a:solidFill>
                        <a:srgbClr val="EC7C30"/>
                      </a:solidFill>
                      <a:prstDash val="solid"/>
                    </a:lnL>
                    <a:lnB w="12700">
                      <a:solidFill>
                        <a:srgbClr val="EC7C30"/>
                      </a:solidFill>
                      <a:prstDash val="solid"/>
                    </a:lnB>
                  </a:tcPr>
                </a:tc>
                <a:tc hMerge="1">
                  <a:txBody>
                    <a:bodyPr/>
                    <a:lstStyle/>
                    <a:p>
                      <a:endParaRPr/>
                    </a:p>
                  </a:txBody>
                  <a:tcPr marL="0" marR="0" marT="0" marB="0"/>
                </a:tc>
                <a:tc gridSpan="2">
                  <a:txBody>
                    <a:bodyPr/>
                    <a:lstStyle/>
                    <a:p>
                      <a:pPr marL="296545" marR="244475" indent="0">
                        <a:lnSpc>
                          <a:spcPts val="1100"/>
                        </a:lnSpc>
                        <a:spcBef>
                          <a:spcPts val="20"/>
                        </a:spcBef>
                        <a:buFont typeface="Symbol"/>
                        <a:buNone/>
                        <a:tabLst>
                          <a:tab pos="525145" algn="l"/>
                          <a:tab pos="525780" algn="l"/>
                        </a:tabLst>
                      </a:pPr>
                      <a:r>
                        <a:rPr sz="900" spc="-5" dirty="0">
                          <a:latin typeface="URW Gothic"/>
                          <a:cs typeface="URW Gothic"/>
                        </a:rPr>
                        <a:t>.</a:t>
                      </a:r>
                      <a:endParaRPr sz="900" dirty="0">
                        <a:latin typeface="URW Gothic"/>
                        <a:cs typeface="URW Gothic"/>
                      </a:endParaRPr>
                    </a:p>
                    <a:p>
                      <a:pPr marL="525145" marR="94615" indent="-228600">
                        <a:lnSpc>
                          <a:spcPts val="1100"/>
                        </a:lnSpc>
                        <a:spcBef>
                          <a:spcPts val="5"/>
                        </a:spcBef>
                        <a:buFont typeface="Symbol"/>
                        <a:buChar char=""/>
                        <a:tabLst>
                          <a:tab pos="525145" algn="l"/>
                          <a:tab pos="525780" algn="l"/>
                        </a:tabLst>
                      </a:pPr>
                      <a:r>
                        <a:rPr sz="900" spc="-5" dirty="0">
                          <a:latin typeface="URW Gothic"/>
                          <a:cs typeface="URW Gothic"/>
                        </a:rPr>
                        <a:t>Children understand the concept of past and that </a:t>
                      </a:r>
                      <a:r>
                        <a:rPr sz="900" spc="5" dirty="0">
                          <a:latin typeface="URW Gothic"/>
                          <a:cs typeface="URW Gothic"/>
                        </a:rPr>
                        <a:t>it  </a:t>
                      </a:r>
                      <a:r>
                        <a:rPr sz="900" spc="-5" dirty="0">
                          <a:latin typeface="URW Gothic"/>
                          <a:cs typeface="URW Gothic"/>
                        </a:rPr>
                        <a:t>has happened, </a:t>
                      </a:r>
                      <a:r>
                        <a:rPr sz="900" dirty="0">
                          <a:latin typeface="URW Gothic"/>
                          <a:cs typeface="URW Gothic"/>
                        </a:rPr>
                        <a:t>can </a:t>
                      </a:r>
                      <a:r>
                        <a:rPr sz="900" spc="-5" dirty="0">
                          <a:latin typeface="URW Gothic"/>
                          <a:cs typeface="URW Gothic"/>
                        </a:rPr>
                        <a:t>talk about events </a:t>
                      </a:r>
                      <a:r>
                        <a:rPr sz="900" spc="5" dirty="0">
                          <a:latin typeface="URW Gothic"/>
                          <a:cs typeface="URW Gothic"/>
                        </a:rPr>
                        <a:t>in </a:t>
                      </a:r>
                      <a:r>
                        <a:rPr sz="900" spc="-10" dirty="0">
                          <a:latin typeface="URW Gothic"/>
                          <a:cs typeface="URW Gothic"/>
                        </a:rPr>
                        <a:t>the </a:t>
                      </a:r>
                      <a:r>
                        <a:rPr sz="900" spc="-5" dirty="0">
                          <a:latin typeface="URW Gothic"/>
                          <a:cs typeface="URW Gothic"/>
                        </a:rPr>
                        <a:t>past  like </a:t>
                      </a:r>
                      <a:r>
                        <a:rPr sz="900" dirty="0">
                          <a:latin typeface="URW Gothic"/>
                          <a:cs typeface="URW Gothic"/>
                        </a:rPr>
                        <a:t>what </a:t>
                      </a:r>
                      <a:r>
                        <a:rPr sz="900" spc="-5" dirty="0">
                          <a:latin typeface="URW Gothic"/>
                          <a:cs typeface="URW Gothic"/>
                        </a:rPr>
                        <a:t>they </a:t>
                      </a:r>
                      <a:r>
                        <a:rPr sz="900" dirty="0">
                          <a:latin typeface="URW Gothic"/>
                          <a:cs typeface="URW Gothic"/>
                        </a:rPr>
                        <a:t>did </a:t>
                      </a:r>
                      <a:r>
                        <a:rPr sz="900" spc="-5" dirty="0">
                          <a:latin typeface="URW Gothic"/>
                          <a:cs typeface="URW Gothic"/>
                        </a:rPr>
                        <a:t>at the weekend or their</a:t>
                      </a:r>
                      <a:r>
                        <a:rPr sz="900" spc="5" dirty="0">
                          <a:latin typeface="URW Gothic"/>
                          <a:cs typeface="URW Gothic"/>
                        </a:rPr>
                        <a:t> </a:t>
                      </a:r>
                      <a:r>
                        <a:rPr sz="900" spc="-5" dirty="0">
                          <a:latin typeface="URW Gothic"/>
                          <a:cs typeface="URW Gothic"/>
                        </a:rPr>
                        <a:t>last</a:t>
                      </a:r>
                      <a:endParaRPr sz="900" dirty="0">
                        <a:latin typeface="URW Gothic"/>
                        <a:cs typeface="URW Gothic"/>
                      </a:endParaRPr>
                    </a:p>
                    <a:p>
                      <a:pPr marL="525145">
                        <a:lnSpc>
                          <a:spcPts val="1075"/>
                        </a:lnSpc>
                      </a:pPr>
                      <a:r>
                        <a:rPr sz="900" spc="-5" dirty="0">
                          <a:latin typeface="URW Gothic"/>
                          <a:cs typeface="URW Gothic"/>
                        </a:rPr>
                        <a:t>birthday</a:t>
                      </a:r>
                      <a:endParaRPr sz="900" dirty="0">
                        <a:latin typeface="URW Gothic"/>
                        <a:cs typeface="URW Gothic"/>
                      </a:endParaRPr>
                    </a:p>
                  </a:txBody>
                  <a:tcPr marL="0" marR="0" marT="2540" marB="0">
                    <a:lnR w="12700">
                      <a:solidFill>
                        <a:srgbClr val="EC7C30"/>
                      </a:solidFill>
                      <a:prstDash val="solid"/>
                    </a:lnR>
                    <a:lnB w="12700">
                      <a:solidFill>
                        <a:srgbClr val="EC7C3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29</a:t>
            </a:fld>
            <a:endParaRPr dirty="0"/>
          </a:p>
        </p:txBody>
      </p:sp>
      <p:pic>
        <p:nvPicPr>
          <p:cNvPr id="8" name="Picture 7" descr="C:\Users\RLWCGRIFFITHS\AppData\Local\Microsoft\Windows\INetCache\Content.MSO\D0413950.tmp">
            <a:extLst>
              <a:ext uri="{FF2B5EF4-FFF2-40B4-BE49-F238E27FC236}">
                <a16:creationId xmlns:a16="http://schemas.microsoft.com/office/drawing/2014/main" id="{8E8551F5-89AB-4AE3-23E3-1BBC80BB4A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9833" y="1038225"/>
            <a:ext cx="706893" cy="563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y Quote – Meadows Nursery School">
            <a:extLst>
              <a:ext uri="{FF2B5EF4-FFF2-40B4-BE49-F238E27FC236}">
                <a16:creationId xmlns:a16="http://schemas.microsoft.com/office/drawing/2014/main" id="{9D420C2F-4AC5-32E2-C27B-07AFDA0737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514"/>
          <a:stretch/>
        </p:blipFill>
        <p:spPr bwMode="auto">
          <a:xfrm>
            <a:off x="20" y="10"/>
            <a:ext cx="3508751" cy="43062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descr="C:\Users\RLWCGRIFFITHS\AppData\Local\Microsoft\Windows\INetCache\Content.MSO\D0413950.tmp">
            <a:extLst>
              <a:ext uri="{FF2B5EF4-FFF2-40B4-BE49-F238E27FC236}">
                <a16:creationId xmlns:a16="http://schemas.microsoft.com/office/drawing/2014/main" id="{AD6FCB25-0CBA-5736-E4AC-A1F14CF24537}"/>
              </a:ext>
            </a:extLst>
          </p:cNvPr>
          <p:cNvPicPr>
            <a:picLocks noChangeAspect="1"/>
          </p:cNvPicPr>
          <p:nvPr/>
        </p:nvPicPr>
        <p:blipFill rotWithShape="1">
          <a:blip r:embed="rId3">
            <a:extLst>
              <a:ext uri="{28A0092B-C50C-407E-A947-70E740481C1C}">
                <a14:useLocalDpi xmlns:a14="http://schemas.microsoft.com/office/drawing/2010/main" val="0"/>
              </a:ext>
            </a:extLst>
          </a:blip>
          <a:srcRect l="15786" r="22133"/>
          <a:stretch/>
        </p:blipFill>
        <p:spPr bwMode="auto">
          <a:xfrm>
            <a:off x="3675858" y="10"/>
            <a:ext cx="3341685" cy="4306217"/>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scene3d>
            <a:camera prst="orthographicFront"/>
            <a:lightRig rig="contrasting" dir="t">
              <a:rot lat="0" lon="0" rev="3000000"/>
            </a:lightRig>
          </a:scene3d>
          <a:sp3d contourW="7620">
            <a:bevelT w="95250" h="31750"/>
            <a:contourClr>
              <a:srgbClr val="333333"/>
            </a:contourClr>
          </a:sp3d>
        </p:spPr>
      </p:pic>
      <p:pic>
        <p:nvPicPr>
          <p:cNvPr id="7" name="Picture 6" descr="C:\Users\RLWCGRIFFITHS\AppData\Local\Microsoft\Windows\INetCache\Content.MSO\644906ED.tmp">
            <a:extLst>
              <a:ext uri="{FF2B5EF4-FFF2-40B4-BE49-F238E27FC236}">
                <a16:creationId xmlns:a16="http://schemas.microsoft.com/office/drawing/2014/main" id="{239E1512-7609-10AF-2616-A041F6B705D3}"/>
              </a:ext>
            </a:extLst>
          </p:cNvPr>
          <p:cNvPicPr>
            <a:picLocks noChangeAspect="1"/>
          </p:cNvPicPr>
          <p:nvPr/>
        </p:nvPicPr>
        <p:blipFill rotWithShape="1">
          <a:blip r:embed="rId4">
            <a:extLst>
              <a:ext uri="{28A0092B-C50C-407E-A947-70E740481C1C}">
                <a14:useLocalDpi xmlns:a14="http://schemas.microsoft.com/office/drawing/2010/main" val="0"/>
              </a:ext>
            </a:extLst>
          </a:blip>
          <a:srcRect t="4760" b="6062"/>
          <a:stretch/>
        </p:blipFill>
        <p:spPr bwMode="auto">
          <a:xfrm>
            <a:off x="7184628" y="-1"/>
            <a:ext cx="3508772" cy="44203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85833515-E29C-8DEB-4471-48AE75E79DE1}"/>
              </a:ext>
            </a:extLst>
          </p:cNvPr>
          <p:cNvSpPr txBox="1"/>
          <p:nvPr/>
        </p:nvSpPr>
        <p:spPr>
          <a:xfrm>
            <a:off x="1003300" y="5256133"/>
            <a:ext cx="8957713" cy="1188145"/>
          </a:xfrm>
          <a:prstGeom prst="rect">
            <a:avLst/>
          </a:prstGeom>
        </p:spPr>
        <p:txBody>
          <a:bodyPr vert="horz" lIns="91440" tIns="45720" rIns="91440" bIns="45720" rtlCol="0">
            <a:noAutofit/>
          </a:bodyPr>
          <a:lstStyle/>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we aim to support children to become independent and collaborative leaners. We will provide a broad and balanced curriculum that caters for all children’s needs and respects children’s interests and stages of development. </a:t>
            </a:r>
          </a:p>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children within EYFS are provided with a stimulating learning environment which encourages independent learning through play – a fundamental part of early learning. (Continuous Provision – this is necessary</a:t>
            </a:r>
            <a:r>
              <a:rPr lang="en-US" sz="1200" kern="1200" dirty="0">
                <a:solidFill>
                  <a:schemeClr val="bg1">
                    <a:alpha val="80000"/>
                  </a:schemeClr>
                </a:solidFill>
                <a:effectLst/>
                <a:latin typeface="Comic Sans MS" panose="030F0702030302020204" pitchFamily="66" charset="0"/>
                <a:ea typeface="+mn-ea"/>
                <a:cs typeface="+mn-cs"/>
              </a:rPr>
              <a:t>.) </a:t>
            </a:r>
          </a:p>
        </p:txBody>
      </p:sp>
      <p:sp>
        <p:nvSpPr>
          <p:cNvPr id="2" name="TextBox 1">
            <a:extLst>
              <a:ext uri="{FF2B5EF4-FFF2-40B4-BE49-F238E27FC236}">
                <a16:creationId xmlns:a16="http://schemas.microsoft.com/office/drawing/2014/main" id="{7F7BF5D9-4DF4-873F-E257-57471D014F9F}"/>
              </a:ext>
            </a:extLst>
          </p:cNvPr>
          <p:cNvSpPr txBox="1"/>
          <p:nvPr/>
        </p:nvSpPr>
        <p:spPr>
          <a:xfrm>
            <a:off x="546100" y="4848225"/>
            <a:ext cx="9567313" cy="1748453"/>
          </a:xfrm>
          <a:prstGeom prst="rect">
            <a:avLst/>
          </a:prstGeom>
          <a:ln w="38100">
            <a:solidFill>
              <a:schemeClr val="tx1"/>
            </a:solidFill>
          </a:ln>
        </p:spPr>
        <p:txBody>
          <a:bodyPr vert="horz" lIns="91440" tIns="45720" rIns="91440" bIns="45720" rtlCol="0">
            <a:noAutofit/>
          </a:bodyPr>
          <a:lstStyle/>
          <a:p>
            <a:pPr marL="342900" lvl="0" indent="-228600" algn="just" rtl="0">
              <a:lnSpc>
                <a:spcPct val="90000"/>
              </a:lnSpc>
              <a:spcAft>
                <a:spcPts val="600"/>
              </a:spcAft>
              <a:buFont typeface="Arial" panose="020B0604020202020204" pitchFamily="34" charset="0"/>
              <a:buChar char="•"/>
            </a:pPr>
            <a:r>
              <a:rPr lang="en-US" sz="1400" kern="1200" dirty="0">
                <a:effectLst/>
                <a:latin typeface="Comic Sans MS" panose="030F0702030302020204" pitchFamily="66" charset="0"/>
                <a:ea typeface="+mn-ea"/>
                <a:cs typeface="+mn-cs"/>
              </a:rPr>
              <a:t>At Lockwood, we aim to support children to become independent and collaborative leaners. We will provide a broad and balanced curriculum that caters for all children’s needs and respects children’s interests and stages of development. </a:t>
            </a:r>
          </a:p>
          <a:p>
            <a:pPr marL="342900" lvl="0" indent="-228600" algn="just" rtl="0">
              <a:lnSpc>
                <a:spcPct val="90000"/>
              </a:lnSpc>
              <a:spcAft>
                <a:spcPts val="600"/>
              </a:spcAft>
              <a:buFont typeface="Arial" panose="020B0604020202020204" pitchFamily="34" charset="0"/>
              <a:buChar char="•"/>
            </a:pPr>
            <a:r>
              <a:rPr lang="en-US" sz="1400" kern="1200" dirty="0">
                <a:effectLst/>
                <a:latin typeface="Comic Sans MS" panose="030F0702030302020204" pitchFamily="66" charset="0"/>
                <a:ea typeface="+mn-ea"/>
                <a:cs typeface="+mn-cs"/>
              </a:rPr>
              <a:t>At Lockwood, children within EYFS are provided with a stimulating learning environment which encourages independent learning through play – a fundamental part of early learning. (Continuous Provision – this is enhanced as necessary</a:t>
            </a:r>
            <a:r>
              <a:rPr lang="en-US" sz="1200" kern="1200" dirty="0">
                <a:effectLst/>
                <a:latin typeface="Comic Sans MS" panose="030F0702030302020204" pitchFamily="66" charset="0"/>
                <a:ea typeface="+mn-ea"/>
                <a:cs typeface="+mn-cs"/>
              </a:rPr>
              <a:t>.) </a:t>
            </a:r>
          </a:p>
        </p:txBody>
      </p:sp>
    </p:spTree>
    <p:extLst>
      <p:ext uri="{BB962C8B-B14F-4D97-AF65-F5344CB8AC3E}">
        <p14:creationId xmlns:p14="http://schemas.microsoft.com/office/powerpoint/2010/main" val="412729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7740" y="352425"/>
            <a:ext cx="4378960"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p>
          <a:p>
            <a:pPr marL="12700">
              <a:lnSpc>
                <a:spcPct val="100000"/>
              </a:lnSpc>
              <a:spcBef>
                <a:spcPts val="100"/>
              </a:spcBef>
            </a:pPr>
            <a:r>
              <a:rPr sz="1200" b="1" spc="-5" dirty="0">
                <a:solidFill>
                  <a:srgbClr val="EC7C30"/>
                </a:solidFill>
                <a:latin typeface="Gothic Uralic"/>
                <a:cs typeface="Gothic Uralic"/>
              </a:rPr>
              <a:t>Understanding </a:t>
            </a:r>
            <a:r>
              <a:rPr sz="1200" b="1" dirty="0">
                <a:solidFill>
                  <a:srgbClr val="EC7C30"/>
                </a:solidFill>
                <a:latin typeface="Gothic Uralic"/>
                <a:cs typeface="Gothic Uralic"/>
              </a:rPr>
              <a:t>the </a:t>
            </a:r>
            <a:r>
              <a:rPr sz="1200" b="1" spc="-5" dirty="0">
                <a:solidFill>
                  <a:srgbClr val="EC7C30"/>
                </a:solidFill>
                <a:latin typeface="Gothic Uralic"/>
                <a:cs typeface="Gothic Uralic"/>
              </a:rPr>
              <a:t>World </a:t>
            </a:r>
            <a:r>
              <a:rPr sz="1200" b="1" dirty="0">
                <a:solidFill>
                  <a:srgbClr val="EC7C30"/>
                </a:solidFill>
                <a:latin typeface="Gothic Uralic"/>
                <a:cs typeface="Gothic Uralic"/>
              </a:rPr>
              <a:t>| </a:t>
            </a:r>
            <a:r>
              <a:rPr sz="1200" b="1" spc="-5" dirty="0">
                <a:solidFill>
                  <a:srgbClr val="EC7C30"/>
                </a:solidFill>
                <a:latin typeface="Gothic Uralic"/>
                <a:cs typeface="Gothic Uralic"/>
              </a:rPr>
              <a:t>People, Culture and</a:t>
            </a:r>
            <a:r>
              <a:rPr sz="1200" b="1" spc="-25" dirty="0">
                <a:solidFill>
                  <a:srgbClr val="EC7C30"/>
                </a:solidFill>
                <a:latin typeface="Gothic Uralic"/>
                <a:cs typeface="Gothic Uralic"/>
              </a:rPr>
              <a:t> </a:t>
            </a:r>
            <a:r>
              <a:rPr sz="1200" b="1" dirty="0">
                <a:solidFill>
                  <a:srgbClr val="EC7C30"/>
                </a:solidFill>
                <a:latin typeface="Gothic Uralic"/>
                <a:cs typeface="Gothic Uralic"/>
              </a:rPr>
              <a:t>Community</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1527325131"/>
              </p:ext>
            </p:extLst>
          </p:nvPr>
        </p:nvGraphicFramePr>
        <p:xfrm>
          <a:off x="359663" y="983234"/>
          <a:ext cx="10076813" cy="5665669"/>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6019165">
                  <a:extLst>
                    <a:ext uri="{9D8B030D-6E8A-4147-A177-3AD203B41FA5}">
                      <a16:colId xmlns:a16="http://schemas.microsoft.com/office/drawing/2014/main" val="20001"/>
                    </a:ext>
                  </a:extLst>
                </a:gridCol>
                <a:gridCol w="1800224">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tblGrid>
              <a:tr h="193548">
                <a:tc gridSpan="3">
                  <a:txBody>
                    <a:bodyPr/>
                    <a:lstStyle/>
                    <a:p>
                      <a:pPr marL="68580">
                        <a:lnSpc>
                          <a:spcPts val="1350"/>
                        </a:lnSpc>
                        <a:spcBef>
                          <a:spcPts val="70"/>
                        </a:spcBef>
                      </a:pPr>
                      <a:r>
                        <a:rPr sz="1200" b="1" dirty="0">
                          <a:latin typeface="Gothic Uralic"/>
                          <a:cs typeface="Gothic Uralic"/>
                        </a:rPr>
                        <a:t>Early Learning </a:t>
                      </a:r>
                      <a:r>
                        <a:rPr sz="1200" b="1" spc="-5" dirty="0">
                          <a:latin typeface="Gothic Uralic"/>
                          <a:cs typeface="Gothic Uralic"/>
                        </a:rPr>
                        <a:t>Goal: Understanding </a:t>
                      </a:r>
                      <a:r>
                        <a:rPr sz="1200" b="1" dirty="0">
                          <a:latin typeface="Gothic Uralic"/>
                          <a:cs typeface="Gothic Uralic"/>
                        </a:rPr>
                        <a:t>the World </a:t>
                      </a:r>
                      <a:r>
                        <a:rPr sz="1200" spc="-5" dirty="0">
                          <a:latin typeface="URW Gothic"/>
                          <a:cs typeface="URW Gothic"/>
                        </a:rPr>
                        <a:t>|People, Culture and</a:t>
                      </a:r>
                      <a:r>
                        <a:rPr sz="1200" spc="15" dirty="0">
                          <a:latin typeface="URW Gothic"/>
                          <a:cs typeface="URW Gothic"/>
                        </a:rPr>
                        <a:t> </a:t>
                      </a:r>
                      <a:r>
                        <a:rPr sz="1200" spc="-5" dirty="0">
                          <a:latin typeface="URW Gothic"/>
                          <a:cs typeface="URW Gothic"/>
                        </a:rPr>
                        <a:t>Communities</a:t>
                      </a:r>
                      <a:endParaRPr sz="1200">
                        <a:latin typeface="URW Gothic"/>
                        <a:cs typeface="URW Gothic"/>
                      </a:endParaRPr>
                    </a:p>
                  </a:txBody>
                  <a:tcPr marL="0" marR="0" marT="8890" marB="0">
                    <a:lnL w="12700">
                      <a:solidFill>
                        <a:srgbClr val="EC7C30"/>
                      </a:solidFill>
                      <a:prstDash val="solid"/>
                    </a:lnL>
                    <a:lnT w="12700">
                      <a:solidFill>
                        <a:srgbClr val="EC7C30"/>
                      </a:solidFill>
                      <a:prstDash val="solid"/>
                    </a:lnT>
                    <a:solidFill>
                      <a:srgbClr val="F4AF83"/>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EC7C30"/>
                      </a:solidFill>
                      <a:prstDash val="solid"/>
                    </a:lnR>
                    <a:lnT w="12700">
                      <a:solidFill>
                        <a:srgbClr val="EC7C30"/>
                      </a:solidFill>
                      <a:prstDash val="solid"/>
                    </a:lnT>
                  </a:tcPr>
                </a:tc>
                <a:extLst>
                  <a:ext uri="{0D108BD9-81ED-4DB2-BD59-A6C34878D82A}">
                    <a16:rowId xmlns:a16="http://schemas.microsoft.com/office/drawing/2014/main" val="10000"/>
                  </a:ext>
                </a:extLst>
              </a:tr>
              <a:tr h="701040">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Describe their immediate environment </a:t>
                      </a:r>
                      <a:r>
                        <a:rPr sz="900" dirty="0">
                          <a:latin typeface="URW Gothic"/>
                          <a:cs typeface="URW Gothic"/>
                        </a:rPr>
                        <a:t>using </a:t>
                      </a:r>
                      <a:r>
                        <a:rPr sz="900" spc="-5" dirty="0">
                          <a:latin typeface="URW Gothic"/>
                          <a:cs typeface="URW Gothic"/>
                        </a:rPr>
                        <a:t>knowledge </a:t>
                      </a:r>
                      <a:r>
                        <a:rPr sz="900" dirty="0">
                          <a:latin typeface="URW Gothic"/>
                          <a:cs typeface="URW Gothic"/>
                        </a:rPr>
                        <a:t>from </a:t>
                      </a:r>
                      <a:r>
                        <a:rPr sz="900" spc="-5" dirty="0">
                          <a:latin typeface="URW Gothic"/>
                          <a:cs typeface="URW Gothic"/>
                        </a:rPr>
                        <a:t>observation, discussion, stories, </a:t>
                      </a:r>
                      <a:r>
                        <a:rPr sz="900" dirty="0">
                          <a:latin typeface="URW Gothic"/>
                          <a:cs typeface="URW Gothic"/>
                        </a:rPr>
                        <a:t>non-fiction </a:t>
                      </a:r>
                      <a:r>
                        <a:rPr sz="900" spc="-5" dirty="0">
                          <a:latin typeface="URW Gothic"/>
                          <a:cs typeface="URW Gothic"/>
                        </a:rPr>
                        <a:t>texts and</a:t>
                      </a:r>
                      <a:r>
                        <a:rPr sz="900" spc="-50" dirty="0">
                          <a:latin typeface="URW Gothic"/>
                          <a:cs typeface="URW Gothic"/>
                        </a:rPr>
                        <a:t> </a:t>
                      </a:r>
                      <a:r>
                        <a:rPr sz="900" spc="-5" dirty="0">
                          <a:latin typeface="URW Gothic"/>
                          <a:cs typeface="URW Gothic"/>
                        </a:rPr>
                        <a:t>maps;</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Know some similarities and differences between different religious and cultural communities </a:t>
                      </a:r>
                      <a:r>
                        <a:rPr sz="900" spc="5" dirty="0">
                          <a:latin typeface="URW Gothic"/>
                          <a:cs typeface="URW Gothic"/>
                        </a:rPr>
                        <a:t>in </a:t>
                      </a:r>
                      <a:r>
                        <a:rPr sz="900" spc="-5" dirty="0">
                          <a:latin typeface="URW Gothic"/>
                          <a:cs typeface="URW Gothic"/>
                        </a:rPr>
                        <a:t>this country, drawing on their </a:t>
                      </a:r>
                      <a:r>
                        <a:rPr sz="900" dirty="0">
                          <a:latin typeface="URW Gothic"/>
                          <a:cs typeface="URW Gothic"/>
                        </a:rPr>
                        <a:t>experiences and what </a:t>
                      </a:r>
                      <a:r>
                        <a:rPr sz="900" spc="-5" dirty="0">
                          <a:latin typeface="URW Gothic"/>
                          <a:cs typeface="URW Gothic"/>
                        </a:rPr>
                        <a:t>has been </a:t>
                      </a:r>
                      <a:r>
                        <a:rPr sz="900" dirty="0">
                          <a:latin typeface="URW Gothic"/>
                          <a:cs typeface="URW Gothic"/>
                        </a:rPr>
                        <a:t>read </a:t>
                      </a:r>
                      <a:r>
                        <a:rPr sz="900" spc="5" dirty="0">
                          <a:latin typeface="URW Gothic"/>
                          <a:cs typeface="URW Gothic"/>
                        </a:rPr>
                        <a:t>in</a:t>
                      </a:r>
                      <a:r>
                        <a:rPr sz="900" spc="105" dirty="0">
                          <a:latin typeface="URW Gothic"/>
                          <a:cs typeface="URW Gothic"/>
                        </a:rPr>
                        <a:t> </a:t>
                      </a:r>
                      <a:r>
                        <a:rPr sz="900" spc="-5" dirty="0">
                          <a:latin typeface="URW Gothic"/>
                          <a:cs typeface="URW Gothic"/>
                        </a:rPr>
                        <a:t>class;</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Explain </a:t>
                      </a:r>
                      <a:r>
                        <a:rPr sz="900" spc="-10" dirty="0">
                          <a:latin typeface="URW Gothic"/>
                          <a:cs typeface="URW Gothic"/>
                        </a:rPr>
                        <a:t>some </a:t>
                      </a:r>
                      <a:r>
                        <a:rPr sz="900" spc="-5" dirty="0">
                          <a:latin typeface="URW Gothic"/>
                          <a:cs typeface="URW Gothic"/>
                        </a:rPr>
                        <a:t>similarities and differences between life </a:t>
                      </a:r>
                      <a:r>
                        <a:rPr sz="900" spc="5" dirty="0">
                          <a:latin typeface="URW Gothic"/>
                          <a:cs typeface="URW Gothic"/>
                        </a:rPr>
                        <a:t>in </a:t>
                      </a:r>
                      <a:r>
                        <a:rPr sz="900" dirty="0">
                          <a:latin typeface="URW Gothic"/>
                          <a:cs typeface="URW Gothic"/>
                        </a:rPr>
                        <a:t>this </a:t>
                      </a:r>
                      <a:r>
                        <a:rPr sz="900" spc="-5" dirty="0">
                          <a:latin typeface="URW Gothic"/>
                          <a:cs typeface="URW Gothic"/>
                        </a:rPr>
                        <a:t>country and life </a:t>
                      </a:r>
                      <a:r>
                        <a:rPr sz="900" spc="5" dirty="0">
                          <a:latin typeface="URW Gothic"/>
                          <a:cs typeface="URW Gothic"/>
                        </a:rPr>
                        <a:t>in </a:t>
                      </a:r>
                      <a:r>
                        <a:rPr sz="900" spc="-5" dirty="0">
                          <a:latin typeface="URW Gothic"/>
                          <a:cs typeface="URW Gothic"/>
                        </a:rPr>
                        <a:t>other </a:t>
                      </a:r>
                      <a:r>
                        <a:rPr sz="900" dirty="0">
                          <a:latin typeface="URW Gothic"/>
                          <a:cs typeface="URW Gothic"/>
                        </a:rPr>
                        <a:t>countries, </a:t>
                      </a:r>
                      <a:r>
                        <a:rPr sz="900" spc="-5" dirty="0">
                          <a:latin typeface="URW Gothic"/>
                          <a:cs typeface="URW Gothic"/>
                        </a:rPr>
                        <a:t>drawing on knowledge </a:t>
                      </a:r>
                      <a:r>
                        <a:rPr sz="900" dirty="0">
                          <a:latin typeface="URW Gothic"/>
                          <a:cs typeface="URW Gothic"/>
                        </a:rPr>
                        <a:t>from </a:t>
                      </a:r>
                      <a:r>
                        <a:rPr sz="900" spc="-5" dirty="0">
                          <a:latin typeface="URW Gothic"/>
                          <a:cs typeface="URW Gothic"/>
                        </a:rPr>
                        <a:t>stories, non-fiction texts and </a:t>
                      </a:r>
                      <a:r>
                        <a:rPr sz="900" dirty="0">
                          <a:latin typeface="URW Gothic"/>
                          <a:cs typeface="URW Gothic"/>
                        </a:rPr>
                        <a:t>– </a:t>
                      </a:r>
                      <a:r>
                        <a:rPr sz="900" spc="-5" dirty="0">
                          <a:latin typeface="URW Gothic"/>
                          <a:cs typeface="URW Gothic"/>
                        </a:rPr>
                        <a:t>when</a:t>
                      </a:r>
                      <a:r>
                        <a:rPr sz="900" spc="160" dirty="0">
                          <a:latin typeface="URW Gothic"/>
                          <a:cs typeface="URW Gothic"/>
                        </a:rPr>
                        <a:t> </a:t>
                      </a:r>
                      <a:r>
                        <a:rPr sz="900" spc="-5" dirty="0">
                          <a:latin typeface="URW Gothic"/>
                          <a:cs typeface="URW Gothic"/>
                        </a:rPr>
                        <a:t>appropriate</a:t>
                      </a:r>
                      <a:endParaRPr sz="900" dirty="0">
                        <a:latin typeface="URW Gothic"/>
                        <a:cs typeface="URW Gothic"/>
                      </a:endParaRPr>
                    </a:p>
                    <a:p>
                      <a:pPr marL="525780">
                        <a:lnSpc>
                          <a:spcPts val="1005"/>
                        </a:lnSpc>
                        <a:spcBef>
                          <a:spcPts val="25"/>
                        </a:spcBef>
                      </a:pPr>
                      <a:r>
                        <a:rPr sz="900" dirty="0">
                          <a:latin typeface="URW Gothic"/>
                          <a:cs typeface="URW Gothic"/>
                        </a:rPr>
                        <a:t>– </a:t>
                      </a:r>
                      <a:r>
                        <a:rPr sz="900" spc="-5" dirty="0">
                          <a:latin typeface="URW Gothic"/>
                          <a:cs typeface="URW Gothic"/>
                        </a:rPr>
                        <a:t>maps.</a:t>
                      </a:r>
                      <a:endParaRPr sz="900" dirty="0">
                        <a:latin typeface="URW Gothic"/>
                        <a:cs typeface="URW Gothic"/>
                      </a:endParaRPr>
                    </a:p>
                  </a:txBody>
                  <a:tcPr marL="0" marR="0" marT="0" marB="0">
                    <a:lnL w="12700">
                      <a:solidFill>
                        <a:srgbClr val="EC7C30"/>
                      </a:solidFill>
                      <a:prstDash val="solid"/>
                    </a:lnL>
                    <a:lnR w="12700">
                      <a:solidFill>
                        <a:srgbClr val="EC7C3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8">
                <a:tc gridSpan="2">
                  <a:txBody>
                    <a:bodyPr/>
                    <a:lstStyle/>
                    <a:p>
                      <a:pPr marL="68580">
                        <a:lnSpc>
                          <a:spcPts val="1005"/>
                        </a:lnSpc>
                      </a:pPr>
                      <a:r>
                        <a:rPr sz="900" b="1" spc="-5" dirty="0">
                          <a:latin typeface="Gothic Uralic"/>
                          <a:cs typeface="Gothic Uralic"/>
                        </a:rPr>
                        <a:t>Progression towards the Early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a:t>
                      </a:r>
                      <a:endParaRPr sz="900">
                        <a:latin typeface="Gothic Uralic"/>
                        <a:cs typeface="Gothic Uralic"/>
                      </a:endParaRPr>
                    </a:p>
                  </a:txBody>
                  <a:tcPr marL="0" marR="0" marT="0" marB="0">
                    <a:solidFill>
                      <a:srgbClr val="EC7C30"/>
                    </a:solidFill>
                  </a:tcPr>
                </a:tc>
                <a:tc hMerge="1">
                  <a:txBody>
                    <a:bodyPr/>
                    <a:lstStyle/>
                    <a:p>
                      <a:endParaRPr/>
                    </a:p>
                  </a:txBody>
                  <a:tcPr marL="0" marR="0" marT="0" marB="0"/>
                </a:tc>
                <a:tc gridSpan="2">
                  <a:txBody>
                    <a:bodyPr/>
                    <a:lstStyle/>
                    <a:p>
                      <a:pPr marL="67945">
                        <a:lnSpc>
                          <a:spcPts val="1005"/>
                        </a:lnSpc>
                      </a:pPr>
                      <a:r>
                        <a:rPr sz="900" b="1" spc="-5" dirty="0">
                          <a:latin typeface="Gothic Uralic"/>
                          <a:cs typeface="Gothic Uralic"/>
                        </a:rPr>
                        <a:t>Progress in other </a:t>
                      </a:r>
                      <a:r>
                        <a:rPr sz="900" b="1" dirty="0">
                          <a:latin typeface="Gothic Uralic"/>
                          <a:cs typeface="Gothic Uralic"/>
                        </a:rPr>
                        <a:t>areas </a:t>
                      </a:r>
                      <a:r>
                        <a:rPr sz="900" b="1" spc="-5" dirty="0">
                          <a:latin typeface="Gothic Uralic"/>
                          <a:cs typeface="Gothic Uralic"/>
                        </a:rPr>
                        <a:t>of people </a:t>
                      </a:r>
                      <a:r>
                        <a:rPr sz="900" b="1" dirty="0">
                          <a:latin typeface="Gothic Uralic"/>
                          <a:cs typeface="Gothic Uralic"/>
                        </a:rPr>
                        <a:t>and </a:t>
                      </a:r>
                      <a:r>
                        <a:rPr sz="900" b="1" spc="-5" dirty="0">
                          <a:latin typeface="Gothic Uralic"/>
                          <a:cs typeface="Gothic Uralic"/>
                        </a:rPr>
                        <a:t>communities </a:t>
                      </a:r>
                      <a:r>
                        <a:rPr sz="900" b="1" dirty="0">
                          <a:latin typeface="Gothic Uralic"/>
                          <a:cs typeface="Gothic Uralic"/>
                        </a:rPr>
                        <a:t>– </a:t>
                      </a:r>
                      <a:r>
                        <a:rPr lang="en-GB" sz="900" b="1" i="1" spc="-160" dirty="0">
                          <a:latin typeface="Verdana"/>
                          <a:cs typeface="Gothic Uralic"/>
                        </a:rPr>
                        <a:t>Reception</a:t>
                      </a:r>
                      <a:endParaRPr sz="900" dirty="0">
                        <a:latin typeface="Verdana"/>
                        <a:cs typeface="Verdana"/>
                      </a:endParaRPr>
                    </a:p>
                  </a:txBody>
                  <a:tcPr marL="0" marR="0" marT="0" marB="0">
                    <a:solidFill>
                      <a:srgbClr val="EC7C30"/>
                    </a:solidFill>
                  </a:tcPr>
                </a:tc>
                <a:tc hMerge="1">
                  <a:txBody>
                    <a:bodyPr/>
                    <a:lstStyle/>
                    <a:p>
                      <a:endParaRPr/>
                    </a:p>
                  </a:txBody>
                  <a:tcPr marL="0" marR="0" marT="0" marB="0"/>
                </a:tc>
                <a:extLst>
                  <a:ext uri="{0D108BD9-81ED-4DB2-BD59-A6C34878D82A}">
                    <a16:rowId xmlns:a16="http://schemas.microsoft.com/office/drawing/2014/main" val="10002"/>
                  </a:ext>
                </a:extLst>
              </a:tr>
              <a:tr h="140334">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lang="en-GB" sz="900" b="1" spc="-10" dirty="0">
                          <a:latin typeface="Gothic Uralic"/>
                          <a:cs typeface="Gothic Uralic"/>
                        </a:rPr>
                        <a:t> and be year 1 ready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541017">
                <a:tc gridSpan="2">
                  <a:txBody>
                    <a:bodyPr/>
                    <a:lstStyle/>
                    <a:p>
                      <a:pPr>
                        <a:lnSpc>
                          <a:spcPct val="100000"/>
                        </a:lnSpc>
                        <a:spcBef>
                          <a:spcPts val="10"/>
                        </a:spcBef>
                      </a:pPr>
                      <a:endParaRPr sz="950" dirty="0">
                        <a:latin typeface="Times New Roman"/>
                        <a:cs typeface="Times New Roman"/>
                      </a:endParaRPr>
                    </a:p>
                    <a:p>
                      <a:pPr marL="525780" indent="-228600">
                        <a:lnSpc>
                          <a:spcPct val="100000"/>
                        </a:lnSpc>
                        <a:buFont typeface="Symbol"/>
                        <a:buChar char=""/>
                        <a:tabLst>
                          <a:tab pos="525145" algn="l"/>
                          <a:tab pos="525780" algn="l"/>
                        </a:tabLst>
                      </a:pPr>
                      <a:r>
                        <a:rPr sz="900" spc="-10" dirty="0">
                          <a:latin typeface="URW Gothic"/>
                          <a:cs typeface="URW Gothic"/>
                        </a:rPr>
                        <a:t>Name </a:t>
                      </a:r>
                      <a:r>
                        <a:rPr sz="900" spc="-5" dirty="0">
                          <a:latin typeface="URW Gothic"/>
                          <a:cs typeface="URW Gothic"/>
                        </a:rPr>
                        <a:t>places of local importance to the community, drawing on their own experiences where</a:t>
                      </a:r>
                      <a:r>
                        <a:rPr sz="900" spc="114" dirty="0">
                          <a:latin typeface="URW Gothic"/>
                          <a:cs typeface="URW Gothic"/>
                        </a:rPr>
                        <a:t> </a:t>
                      </a:r>
                      <a:r>
                        <a:rPr sz="900" spc="-5" dirty="0">
                          <a:latin typeface="URW Gothic"/>
                          <a:cs typeface="URW Gothic"/>
                        </a:rPr>
                        <a:t>possible</a:t>
                      </a:r>
                      <a:endParaRPr sz="900" dirty="0">
                        <a:latin typeface="URW Gothic"/>
                        <a:cs typeface="URW Gothic"/>
                      </a:endParaRPr>
                    </a:p>
                    <a:p>
                      <a:pPr marL="525780" marR="537845" indent="-228600">
                        <a:lnSpc>
                          <a:spcPts val="1100"/>
                        </a:lnSpc>
                        <a:spcBef>
                          <a:spcPts val="5"/>
                        </a:spcBef>
                        <a:buFont typeface="Symbol"/>
                        <a:buChar char=""/>
                        <a:tabLst>
                          <a:tab pos="525145" algn="l"/>
                          <a:tab pos="525780" algn="l"/>
                        </a:tabLst>
                      </a:pPr>
                      <a:r>
                        <a:rPr sz="900" spc="-5" dirty="0">
                          <a:latin typeface="URW Gothic"/>
                          <a:cs typeface="URW Gothic"/>
                        </a:rPr>
                        <a:t>Children can talk about the features </a:t>
                      </a:r>
                      <a:r>
                        <a:rPr sz="900" spc="-10" dirty="0">
                          <a:latin typeface="URW Gothic"/>
                          <a:cs typeface="URW Gothic"/>
                        </a:rPr>
                        <a:t>of </a:t>
                      </a:r>
                      <a:r>
                        <a:rPr sz="900" spc="-5" dirty="0">
                          <a:latin typeface="URW Gothic"/>
                          <a:cs typeface="URW Gothic"/>
                        </a:rPr>
                        <a:t>the places that they are familiar with and can begin to  describe how they </a:t>
                      </a:r>
                      <a:r>
                        <a:rPr sz="900" spc="-10" dirty="0">
                          <a:latin typeface="URW Gothic"/>
                          <a:cs typeface="URW Gothic"/>
                        </a:rPr>
                        <a:t>are </a:t>
                      </a:r>
                      <a:r>
                        <a:rPr sz="900" spc="-5" dirty="0">
                          <a:latin typeface="URW Gothic"/>
                          <a:cs typeface="URW Gothic"/>
                        </a:rPr>
                        <a:t>different to </a:t>
                      </a:r>
                      <a:r>
                        <a:rPr sz="900" dirty="0">
                          <a:latin typeface="URW Gothic"/>
                          <a:cs typeface="URW Gothic"/>
                        </a:rPr>
                        <a:t>other</a:t>
                      </a:r>
                      <a:r>
                        <a:rPr sz="900" spc="5" dirty="0">
                          <a:latin typeface="URW Gothic"/>
                          <a:cs typeface="URW Gothic"/>
                        </a:rPr>
                        <a:t> </a:t>
                      </a:r>
                      <a:r>
                        <a:rPr sz="900" spc="-5" dirty="0">
                          <a:latin typeface="URW Gothic"/>
                          <a:cs typeface="URW Gothic"/>
                        </a:rPr>
                        <a:t>places.</a:t>
                      </a:r>
                      <a:endParaRPr sz="900" dirty="0">
                        <a:latin typeface="URW Gothic"/>
                        <a:cs typeface="URW Gothic"/>
                      </a:endParaRPr>
                    </a:p>
                    <a:p>
                      <a:pPr marL="525780" marR="226695" indent="-228600">
                        <a:lnSpc>
                          <a:spcPts val="1100"/>
                        </a:lnSpc>
                        <a:spcBef>
                          <a:spcPts val="10"/>
                        </a:spcBef>
                        <a:buFont typeface="Symbol"/>
                        <a:buChar char=""/>
                        <a:tabLst>
                          <a:tab pos="525145" algn="l"/>
                          <a:tab pos="52578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able </a:t>
                      </a:r>
                      <a:r>
                        <a:rPr sz="900" spc="-10" dirty="0">
                          <a:latin typeface="URW Gothic"/>
                          <a:cs typeface="URW Gothic"/>
                        </a:rPr>
                        <a:t>to </a:t>
                      </a:r>
                      <a:r>
                        <a:rPr sz="900" spc="-5" dirty="0">
                          <a:latin typeface="URW Gothic"/>
                          <a:cs typeface="URW Gothic"/>
                        </a:rPr>
                        <a:t>utilise the vocabulary needed to describe the people, places and communities  they are discussing</a:t>
                      </a:r>
                      <a:endParaRPr sz="900" dirty="0">
                        <a:latin typeface="URW Gothic"/>
                        <a:cs typeface="URW Gothic"/>
                      </a:endParaRPr>
                    </a:p>
                  </a:txBody>
                  <a:tcPr marL="0" marR="0" marT="1270" marB="0">
                    <a:lnL w="12700">
                      <a:solidFill>
                        <a:srgbClr val="EC7C30"/>
                      </a:solidFill>
                      <a:prstDash val="solid"/>
                    </a:lnL>
                  </a:tcPr>
                </a:tc>
                <a:tc hMerge="1">
                  <a:txBody>
                    <a:bodyPr/>
                    <a:lstStyle/>
                    <a:p>
                      <a:endParaRPr/>
                    </a:p>
                  </a:txBody>
                  <a:tcPr marL="0" marR="0" marT="0" marB="0"/>
                </a:tc>
                <a:tc gridSpan="2">
                  <a:txBody>
                    <a:bodyPr/>
                    <a:lstStyle/>
                    <a:p>
                      <a:pPr>
                        <a:lnSpc>
                          <a:spcPct val="100000"/>
                        </a:lnSpc>
                        <a:spcBef>
                          <a:spcPts val="50"/>
                        </a:spcBef>
                      </a:pPr>
                      <a:endParaRPr sz="900" dirty="0">
                        <a:latin typeface="Times New Roman"/>
                        <a:cs typeface="Times New Roman"/>
                      </a:endParaRPr>
                    </a:p>
                    <a:p>
                      <a:pPr marL="525145" marR="154305" indent="-228600">
                        <a:lnSpc>
                          <a:spcPct val="101400"/>
                        </a:lnSpc>
                        <a:buFont typeface="Symbol"/>
                        <a:buChar char=""/>
                        <a:tabLst>
                          <a:tab pos="525145" algn="l"/>
                          <a:tab pos="525780" algn="l"/>
                        </a:tabLst>
                      </a:pPr>
                      <a:r>
                        <a:rPr sz="900" spc="-5" dirty="0">
                          <a:latin typeface="URW Gothic"/>
                          <a:cs typeface="URW Gothic"/>
                        </a:rPr>
                        <a:t>Children use </a:t>
                      </a:r>
                      <a:r>
                        <a:rPr sz="900" spc="-10" dirty="0">
                          <a:latin typeface="URW Gothic"/>
                          <a:cs typeface="URW Gothic"/>
                        </a:rPr>
                        <a:t>maps </a:t>
                      </a:r>
                      <a:r>
                        <a:rPr sz="900" spc="-5" dirty="0">
                          <a:latin typeface="URW Gothic"/>
                          <a:cs typeface="URW Gothic"/>
                        </a:rPr>
                        <a:t>and pictures to draw local places </a:t>
                      </a:r>
                      <a:r>
                        <a:rPr sz="900" spc="-10" dirty="0">
                          <a:latin typeface="URW Gothic"/>
                          <a:cs typeface="URW Gothic"/>
                        </a:rPr>
                        <a:t>of  </a:t>
                      </a:r>
                      <a:r>
                        <a:rPr sz="900" spc="-5" dirty="0">
                          <a:latin typeface="URW Gothic"/>
                          <a:cs typeface="URW Gothic"/>
                        </a:rPr>
                        <a:t>interest to</a:t>
                      </a:r>
                      <a:r>
                        <a:rPr sz="900" spc="-15" dirty="0">
                          <a:latin typeface="URW Gothic"/>
                          <a:cs typeface="URW Gothic"/>
                        </a:rPr>
                        <a:t> </a:t>
                      </a:r>
                      <a:r>
                        <a:rPr sz="900" spc="-5" dirty="0">
                          <a:latin typeface="URW Gothic"/>
                          <a:cs typeface="URW Gothic"/>
                        </a:rPr>
                        <a:t>them</a:t>
                      </a:r>
                      <a:endParaRPr sz="900" dirty="0">
                        <a:latin typeface="URW Gothic"/>
                        <a:cs typeface="URW Gothic"/>
                      </a:endParaRPr>
                    </a:p>
                    <a:p>
                      <a:pPr marL="525145" marR="222885" indent="-228600">
                        <a:lnSpc>
                          <a:spcPct val="102200"/>
                        </a:lnSpc>
                        <a:buFont typeface="Symbol"/>
                        <a:buChar char=""/>
                        <a:tabLst>
                          <a:tab pos="525145" algn="l"/>
                          <a:tab pos="525780" algn="l"/>
                        </a:tabLst>
                      </a:pPr>
                      <a:r>
                        <a:rPr sz="900" spc="-5" dirty="0">
                          <a:latin typeface="URW Gothic"/>
                          <a:cs typeface="URW Gothic"/>
                        </a:rPr>
                        <a:t>Write</a:t>
                      </a:r>
                      <a:r>
                        <a:rPr lang="en-US" sz="900" spc="-5" dirty="0">
                          <a:latin typeface="URW Gothic"/>
                          <a:cs typeface="URW Gothic"/>
                        </a:rPr>
                        <a:t> postcards/</a:t>
                      </a:r>
                      <a:r>
                        <a:rPr sz="900" spc="-5" dirty="0">
                          <a:latin typeface="URW Gothic"/>
                          <a:cs typeface="URW Gothic"/>
                        </a:rPr>
                        <a:t> letters to post </a:t>
                      </a:r>
                      <a:r>
                        <a:rPr sz="900" dirty="0">
                          <a:latin typeface="URW Gothic"/>
                          <a:cs typeface="URW Gothic"/>
                        </a:rPr>
                        <a:t>using </a:t>
                      </a:r>
                      <a:r>
                        <a:rPr sz="900" spc="-5" dirty="0">
                          <a:latin typeface="URW Gothic"/>
                          <a:cs typeface="URW Gothic"/>
                        </a:rPr>
                        <a:t>addresses to ensure that they  arrive</a:t>
                      </a:r>
                      <a:endParaRPr sz="900" dirty="0">
                        <a:latin typeface="URW Gothic"/>
                        <a:cs typeface="URW Gothic"/>
                      </a:endParaRPr>
                    </a:p>
                  </a:txBody>
                  <a:tcPr marL="0" marR="0" marT="6350" marB="0">
                    <a:lnR w="12700">
                      <a:solidFill>
                        <a:srgbClr val="EC7C3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208">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02333">
                <a:tc gridSpan="2">
                  <a:txBody>
                    <a:bodyPr/>
                    <a:lstStyle/>
                    <a:p>
                      <a:pPr marL="525780" marR="200660" indent="-228600">
                        <a:lnSpc>
                          <a:spcPct val="102200"/>
                        </a:lnSpc>
                        <a:buFont typeface="Symbol"/>
                        <a:buChar char=""/>
                        <a:tabLst>
                          <a:tab pos="525145" algn="l"/>
                          <a:tab pos="525780" algn="l"/>
                        </a:tabLst>
                      </a:pPr>
                      <a:r>
                        <a:rPr sz="900" spc="-5" dirty="0">
                          <a:latin typeface="URW Gothic"/>
                          <a:cs typeface="URW Gothic"/>
                        </a:rPr>
                        <a:t>Develop their knowledge of the celebration of special </a:t>
                      </a:r>
                      <a:r>
                        <a:rPr sz="900" spc="-10" dirty="0">
                          <a:latin typeface="URW Gothic"/>
                          <a:cs typeface="URW Gothic"/>
                        </a:rPr>
                        <a:t>times </a:t>
                      </a:r>
                      <a:r>
                        <a:rPr sz="900" dirty="0">
                          <a:latin typeface="URW Gothic"/>
                          <a:cs typeface="URW Gothic"/>
                        </a:rPr>
                        <a:t>from </a:t>
                      </a:r>
                      <a:r>
                        <a:rPr sz="900" spc="-5" dirty="0">
                          <a:latin typeface="URW Gothic"/>
                          <a:cs typeface="URW Gothic"/>
                        </a:rPr>
                        <a:t>around the world and where these  take place locally, including the buildings- children </a:t>
                      </a:r>
                      <a:r>
                        <a:rPr sz="900" spc="-10" dirty="0">
                          <a:latin typeface="URW Gothic"/>
                          <a:cs typeface="URW Gothic"/>
                        </a:rPr>
                        <a:t>engage </a:t>
                      </a:r>
                      <a:r>
                        <a:rPr sz="900" spc="-5" dirty="0">
                          <a:latin typeface="URW Gothic"/>
                          <a:cs typeface="URW Gothic"/>
                        </a:rPr>
                        <a:t>further with religious and cultural  communities and their practices throughout the curriculum at appropriate times of the year </a:t>
                      </a:r>
                      <a:r>
                        <a:rPr sz="900" dirty="0">
                          <a:latin typeface="URW Gothic"/>
                          <a:cs typeface="URW Gothic"/>
                        </a:rPr>
                        <a:t>– i.e.  </a:t>
                      </a:r>
                      <a:r>
                        <a:rPr sz="900" spc="-5" dirty="0">
                          <a:latin typeface="URW Gothic"/>
                          <a:cs typeface="URW Gothic"/>
                        </a:rPr>
                        <a:t>Chinese New Year, Pancake Day and The Easter</a:t>
                      </a:r>
                      <a:r>
                        <a:rPr sz="900" spc="5" dirty="0">
                          <a:latin typeface="URW Gothic"/>
                          <a:cs typeface="URW Gothic"/>
                        </a:rPr>
                        <a:t> </a:t>
                      </a:r>
                      <a:r>
                        <a:rPr sz="900" spc="-5" dirty="0">
                          <a:latin typeface="URW Gothic"/>
                          <a:cs typeface="URW Gothic"/>
                        </a:rPr>
                        <a:t>Story.</a:t>
                      </a:r>
                      <a:endParaRPr lang="en-US" sz="900" spc="-5" dirty="0">
                        <a:latin typeface="URW Gothic"/>
                        <a:cs typeface="URW Gothic"/>
                      </a:endParaRPr>
                    </a:p>
                    <a:p>
                      <a:pPr marL="525780" marR="200660" lvl="0" indent="-228600" defTabSz="914400" eaLnBrk="1" fontAlgn="auto" latinLnBrk="0" hangingPunct="1">
                        <a:lnSpc>
                          <a:spcPct val="102200"/>
                        </a:lnSpc>
                        <a:spcBef>
                          <a:spcPts val="0"/>
                        </a:spcBef>
                        <a:spcAft>
                          <a:spcPts val="0"/>
                        </a:spcAft>
                        <a:buClrTx/>
                        <a:buSzTx/>
                        <a:buFont typeface="Symbol"/>
                        <a:buChar char=""/>
                        <a:tabLst>
                          <a:tab pos="525145" algn="l"/>
                          <a:tab pos="525780" algn="l"/>
                        </a:tabLst>
                        <a:defRPr/>
                      </a:pPr>
                      <a:r>
                        <a:rPr lang="en-US" sz="900" spc="-5" dirty="0">
                          <a:latin typeface="URW Gothic"/>
                          <a:cs typeface="URW Gothic"/>
                        </a:rPr>
                        <a:t>Children can talk about the similarities differences they notice between people across different  communities/ family</a:t>
                      </a:r>
                      <a:r>
                        <a:rPr lang="en-US" sz="900" spc="-15" dirty="0">
                          <a:latin typeface="URW Gothic"/>
                          <a:cs typeface="URW Gothic"/>
                        </a:rPr>
                        <a:t> </a:t>
                      </a:r>
                      <a:r>
                        <a:rPr lang="en-US" sz="900" spc="-5" dirty="0">
                          <a:latin typeface="URW Gothic"/>
                          <a:cs typeface="URW Gothic"/>
                        </a:rPr>
                        <a:t>groups</a:t>
                      </a:r>
                      <a:endParaRPr lang="en-US" sz="900" dirty="0">
                        <a:latin typeface="URW Gothic"/>
                        <a:cs typeface="URW Gothic"/>
                      </a:endParaRPr>
                    </a:p>
                    <a:p>
                      <a:pPr marL="297180" marR="200660" indent="0">
                        <a:lnSpc>
                          <a:spcPct val="102200"/>
                        </a:lnSpc>
                        <a:buFont typeface="Symbol"/>
                        <a:buNone/>
                        <a:tabLst>
                          <a:tab pos="525145" algn="l"/>
                          <a:tab pos="525780" algn="l"/>
                        </a:tabLst>
                      </a:pPr>
                      <a:endParaRPr sz="900" dirty="0">
                        <a:latin typeface="URW Gothic"/>
                        <a:cs typeface="URW Gothic"/>
                      </a:endParaRPr>
                    </a:p>
                  </a:txBody>
                  <a:tcPr marL="0" marR="0" marT="2540" marB="0">
                    <a:lnL w="12700">
                      <a:solidFill>
                        <a:srgbClr val="EC7C30"/>
                      </a:solidFill>
                      <a:prstDash val="solid"/>
                    </a:lnL>
                  </a:tcPr>
                </a:tc>
                <a:tc hMerge="1">
                  <a:txBody>
                    <a:bodyPr/>
                    <a:lstStyle/>
                    <a:p>
                      <a:endParaRPr/>
                    </a:p>
                  </a:txBody>
                  <a:tcPr marL="0" marR="0" marT="0" marB="0"/>
                </a:tc>
                <a:tc gridSpan="2">
                  <a:txBody>
                    <a:bodyPr/>
                    <a:lstStyle/>
                    <a:p>
                      <a:pPr marL="525145" marR="111760" indent="-228600">
                        <a:lnSpc>
                          <a:spcPts val="1110"/>
                        </a:lnSpc>
                        <a:buFont typeface="Symbol"/>
                        <a:buChar char=""/>
                        <a:tabLst>
                          <a:tab pos="525145" algn="l"/>
                          <a:tab pos="525780" algn="l"/>
                        </a:tabLst>
                      </a:pPr>
                      <a:r>
                        <a:rPr sz="900" spc="-5" dirty="0">
                          <a:latin typeface="URW Gothic"/>
                          <a:cs typeface="URW Gothic"/>
                        </a:rPr>
                        <a:t>Children enjoy making maps of their local area including  </a:t>
                      </a:r>
                      <a:r>
                        <a:rPr sz="900" dirty="0">
                          <a:latin typeface="URW Gothic"/>
                          <a:cs typeface="URW Gothic"/>
                        </a:rPr>
                        <a:t>key </a:t>
                      </a:r>
                      <a:r>
                        <a:rPr sz="900" spc="-5" dirty="0">
                          <a:latin typeface="URW Gothic"/>
                          <a:cs typeface="URW Gothic"/>
                        </a:rPr>
                        <a:t>features such as their </a:t>
                      </a:r>
                      <a:r>
                        <a:rPr sz="900" spc="-10" dirty="0">
                          <a:latin typeface="URW Gothic"/>
                          <a:cs typeface="URW Gothic"/>
                        </a:rPr>
                        <a:t>own </a:t>
                      </a:r>
                      <a:r>
                        <a:rPr sz="900" spc="-5" dirty="0">
                          <a:latin typeface="URW Gothic"/>
                          <a:cs typeface="URW Gothic"/>
                        </a:rPr>
                        <a:t>house local shop</a:t>
                      </a:r>
                      <a:r>
                        <a:rPr sz="900" spc="5" dirty="0">
                          <a:latin typeface="URW Gothic"/>
                          <a:cs typeface="URW Gothic"/>
                        </a:rPr>
                        <a:t> </a:t>
                      </a:r>
                      <a:r>
                        <a:rPr sz="900" spc="-5" dirty="0">
                          <a:latin typeface="URW Gothic"/>
                          <a:cs typeface="URW Gothic"/>
                        </a:rPr>
                        <a:t>etc</a:t>
                      </a:r>
                      <a:endParaRPr sz="900" dirty="0">
                        <a:latin typeface="URW Gothic"/>
                        <a:cs typeface="URW Gothic"/>
                      </a:endParaRPr>
                    </a:p>
                  </a:txBody>
                  <a:tcPr marL="0" marR="0" marT="2540" marB="0">
                    <a:lnR w="12700">
                      <a:solidFill>
                        <a:srgbClr val="EC7C3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33">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66748">
                <a:tc gridSpan="2">
                  <a:txBody>
                    <a:bodyPr/>
                    <a:lstStyle/>
                    <a:p>
                      <a:pPr>
                        <a:lnSpc>
                          <a:spcPct val="100000"/>
                        </a:lnSpc>
                        <a:spcBef>
                          <a:spcPts val="10"/>
                        </a:spcBef>
                      </a:pPr>
                      <a:endParaRPr sz="950" dirty="0">
                        <a:latin typeface="Times New Roman"/>
                        <a:cs typeface="Times New Roman"/>
                      </a:endParaRPr>
                    </a:p>
                    <a:p>
                      <a:pPr marL="525780" marR="435609" indent="-228600">
                        <a:lnSpc>
                          <a:spcPts val="1110"/>
                        </a:lnSpc>
                        <a:spcBef>
                          <a:spcPts val="40"/>
                        </a:spcBef>
                        <a:buFont typeface="Symbol"/>
                        <a:buChar char=""/>
                        <a:tabLst>
                          <a:tab pos="525145" algn="l"/>
                          <a:tab pos="52578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able </a:t>
                      </a:r>
                      <a:r>
                        <a:rPr sz="900" spc="-10" dirty="0">
                          <a:latin typeface="URW Gothic"/>
                          <a:cs typeface="URW Gothic"/>
                        </a:rPr>
                        <a:t>to </a:t>
                      </a:r>
                      <a:r>
                        <a:rPr sz="900" spc="-5" dirty="0">
                          <a:latin typeface="URW Gothic"/>
                          <a:cs typeface="URW Gothic"/>
                        </a:rPr>
                        <a:t>describe their immediate environment and are able </a:t>
                      </a:r>
                      <a:r>
                        <a:rPr sz="900" spc="-10" dirty="0">
                          <a:latin typeface="URW Gothic"/>
                          <a:cs typeface="URW Gothic"/>
                        </a:rPr>
                        <a:t>to </a:t>
                      </a:r>
                      <a:r>
                        <a:rPr sz="900" dirty="0">
                          <a:latin typeface="URW Gothic"/>
                          <a:cs typeface="URW Gothic"/>
                        </a:rPr>
                        <a:t>use </a:t>
                      </a:r>
                      <a:r>
                        <a:rPr sz="900" spc="-5" dirty="0">
                          <a:latin typeface="URW Gothic"/>
                          <a:cs typeface="URW Gothic"/>
                        </a:rPr>
                        <a:t>new vocabulary  where appropriate and draw </a:t>
                      </a:r>
                      <a:r>
                        <a:rPr sz="900" dirty="0">
                          <a:latin typeface="URW Gothic"/>
                          <a:cs typeface="URW Gothic"/>
                        </a:rPr>
                        <a:t>their </a:t>
                      </a:r>
                      <a:r>
                        <a:rPr sz="900" spc="-5" dirty="0">
                          <a:latin typeface="URW Gothic"/>
                          <a:cs typeface="URW Gothic"/>
                        </a:rPr>
                        <a:t>version of the immediate</a:t>
                      </a:r>
                      <a:r>
                        <a:rPr sz="900" spc="5" dirty="0">
                          <a:latin typeface="URW Gothic"/>
                          <a:cs typeface="URW Gothic"/>
                        </a:rPr>
                        <a:t> </a:t>
                      </a:r>
                      <a:r>
                        <a:rPr sz="900" spc="-5" dirty="0">
                          <a:latin typeface="URW Gothic"/>
                          <a:cs typeface="URW Gothic"/>
                        </a:rPr>
                        <a:t>environment</a:t>
                      </a:r>
                      <a:endParaRPr sz="900" dirty="0">
                        <a:latin typeface="URW Gothic"/>
                        <a:cs typeface="URW Gothic"/>
                      </a:endParaRPr>
                    </a:p>
                    <a:p>
                      <a:pPr marL="525780" indent="-228600">
                        <a:lnSpc>
                          <a:spcPts val="1060"/>
                        </a:lnSpc>
                        <a:buFont typeface="Symbol"/>
                        <a:buChar char=""/>
                        <a:tabLst>
                          <a:tab pos="525145" algn="l"/>
                          <a:tab pos="525780" algn="l"/>
                        </a:tabLst>
                      </a:pPr>
                      <a:r>
                        <a:rPr sz="900" spc="-5" dirty="0">
                          <a:latin typeface="URW Gothic"/>
                          <a:cs typeface="URW Gothic"/>
                        </a:rPr>
                        <a:t>Children begin to develop an understanding of different religious occasions from around the world.</a:t>
                      </a:r>
                      <a:r>
                        <a:rPr sz="900" spc="145" dirty="0">
                          <a:latin typeface="URW Gothic"/>
                          <a:cs typeface="URW Gothic"/>
                        </a:rPr>
                        <a:t> </a:t>
                      </a:r>
                      <a:r>
                        <a:rPr sz="900" dirty="0">
                          <a:latin typeface="URW Gothic"/>
                          <a:cs typeface="URW Gothic"/>
                        </a:rPr>
                        <a:t>–</a:t>
                      </a:r>
                    </a:p>
                    <a:p>
                      <a:pPr marL="525780">
                        <a:lnSpc>
                          <a:spcPct val="100000"/>
                        </a:lnSpc>
                        <a:spcBef>
                          <a:spcPts val="20"/>
                        </a:spcBef>
                      </a:pPr>
                      <a:r>
                        <a:rPr sz="900" dirty="0">
                          <a:latin typeface="URW Gothic"/>
                          <a:cs typeface="URW Gothic"/>
                        </a:rPr>
                        <a:t>i.e. </a:t>
                      </a:r>
                      <a:r>
                        <a:rPr sz="900" spc="-5" dirty="0">
                          <a:latin typeface="URW Gothic"/>
                          <a:cs typeface="URW Gothic"/>
                        </a:rPr>
                        <a:t> Diwali and Christmas </a:t>
                      </a:r>
                      <a:endParaRPr lang="en-GB" sz="900" spc="-5" dirty="0">
                        <a:latin typeface="URW Gothic"/>
                        <a:cs typeface="URW Gothic"/>
                      </a:endParaRPr>
                    </a:p>
                    <a:p>
                      <a:pPr marL="525780" indent="0">
                        <a:lnSpc>
                          <a:spcPct val="100000"/>
                        </a:lnSpc>
                        <a:spcBef>
                          <a:spcPts val="20"/>
                        </a:spcBef>
                        <a:buFont typeface="Arial" panose="020B0604020202020204" pitchFamily="34" charset="0"/>
                        <a:buNone/>
                      </a:pPr>
                      <a:r>
                        <a:rPr lang="en-GB" sz="900" spc="-5" dirty="0">
                          <a:latin typeface="URW Gothic"/>
                          <a:cs typeface="URW Gothic"/>
                        </a:rPr>
                        <a:t>For the children to investigate our local area/community</a:t>
                      </a:r>
                    </a:p>
                    <a:p>
                      <a:pPr marL="525780">
                        <a:lnSpc>
                          <a:spcPct val="100000"/>
                        </a:lnSpc>
                        <a:spcBef>
                          <a:spcPts val="20"/>
                        </a:spcBef>
                      </a:pPr>
                      <a:r>
                        <a:rPr sz="900" spc="-10" dirty="0">
                          <a:solidFill>
                            <a:schemeClr val="tx1"/>
                          </a:solidFill>
                          <a:latin typeface="URW Gothic"/>
                          <a:cs typeface="URW Gothic"/>
                        </a:rPr>
                        <a:t>To </a:t>
                      </a:r>
                      <a:r>
                        <a:rPr sz="900" spc="-5" dirty="0">
                          <a:solidFill>
                            <a:schemeClr val="tx1"/>
                          </a:solidFill>
                          <a:latin typeface="URW Gothic"/>
                          <a:cs typeface="URW Gothic"/>
                        </a:rPr>
                        <a:t>know about some </a:t>
                      </a:r>
                      <a:r>
                        <a:rPr sz="900" dirty="0">
                          <a:solidFill>
                            <a:schemeClr val="tx1"/>
                          </a:solidFill>
                          <a:latin typeface="URW Gothic"/>
                          <a:cs typeface="URW Gothic"/>
                        </a:rPr>
                        <a:t>key </a:t>
                      </a:r>
                      <a:r>
                        <a:rPr sz="900" spc="-5" dirty="0">
                          <a:solidFill>
                            <a:schemeClr val="tx1"/>
                          </a:solidFill>
                          <a:latin typeface="URW Gothic"/>
                          <a:cs typeface="URW Gothic"/>
                        </a:rPr>
                        <a:t>events that happen </a:t>
                      </a:r>
                      <a:r>
                        <a:rPr sz="900" spc="5" dirty="0">
                          <a:solidFill>
                            <a:schemeClr val="tx1"/>
                          </a:solidFill>
                          <a:latin typeface="URW Gothic"/>
                          <a:cs typeface="URW Gothic"/>
                        </a:rPr>
                        <a:t>in </a:t>
                      </a:r>
                      <a:r>
                        <a:rPr sz="900" spc="-5" dirty="0">
                          <a:solidFill>
                            <a:schemeClr val="tx1"/>
                          </a:solidFill>
                          <a:latin typeface="URW Gothic"/>
                          <a:cs typeface="URW Gothic"/>
                        </a:rPr>
                        <a:t>the </a:t>
                      </a:r>
                      <a:r>
                        <a:rPr sz="900" spc="-10" dirty="0">
                          <a:solidFill>
                            <a:schemeClr val="tx1"/>
                          </a:solidFill>
                          <a:latin typeface="URW Gothic"/>
                          <a:cs typeface="URW Gothic"/>
                        </a:rPr>
                        <a:t>autumn </a:t>
                      </a:r>
                      <a:r>
                        <a:rPr sz="900" spc="-5" dirty="0">
                          <a:solidFill>
                            <a:schemeClr val="tx1"/>
                          </a:solidFill>
                          <a:latin typeface="URW Gothic"/>
                          <a:cs typeface="URW Gothic"/>
                        </a:rPr>
                        <a:t>term, </a:t>
                      </a:r>
                      <a:r>
                        <a:rPr sz="900" dirty="0">
                          <a:solidFill>
                            <a:schemeClr val="tx1"/>
                          </a:solidFill>
                          <a:latin typeface="URW Gothic"/>
                          <a:cs typeface="URW Gothic"/>
                        </a:rPr>
                        <a:t>e.g. </a:t>
                      </a:r>
                      <a:r>
                        <a:rPr sz="900" spc="-5" dirty="0">
                          <a:solidFill>
                            <a:schemeClr val="tx1"/>
                          </a:solidFill>
                          <a:latin typeface="URW Gothic"/>
                          <a:cs typeface="URW Gothic"/>
                        </a:rPr>
                        <a:t>Remembrance Day, </a:t>
                      </a:r>
                      <a:r>
                        <a:rPr lang="en-US" sz="900" spc="-5" dirty="0">
                          <a:solidFill>
                            <a:schemeClr val="tx1"/>
                          </a:solidFill>
                          <a:latin typeface="URW Gothic"/>
                          <a:cs typeface="URW Gothic"/>
                        </a:rPr>
                        <a:t>B</a:t>
                      </a:r>
                      <a:r>
                        <a:rPr sz="900" spc="-5" dirty="0">
                          <a:solidFill>
                            <a:schemeClr val="tx1"/>
                          </a:solidFill>
                          <a:latin typeface="URW Gothic"/>
                          <a:cs typeface="URW Gothic"/>
                        </a:rPr>
                        <a:t>onfire  night </a:t>
                      </a:r>
                      <a:r>
                        <a:rPr lang="en-US" sz="900" spc="-5" dirty="0" err="1">
                          <a:solidFill>
                            <a:schemeClr val="tx1"/>
                          </a:solidFill>
                          <a:latin typeface="URW Gothic"/>
                          <a:cs typeface="URW Gothic"/>
                        </a:rPr>
                        <a:t>etc</a:t>
                      </a:r>
                      <a:endParaRPr lang="en-GB" sz="900" spc="-5" dirty="0">
                        <a:solidFill>
                          <a:schemeClr val="tx1"/>
                        </a:solidFill>
                        <a:latin typeface="URW Gothic"/>
                        <a:cs typeface="URW Gothic"/>
                      </a:endParaRPr>
                    </a:p>
                    <a:p>
                      <a:pPr marL="525780">
                        <a:lnSpc>
                          <a:spcPct val="100000"/>
                        </a:lnSpc>
                        <a:spcBef>
                          <a:spcPts val="20"/>
                        </a:spcBef>
                      </a:pPr>
                      <a:endParaRPr sz="900" dirty="0">
                        <a:latin typeface="URW Gothic"/>
                        <a:cs typeface="URW Gothic"/>
                      </a:endParaRPr>
                    </a:p>
                  </a:txBody>
                  <a:tcPr marL="0" marR="0" marT="1270" marB="0">
                    <a:lnL w="12700">
                      <a:solidFill>
                        <a:srgbClr val="EC7C30"/>
                      </a:solidFill>
                      <a:prstDash val="solid"/>
                    </a:lnL>
                    <a:lnB w="12700">
                      <a:solidFill>
                        <a:srgbClr val="EC7C30"/>
                      </a:solidFill>
                      <a:prstDash val="solid"/>
                    </a:lnB>
                  </a:tcPr>
                </a:tc>
                <a:tc hMerge="1">
                  <a:txBody>
                    <a:bodyPr/>
                    <a:lstStyle/>
                    <a:p>
                      <a:endParaRPr/>
                    </a:p>
                  </a:txBody>
                  <a:tcPr marL="0" marR="0" marT="0" marB="0"/>
                </a:tc>
                <a:tc gridSpan="2">
                  <a:txBody>
                    <a:bodyPr/>
                    <a:lstStyle/>
                    <a:p>
                      <a:pPr marL="525145" marR="93345" indent="-228600">
                        <a:lnSpc>
                          <a:spcPts val="1100"/>
                        </a:lnSpc>
                        <a:spcBef>
                          <a:spcPts val="20"/>
                        </a:spcBef>
                        <a:buFont typeface="Symbol"/>
                        <a:buChar char=""/>
                        <a:tabLst>
                          <a:tab pos="525145" algn="l"/>
                          <a:tab pos="525780" algn="l"/>
                        </a:tabLst>
                      </a:pPr>
                      <a:r>
                        <a:rPr lang="en-US" sz="900" spc="-5" dirty="0">
                          <a:latin typeface="URW Gothic"/>
                          <a:cs typeface="URW Gothic"/>
                        </a:rPr>
                        <a:t>Know </a:t>
                      </a:r>
                      <a:r>
                        <a:rPr lang="en-US" sz="900" dirty="0">
                          <a:latin typeface="URW Gothic"/>
                          <a:cs typeface="URW Gothic"/>
                        </a:rPr>
                        <a:t>key </a:t>
                      </a:r>
                      <a:r>
                        <a:rPr lang="en-US" sz="900" spc="-5" dirty="0">
                          <a:latin typeface="URW Gothic"/>
                          <a:cs typeface="URW Gothic"/>
                        </a:rPr>
                        <a:t>people within school, </a:t>
                      </a:r>
                      <a:r>
                        <a:rPr lang="en-US" sz="900" dirty="0">
                          <a:latin typeface="URW Gothic"/>
                          <a:cs typeface="URW Gothic"/>
                        </a:rPr>
                        <a:t>their </a:t>
                      </a:r>
                      <a:r>
                        <a:rPr lang="en-US" sz="900" spc="-5" dirty="0">
                          <a:latin typeface="URW Gothic"/>
                          <a:cs typeface="URW Gothic"/>
                        </a:rPr>
                        <a:t>names and </a:t>
                      </a:r>
                      <a:r>
                        <a:rPr lang="en-US" sz="900" dirty="0">
                          <a:latin typeface="URW Gothic"/>
                          <a:cs typeface="URW Gothic"/>
                        </a:rPr>
                        <a:t>their </a:t>
                      </a:r>
                      <a:r>
                        <a:rPr lang="en-US" sz="900" spc="-5" dirty="0">
                          <a:latin typeface="URW Gothic"/>
                          <a:cs typeface="URW Gothic"/>
                        </a:rPr>
                        <a:t>job  </a:t>
                      </a:r>
                      <a:r>
                        <a:rPr lang="en-US" sz="900" spc="5" dirty="0">
                          <a:latin typeface="URW Gothic"/>
                          <a:cs typeface="URW Gothic"/>
                        </a:rPr>
                        <a:t>in</a:t>
                      </a:r>
                      <a:r>
                        <a:rPr lang="en-US" sz="900" spc="-5" dirty="0">
                          <a:latin typeface="URW Gothic"/>
                          <a:cs typeface="URW Gothic"/>
                        </a:rPr>
                        <a:t> school</a:t>
                      </a:r>
                      <a:endParaRPr lang="en-US" sz="900" dirty="0">
                        <a:latin typeface="URW Gothic"/>
                        <a:cs typeface="URW Gothic"/>
                      </a:endParaRPr>
                    </a:p>
                    <a:p>
                      <a:pPr marL="525780" indent="-229235">
                        <a:lnSpc>
                          <a:spcPts val="1055"/>
                        </a:lnSpc>
                        <a:buFont typeface="Symbol"/>
                        <a:buChar char=""/>
                        <a:tabLst>
                          <a:tab pos="525145" algn="l"/>
                          <a:tab pos="525780" algn="l"/>
                        </a:tabLst>
                      </a:pPr>
                      <a:r>
                        <a:rPr lang="en-US" sz="900" spc="-5" dirty="0">
                          <a:latin typeface="URW Gothic"/>
                          <a:cs typeface="URW Gothic"/>
                        </a:rPr>
                        <a:t>Compare houses that they </a:t>
                      </a:r>
                      <a:r>
                        <a:rPr lang="en-US" sz="900" dirty="0">
                          <a:latin typeface="URW Gothic"/>
                          <a:cs typeface="URW Gothic"/>
                        </a:rPr>
                        <a:t>can </a:t>
                      </a:r>
                      <a:r>
                        <a:rPr lang="en-US" sz="900" spc="-5" dirty="0">
                          <a:latin typeface="URW Gothic"/>
                          <a:cs typeface="URW Gothic"/>
                        </a:rPr>
                        <a:t>see, </a:t>
                      </a:r>
                      <a:r>
                        <a:rPr lang="en-US" sz="900" dirty="0">
                          <a:latin typeface="URW Gothic"/>
                          <a:cs typeface="URW Gothic"/>
                        </a:rPr>
                        <a:t>what </a:t>
                      </a:r>
                      <a:r>
                        <a:rPr lang="en-US" sz="900" spc="-5" dirty="0">
                          <a:latin typeface="URW Gothic"/>
                          <a:cs typeface="URW Gothic"/>
                        </a:rPr>
                        <a:t>are similarities</a:t>
                      </a:r>
                      <a:endParaRPr lang="en-US" sz="900" dirty="0">
                        <a:latin typeface="URW Gothic"/>
                        <a:cs typeface="URW Gothic"/>
                      </a:endParaRPr>
                    </a:p>
                    <a:p>
                      <a:pPr marL="525145">
                        <a:lnSpc>
                          <a:spcPct val="100000"/>
                        </a:lnSpc>
                        <a:spcBef>
                          <a:spcPts val="20"/>
                        </a:spcBef>
                      </a:pPr>
                      <a:r>
                        <a:rPr lang="en-US" sz="900" spc="-5" dirty="0">
                          <a:latin typeface="URW Gothic"/>
                          <a:cs typeface="URW Gothic"/>
                        </a:rPr>
                        <a:t>and</a:t>
                      </a:r>
                      <a:r>
                        <a:rPr lang="en-US" sz="900" spc="-10" dirty="0">
                          <a:latin typeface="URW Gothic"/>
                          <a:cs typeface="URW Gothic"/>
                        </a:rPr>
                        <a:t> </a:t>
                      </a:r>
                      <a:r>
                        <a:rPr lang="en-US" sz="900" spc="-5" dirty="0">
                          <a:latin typeface="URW Gothic"/>
                          <a:cs typeface="URW Gothic"/>
                        </a:rPr>
                        <a:t>differences</a:t>
                      </a:r>
                    </a:p>
                    <a:p>
                      <a:pPr marL="525145" marR="0" lvl="0" indent="0" defTabSz="914400" eaLnBrk="1" fontAlgn="auto" latinLnBrk="0" hangingPunct="1">
                        <a:lnSpc>
                          <a:spcPct val="100000"/>
                        </a:lnSpc>
                        <a:spcBef>
                          <a:spcPts val="20"/>
                        </a:spcBef>
                        <a:spcAft>
                          <a:spcPts val="0"/>
                        </a:spcAft>
                        <a:buClrTx/>
                        <a:buSzTx/>
                        <a:buFontTx/>
                        <a:buNone/>
                        <a:tabLst/>
                        <a:defRPr/>
                      </a:pPr>
                      <a:r>
                        <a:rPr lang="en-US" sz="900" spc="-5" dirty="0">
                          <a:solidFill>
                            <a:schemeClr val="tx1"/>
                          </a:solidFill>
                          <a:latin typeface="URW Gothic"/>
                          <a:cs typeface="URW Gothic"/>
                        </a:rPr>
                        <a:t>Know some important people </a:t>
                      </a:r>
                      <a:r>
                        <a:rPr lang="en-US" sz="900" dirty="0">
                          <a:solidFill>
                            <a:schemeClr val="tx1"/>
                          </a:solidFill>
                          <a:latin typeface="URW Gothic"/>
                          <a:cs typeface="URW Gothic"/>
                        </a:rPr>
                        <a:t>from </a:t>
                      </a:r>
                      <a:r>
                        <a:rPr lang="en-US" sz="900" spc="-5" dirty="0">
                          <a:solidFill>
                            <a:schemeClr val="tx1"/>
                          </a:solidFill>
                          <a:latin typeface="URW Gothic"/>
                          <a:cs typeface="URW Gothic"/>
                        </a:rPr>
                        <a:t>the immediate  community and </a:t>
                      </a:r>
                      <a:r>
                        <a:rPr lang="en-US" sz="900" dirty="0">
                          <a:solidFill>
                            <a:schemeClr val="tx1"/>
                          </a:solidFill>
                          <a:latin typeface="URW Gothic"/>
                          <a:cs typeface="URW Gothic"/>
                        </a:rPr>
                        <a:t>what </a:t>
                      </a:r>
                      <a:r>
                        <a:rPr lang="en-US" sz="900" spc="-5" dirty="0">
                          <a:solidFill>
                            <a:schemeClr val="tx1"/>
                          </a:solidFill>
                          <a:latin typeface="URW Gothic"/>
                          <a:cs typeface="URW Gothic"/>
                        </a:rPr>
                        <a:t>they do to help the</a:t>
                      </a:r>
                      <a:r>
                        <a:rPr lang="en-US" sz="900" spc="5" dirty="0">
                          <a:solidFill>
                            <a:schemeClr val="tx1"/>
                          </a:solidFill>
                          <a:latin typeface="URW Gothic"/>
                          <a:cs typeface="URW Gothic"/>
                        </a:rPr>
                        <a:t> </a:t>
                      </a:r>
                      <a:r>
                        <a:rPr lang="en-US" sz="900" spc="-5" dirty="0">
                          <a:solidFill>
                            <a:schemeClr val="tx1"/>
                          </a:solidFill>
                          <a:latin typeface="URW Gothic"/>
                          <a:cs typeface="URW Gothic"/>
                        </a:rPr>
                        <a:t>community</a:t>
                      </a:r>
                      <a:endParaRPr lang="en-US" sz="900" dirty="0">
                        <a:solidFill>
                          <a:schemeClr val="tx1"/>
                        </a:solidFill>
                        <a:latin typeface="URW Gothic"/>
                        <a:cs typeface="URW Gothic"/>
                      </a:endParaRPr>
                    </a:p>
                    <a:p>
                      <a:pPr marL="525145">
                        <a:lnSpc>
                          <a:spcPct val="100000"/>
                        </a:lnSpc>
                        <a:spcBef>
                          <a:spcPts val="20"/>
                        </a:spcBef>
                      </a:pPr>
                      <a:endParaRPr lang="en-US" sz="900" dirty="0">
                        <a:latin typeface="URW Gothic"/>
                        <a:cs typeface="URW Gothic"/>
                      </a:endParaRPr>
                    </a:p>
                  </a:txBody>
                  <a:tcPr marL="0" marR="0" marT="2540" marB="0">
                    <a:lnR w="12700">
                      <a:solidFill>
                        <a:srgbClr val="EC7C30"/>
                      </a:solidFill>
                      <a:prstDash val="solid"/>
                    </a:lnR>
                    <a:lnB w="12700">
                      <a:solidFill>
                        <a:srgbClr val="EC7C3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30</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05B8CA57-6FB2-B10F-3FD0-B98C4A9CC7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5272" y="1114425"/>
            <a:ext cx="711454" cy="567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52754"/>
            <a:ext cx="9974580" cy="1320165"/>
            <a:chOff x="371856" y="952754"/>
            <a:chExt cx="9974580" cy="1320165"/>
          </a:xfrm>
        </p:grpSpPr>
        <p:sp>
          <p:nvSpPr>
            <p:cNvPr id="3" name="object 3"/>
            <p:cNvSpPr/>
            <p:nvPr/>
          </p:nvSpPr>
          <p:spPr>
            <a:xfrm>
              <a:off x="373380" y="964946"/>
              <a:ext cx="8089265" cy="186055"/>
            </a:xfrm>
            <a:custGeom>
              <a:avLst/>
              <a:gdLst/>
              <a:ahLst/>
              <a:cxnLst/>
              <a:rect l="l" t="t" r="r" b="b"/>
              <a:pathLst>
                <a:path w="8089265" h="186055">
                  <a:moveTo>
                    <a:pt x="8089138" y="0"/>
                  </a:moveTo>
                  <a:lnTo>
                    <a:pt x="0" y="0"/>
                  </a:lnTo>
                  <a:lnTo>
                    <a:pt x="0" y="185928"/>
                  </a:lnTo>
                  <a:lnTo>
                    <a:pt x="8089138" y="185928"/>
                  </a:lnTo>
                  <a:lnTo>
                    <a:pt x="8089138" y="0"/>
                  </a:lnTo>
                  <a:close/>
                </a:path>
              </a:pathLst>
            </a:custGeom>
            <a:solidFill>
              <a:srgbClr val="F4AF83"/>
            </a:solidFill>
          </p:spPr>
          <p:txBody>
            <a:bodyPr wrap="square" lIns="0" tIns="0" rIns="0" bIns="0" rtlCol="0"/>
            <a:lstStyle/>
            <a:p>
              <a:endParaRPr/>
            </a:p>
          </p:txBody>
        </p:sp>
        <p:sp>
          <p:nvSpPr>
            <p:cNvPr id="4" name="object 4"/>
            <p:cNvSpPr/>
            <p:nvPr/>
          </p:nvSpPr>
          <p:spPr>
            <a:xfrm>
              <a:off x="371856" y="952753"/>
              <a:ext cx="9974580" cy="1320165"/>
            </a:xfrm>
            <a:custGeom>
              <a:avLst/>
              <a:gdLst/>
              <a:ahLst/>
              <a:cxnLst/>
              <a:rect l="l" t="t" r="r" b="b"/>
              <a:pathLst>
                <a:path w="9974580" h="1320164">
                  <a:moveTo>
                    <a:pt x="3859390" y="1039368"/>
                  </a:moveTo>
                  <a:lnTo>
                    <a:pt x="1524" y="1039368"/>
                  </a:lnTo>
                  <a:lnTo>
                    <a:pt x="1524" y="1179576"/>
                  </a:lnTo>
                  <a:lnTo>
                    <a:pt x="1524" y="1319784"/>
                  </a:lnTo>
                  <a:lnTo>
                    <a:pt x="271272" y="1319784"/>
                  </a:lnTo>
                  <a:lnTo>
                    <a:pt x="271272" y="1179576"/>
                  </a:lnTo>
                  <a:lnTo>
                    <a:pt x="3859390" y="1179576"/>
                  </a:lnTo>
                  <a:lnTo>
                    <a:pt x="3859390" y="1039368"/>
                  </a:lnTo>
                  <a:close/>
                </a:path>
                <a:path w="9974580" h="1320164">
                  <a:moveTo>
                    <a:pt x="8090649" y="0"/>
                  </a:moveTo>
                  <a:lnTo>
                    <a:pt x="0" y="0"/>
                  </a:lnTo>
                  <a:lnTo>
                    <a:pt x="0" y="12192"/>
                  </a:lnTo>
                  <a:lnTo>
                    <a:pt x="8090649" y="12192"/>
                  </a:lnTo>
                  <a:lnTo>
                    <a:pt x="8090649" y="0"/>
                  </a:lnTo>
                  <a:close/>
                </a:path>
                <a:path w="9974580" h="1320164">
                  <a:moveTo>
                    <a:pt x="9974326" y="1039368"/>
                  </a:moveTo>
                  <a:lnTo>
                    <a:pt x="3859403" y="1039368"/>
                  </a:lnTo>
                  <a:lnTo>
                    <a:pt x="3859403" y="1179576"/>
                  </a:lnTo>
                  <a:lnTo>
                    <a:pt x="9974326" y="1179576"/>
                  </a:lnTo>
                  <a:lnTo>
                    <a:pt x="9974326" y="1039368"/>
                  </a:lnTo>
                  <a:close/>
                </a:path>
                <a:path w="9974580" h="1320164">
                  <a:moveTo>
                    <a:pt x="9974326" y="0"/>
                  </a:moveTo>
                  <a:lnTo>
                    <a:pt x="8102854" y="0"/>
                  </a:lnTo>
                  <a:lnTo>
                    <a:pt x="8090662" y="0"/>
                  </a:lnTo>
                  <a:lnTo>
                    <a:pt x="8090662" y="12192"/>
                  </a:lnTo>
                  <a:lnTo>
                    <a:pt x="8102854" y="12192"/>
                  </a:lnTo>
                  <a:lnTo>
                    <a:pt x="9974326" y="12192"/>
                  </a:lnTo>
                  <a:lnTo>
                    <a:pt x="9974326" y="0"/>
                  </a:lnTo>
                  <a:close/>
                </a:path>
              </a:pathLst>
            </a:custGeom>
            <a:solidFill>
              <a:srgbClr val="EC7C30"/>
            </a:solidFill>
          </p:spPr>
          <p:txBody>
            <a:bodyPr wrap="square" lIns="0" tIns="0" rIns="0" bIns="0" rtlCol="0"/>
            <a:lstStyle/>
            <a:p>
              <a:endParaRPr/>
            </a:p>
          </p:txBody>
        </p:sp>
        <p:sp>
          <p:nvSpPr>
            <p:cNvPr id="5" name="object 5"/>
            <p:cNvSpPr/>
            <p:nvPr/>
          </p:nvSpPr>
          <p:spPr>
            <a:xfrm>
              <a:off x="643128" y="2132330"/>
              <a:ext cx="9703435" cy="140335"/>
            </a:xfrm>
            <a:custGeom>
              <a:avLst/>
              <a:gdLst/>
              <a:ahLst/>
              <a:cxnLst/>
              <a:rect l="l" t="t" r="r" b="b"/>
              <a:pathLst>
                <a:path w="9703435" h="140335">
                  <a:moveTo>
                    <a:pt x="9703054" y="0"/>
                  </a:moveTo>
                  <a:lnTo>
                    <a:pt x="0" y="0"/>
                  </a:lnTo>
                  <a:lnTo>
                    <a:pt x="0" y="140208"/>
                  </a:lnTo>
                  <a:lnTo>
                    <a:pt x="9703054" y="140208"/>
                  </a:lnTo>
                  <a:lnTo>
                    <a:pt x="9703054" y="0"/>
                  </a:lnTo>
                  <a:close/>
                </a:path>
              </a:pathLst>
            </a:custGeom>
            <a:solidFill>
              <a:srgbClr val="FAE3D4"/>
            </a:solidFill>
          </p:spPr>
          <p:txBody>
            <a:bodyPr wrap="square" lIns="0" tIns="0" rIns="0" bIns="0" rtlCol="0"/>
            <a:lstStyle/>
            <a:p>
              <a:endParaRPr/>
            </a:p>
          </p:txBody>
        </p:sp>
      </p:grpSp>
      <p:sp>
        <p:nvSpPr>
          <p:cNvPr id="6" name="object 6"/>
          <p:cNvSpPr txBox="1"/>
          <p:nvPr/>
        </p:nvSpPr>
        <p:spPr>
          <a:xfrm>
            <a:off x="421640" y="346963"/>
            <a:ext cx="9770745" cy="1775038"/>
          </a:xfrm>
          <a:prstGeom prst="rect">
            <a:avLst/>
          </a:prstGeom>
        </p:spPr>
        <p:txBody>
          <a:bodyPr vert="horz" wrap="square" lIns="0" tIns="12700" rIns="0" bIns="0" rtlCol="0">
            <a:spAutoFit/>
          </a:bodyPr>
          <a:lstStyle/>
          <a:p>
            <a:pPr marL="39497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394970">
              <a:lnSpc>
                <a:spcPct val="100000"/>
              </a:lnSpc>
              <a:spcBef>
                <a:spcPts val="60"/>
              </a:spcBef>
            </a:pPr>
            <a:r>
              <a:rPr sz="1200" b="1" spc="-5" dirty="0">
                <a:solidFill>
                  <a:srgbClr val="EC7C30"/>
                </a:solidFill>
                <a:latin typeface="Gothic Uralic"/>
                <a:cs typeface="Gothic Uralic"/>
              </a:rPr>
              <a:t>Understanding </a:t>
            </a:r>
            <a:r>
              <a:rPr sz="1200" b="1" dirty="0">
                <a:solidFill>
                  <a:srgbClr val="EC7C30"/>
                </a:solidFill>
                <a:latin typeface="Gothic Uralic"/>
                <a:cs typeface="Gothic Uralic"/>
              </a:rPr>
              <a:t>the </a:t>
            </a:r>
            <a:r>
              <a:rPr sz="1200" b="1" spc="-5" dirty="0">
                <a:solidFill>
                  <a:srgbClr val="EC7C30"/>
                </a:solidFill>
                <a:latin typeface="Gothic Uralic"/>
                <a:cs typeface="Gothic Uralic"/>
              </a:rPr>
              <a:t>World </a:t>
            </a:r>
            <a:r>
              <a:rPr sz="1200" b="1" dirty="0">
                <a:solidFill>
                  <a:srgbClr val="EC7C30"/>
                </a:solidFill>
                <a:latin typeface="Gothic Uralic"/>
                <a:cs typeface="Gothic Uralic"/>
              </a:rPr>
              <a:t>| The </a:t>
            </a:r>
            <a:r>
              <a:rPr sz="1200" b="1" spc="-5" dirty="0">
                <a:solidFill>
                  <a:srgbClr val="EC7C30"/>
                </a:solidFill>
                <a:latin typeface="Gothic Uralic"/>
                <a:cs typeface="Gothic Uralic"/>
              </a:rPr>
              <a:t>Natural</a:t>
            </a:r>
            <a:r>
              <a:rPr sz="1200" b="1" dirty="0">
                <a:solidFill>
                  <a:srgbClr val="EC7C30"/>
                </a:solidFill>
                <a:latin typeface="Gothic Uralic"/>
                <a:cs typeface="Gothic Uralic"/>
              </a:rPr>
              <a:t> World</a:t>
            </a:r>
            <a:endParaRPr sz="1200" dirty="0">
              <a:latin typeface="Gothic Uralic"/>
              <a:cs typeface="Gothic Uralic"/>
            </a:endParaRPr>
          </a:p>
          <a:p>
            <a:pPr>
              <a:lnSpc>
                <a:spcPct val="100000"/>
              </a:lnSpc>
              <a:spcBef>
                <a:spcPts val="25"/>
              </a:spcBef>
            </a:pPr>
            <a:endParaRPr sz="1300" dirty="0">
              <a:latin typeface="Gothic Uralic"/>
              <a:cs typeface="Gothic Uralic"/>
            </a:endParaRPr>
          </a:p>
          <a:p>
            <a:pPr marL="12700">
              <a:lnSpc>
                <a:spcPct val="100000"/>
              </a:lnSpc>
            </a:pPr>
            <a:r>
              <a:rPr sz="1200" b="1" dirty="0">
                <a:latin typeface="Gothic Uralic"/>
                <a:cs typeface="Gothic Uralic"/>
              </a:rPr>
              <a:t>Early Learning </a:t>
            </a:r>
            <a:r>
              <a:rPr sz="1200" b="1" spc="-5" dirty="0">
                <a:latin typeface="Gothic Uralic"/>
                <a:cs typeface="Gothic Uralic"/>
              </a:rPr>
              <a:t>Goal: Understanding </a:t>
            </a:r>
            <a:r>
              <a:rPr sz="1200" b="1" dirty="0">
                <a:latin typeface="Gothic Uralic"/>
                <a:cs typeface="Gothic Uralic"/>
              </a:rPr>
              <a:t>the World </a:t>
            </a:r>
            <a:r>
              <a:rPr sz="1200" spc="-5" dirty="0">
                <a:latin typeface="URW Gothic"/>
                <a:cs typeface="URW Gothic"/>
              </a:rPr>
              <a:t>| The Natural</a:t>
            </a:r>
            <a:r>
              <a:rPr sz="1200" spc="35" dirty="0">
                <a:latin typeface="URW Gothic"/>
                <a:cs typeface="URW Gothic"/>
              </a:rPr>
              <a:t> </a:t>
            </a:r>
            <a:r>
              <a:rPr sz="1200" spc="-5" dirty="0">
                <a:latin typeface="URW Gothic"/>
                <a:cs typeface="URW Gothic"/>
              </a:rPr>
              <a:t>World</a:t>
            </a:r>
            <a:endParaRPr sz="1200" dirty="0">
              <a:latin typeface="URW Gothic"/>
              <a:cs typeface="URW Gothic"/>
            </a:endParaRPr>
          </a:p>
          <a:p>
            <a:pPr marL="12700">
              <a:lnSpc>
                <a:spcPct val="100000"/>
              </a:lnSpc>
            </a:pPr>
            <a:r>
              <a:rPr sz="900" spc="-5" dirty="0">
                <a:latin typeface="URW Gothic"/>
                <a:cs typeface="URW Gothic"/>
              </a:rPr>
              <a:t>Children at the expected level of development</a:t>
            </a:r>
            <a:r>
              <a:rPr sz="900" spc="20"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Explore the natural world around them, making observations and drawing pictures of animals and</a:t>
            </a:r>
            <a:r>
              <a:rPr sz="900" spc="20" dirty="0">
                <a:latin typeface="URW Gothic"/>
                <a:cs typeface="URW Gothic"/>
              </a:rPr>
              <a:t> </a:t>
            </a:r>
            <a:r>
              <a:rPr sz="900" spc="-5" dirty="0">
                <a:latin typeface="URW Gothic"/>
                <a:cs typeface="URW Gothic"/>
              </a:rPr>
              <a:t>plants.</a:t>
            </a:r>
            <a:endParaRPr sz="900" dirty="0">
              <a:latin typeface="URW Gothic"/>
              <a:cs typeface="URW Gothic"/>
            </a:endParaRPr>
          </a:p>
          <a:p>
            <a:pPr marL="469900" marR="5080" indent="-228600">
              <a:lnSpc>
                <a:spcPct val="102200"/>
              </a:lnSpc>
              <a:buFont typeface="Symbol"/>
              <a:buChar char=""/>
              <a:tabLst>
                <a:tab pos="469265" algn="l"/>
                <a:tab pos="469900" algn="l"/>
              </a:tabLst>
            </a:pPr>
            <a:r>
              <a:rPr sz="900" spc="-5" dirty="0">
                <a:latin typeface="URW Gothic"/>
                <a:cs typeface="URW Gothic"/>
              </a:rPr>
              <a:t>Know some similarities and differences between the natural world around them and contrasting environments, drawing on their experiences and </a:t>
            </a:r>
            <a:r>
              <a:rPr sz="900" dirty="0">
                <a:latin typeface="URW Gothic"/>
                <a:cs typeface="URW Gothic"/>
              </a:rPr>
              <a:t>what </a:t>
            </a:r>
            <a:r>
              <a:rPr sz="900" spc="-5" dirty="0">
                <a:latin typeface="URW Gothic"/>
                <a:cs typeface="URW Gothic"/>
              </a:rPr>
              <a:t>has been </a:t>
            </a:r>
            <a:r>
              <a:rPr sz="900" dirty="0">
                <a:latin typeface="URW Gothic"/>
                <a:cs typeface="URW Gothic"/>
              </a:rPr>
              <a:t>read </a:t>
            </a:r>
            <a:r>
              <a:rPr sz="900" spc="5" dirty="0">
                <a:latin typeface="URW Gothic"/>
                <a:cs typeface="URW Gothic"/>
              </a:rPr>
              <a:t>in  </a:t>
            </a:r>
            <a:r>
              <a:rPr sz="900" spc="-5" dirty="0">
                <a:latin typeface="URW Gothic"/>
                <a:cs typeface="URW Gothic"/>
              </a:rPr>
              <a:t>class.</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Understand some important processes and changes </a:t>
            </a:r>
            <a:r>
              <a:rPr sz="900" spc="5" dirty="0">
                <a:latin typeface="URW Gothic"/>
                <a:cs typeface="URW Gothic"/>
              </a:rPr>
              <a:t>in </a:t>
            </a:r>
            <a:r>
              <a:rPr sz="900" spc="-10" dirty="0">
                <a:latin typeface="URW Gothic"/>
                <a:cs typeface="URW Gothic"/>
              </a:rPr>
              <a:t>the </a:t>
            </a:r>
            <a:r>
              <a:rPr sz="900" spc="-5" dirty="0">
                <a:latin typeface="URW Gothic"/>
                <a:cs typeface="URW Gothic"/>
              </a:rPr>
              <a:t>natural world around them, including the seasons and </a:t>
            </a:r>
            <a:r>
              <a:rPr sz="900" dirty="0">
                <a:latin typeface="URW Gothic"/>
                <a:cs typeface="URW Gothic"/>
              </a:rPr>
              <a:t>changing </a:t>
            </a:r>
            <a:r>
              <a:rPr sz="900" spc="-5" dirty="0">
                <a:latin typeface="URW Gothic"/>
                <a:cs typeface="URW Gothic"/>
              </a:rPr>
              <a:t>states of</a:t>
            </a:r>
            <a:r>
              <a:rPr sz="900" spc="95" dirty="0">
                <a:latin typeface="URW Gothic"/>
                <a:cs typeface="URW Gothic"/>
              </a:rPr>
              <a:t> </a:t>
            </a:r>
            <a:r>
              <a:rPr sz="900" spc="-5" dirty="0">
                <a:latin typeface="URW Gothic"/>
                <a:cs typeface="URW Gothic"/>
              </a:rPr>
              <a:t>matter.</a:t>
            </a:r>
            <a:endParaRPr sz="900" dirty="0">
              <a:latin typeface="URW Gothic"/>
              <a:cs typeface="URW Gothic"/>
            </a:endParaRPr>
          </a:p>
          <a:p>
            <a:pPr>
              <a:lnSpc>
                <a:spcPct val="100000"/>
              </a:lnSpc>
              <a:spcBef>
                <a:spcPts val="40"/>
              </a:spcBef>
            </a:pPr>
            <a:endParaRPr sz="850" dirty="0">
              <a:latin typeface="URW Gothic"/>
              <a:cs typeface="URW Gothic"/>
            </a:endParaRPr>
          </a:p>
          <a:p>
            <a:pPr marL="12700">
              <a:lnSpc>
                <a:spcPct val="100000"/>
              </a:lnSpc>
              <a:tabLst>
                <a:tab pos="3877945" algn="l"/>
              </a:tabLst>
            </a:pPr>
            <a:r>
              <a:rPr sz="900" b="1" spc="-5" dirty="0">
                <a:latin typeface="Gothic Uralic"/>
                <a:cs typeface="Gothic Uralic"/>
              </a:rPr>
              <a:t>Progression towards the Early</a:t>
            </a:r>
            <a:r>
              <a:rPr sz="900" b="1" spc="60" dirty="0">
                <a:latin typeface="Gothic Uralic"/>
                <a:cs typeface="Gothic Uralic"/>
              </a:rPr>
              <a:t>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	Progress in other </a:t>
            </a:r>
            <a:r>
              <a:rPr sz="900" b="1" dirty="0">
                <a:latin typeface="Gothic Uralic"/>
                <a:cs typeface="Gothic Uralic"/>
              </a:rPr>
              <a:t>areas </a:t>
            </a:r>
            <a:r>
              <a:rPr sz="900" b="1" spc="-5" dirty="0">
                <a:latin typeface="Gothic Uralic"/>
                <a:cs typeface="Gothic Uralic"/>
              </a:rPr>
              <a:t>of science curriculum </a:t>
            </a:r>
            <a:r>
              <a:rPr sz="900" b="1" dirty="0">
                <a:latin typeface="Gothic Uralic"/>
                <a:cs typeface="Gothic Uralic"/>
              </a:rPr>
              <a:t>– </a:t>
            </a:r>
            <a:r>
              <a:rPr lang="en-GB" sz="900" b="1" dirty="0">
                <a:latin typeface="Gothic Uralic"/>
                <a:cs typeface="Gothic Uralic"/>
              </a:rPr>
              <a:t>Reception</a:t>
            </a:r>
            <a:endParaRPr lang="en-GB" sz="900" b="1" i="1" spc="-155" dirty="0">
              <a:latin typeface="Verdana"/>
              <a:cs typeface="Gothic Uralic"/>
            </a:endParaRPr>
          </a:p>
          <a:p>
            <a:pPr marL="12700">
              <a:lnSpc>
                <a:spcPct val="100000"/>
              </a:lnSpc>
              <a:tabLst>
                <a:tab pos="3877945"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p:txBody>
      </p:sp>
      <p:sp>
        <p:nvSpPr>
          <p:cNvPr id="7" name="object 7"/>
          <p:cNvSpPr txBox="1"/>
          <p:nvPr/>
        </p:nvSpPr>
        <p:spPr>
          <a:xfrm>
            <a:off x="650240" y="2259838"/>
            <a:ext cx="3489325" cy="703269"/>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900" dirty="0">
                <a:latin typeface="URW Gothic"/>
                <a:cs typeface="URW Gothic"/>
              </a:rPr>
              <a:t>Make </a:t>
            </a:r>
            <a:r>
              <a:rPr sz="900" spc="-5" dirty="0">
                <a:latin typeface="URW Gothic"/>
                <a:cs typeface="URW Gothic"/>
              </a:rPr>
              <a:t>observations of their local area, animals and</a:t>
            </a:r>
            <a:r>
              <a:rPr sz="900" spc="25" dirty="0">
                <a:latin typeface="URW Gothic"/>
                <a:cs typeface="URW Gothic"/>
              </a:rPr>
              <a:t> </a:t>
            </a:r>
            <a:r>
              <a:rPr sz="900" spc="-5" dirty="0">
                <a:latin typeface="URW Gothic"/>
                <a:cs typeface="URW Gothic"/>
              </a:rPr>
              <a:t>plants.</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10" dirty="0">
                <a:latin typeface="URW Gothic"/>
                <a:cs typeface="URW Gothic"/>
              </a:rPr>
              <a:t>Talk </a:t>
            </a:r>
            <a:r>
              <a:rPr sz="900" spc="-5" dirty="0">
                <a:latin typeface="URW Gothic"/>
                <a:cs typeface="URW Gothic"/>
              </a:rPr>
              <a:t>about the different seasons.</a:t>
            </a:r>
            <a:endParaRPr sz="900" dirty="0">
              <a:latin typeface="URW Gothic"/>
              <a:cs typeface="URW Gothic"/>
            </a:endParaRPr>
          </a:p>
          <a:p>
            <a:pPr marL="241300" indent="-228600">
              <a:lnSpc>
                <a:spcPct val="100000"/>
              </a:lnSpc>
              <a:spcBef>
                <a:spcPts val="25"/>
              </a:spcBef>
              <a:buChar char="-"/>
              <a:tabLst>
                <a:tab pos="240665" algn="l"/>
                <a:tab pos="241300" algn="l"/>
              </a:tabLst>
            </a:pPr>
            <a:r>
              <a:rPr sz="900" dirty="0">
                <a:latin typeface="URW Gothic"/>
                <a:cs typeface="URW Gothic"/>
              </a:rPr>
              <a:t>Can </a:t>
            </a:r>
            <a:r>
              <a:rPr sz="900" spc="-5" dirty="0">
                <a:latin typeface="URW Gothic"/>
                <a:cs typeface="URW Gothic"/>
              </a:rPr>
              <a:t>link different types of weather to different</a:t>
            </a:r>
            <a:r>
              <a:rPr sz="900" spc="20" dirty="0">
                <a:latin typeface="URW Gothic"/>
                <a:cs typeface="URW Gothic"/>
              </a:rPr>
              <a:t> </a:t>
            </a:r>
            <a:r>
              <a:rPr sz="900" spc="-5" dirty="0">
                <a:latin typeface="URW Gothic"/>
                <a:cs typeface="URW Gothic"/>
              </a:rPr>
              <a:t>seasons.</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10" dirty="0">
                <a:latin typeface="URW Gothic"/>
                <a:cs typeface="URW Gothic"/>
              </a:rPr>
              <a:t>Talk </a:t>
            </a:r>
            <a:r>
              <a:rPr sz="900" spc="-5" dirty="0">
                <a:latin typeface="URW Gothic"/>
                <a:cs typeface="URW Gothic"/>
              </a:rPr>
              <a:t>about changes of states such as freezing </a:t>
            </a:r>
            <a:r>
              <a:rPr sz="900" spc="5" dirty="0">
                <a:latin typeface="URW Gothic"/>
                <a:cs typeface="URW Gothic"/>
              </a:rPr>
              <a:t>and</a:t>
            </a:r>
            <a:r>
              <a:rPr sz="900" spc="25" dirty="0">
                <a:latin typeface="URW Gothic"/>
                <a:cs typeface="URW Gothic"/>
              </a:rPr>
              <a:t> </a:t>
            </a:r>
            <a:r>
              <a:rPr sz="900" spc="-5" dirty="0">
                <a:latin typeface="URW Gothic"/>
                <a:cs typeface="URW Gothic"/>
              </a:rPr>
              <a:t>melting.</a:t>
            </a:r>
            <a:endParaRPr sz="900" dirty="0">
              <a:latin typeface="URW Gothic"/>
              <a:cs typeface="URW Gothic"/>
            </a:endParaRPr>
          </a:p>
          <a:p>
            <a:pPr marL="241300" marR="33020" indent="-228600">
              <a:lnSpc>
                <a:spcPct val="102200"/>
              </a:lnSpc>
              <a:buChar char="-"/>
              <a:tabLst>
                <a:tab pos="240665" algn="l"/>
                <a:tab pos="241300" algn="l"/>
              </a:tabLst>
            </a:pPr>
            <a:r>
              <a:rPr sz="900" spc="-5" dirty="0">
                <a:latin typeface="URW Gothic"/>
                <a:cs typeface="URW Gothic"/>
              </a:rPr>
              <a:t>Understand changes in the natural world </a:t>
            </a:r>
            <a:r>
              <a:rPr sz="900" dirty="0">
                <a:latin typeface="URW Gothic"/>
                <a:cs typeface="URW Gothic"/>
              </a:rPr>
              <a:t>such </a:t>
            </a:r>
            <a:r>
              <a:rPr sz="900" spc="-5" dirty="0">
                <a:latin typeface="URW Gothic"/>
                <a:cs typeface="URW Gothic"/>
              </a:rPr>
              <a:t>as day and  night.</a:t>
            </a:r>
            <a:endParaRPr sz="900" dirty="0">
              <a:latin typeface="URW Gothic"/>
              <a:cs typeface="URW Gothic"/>
            </a:endParaRPr>
          </a:p>
        </p:txBody>
      </p:sp>
      <p:sp>
        <p:nvSpPr>
          <p:cNvPr id="8" name="object 8"/>
          <p:cNvSpPr/>
          <p:nvPr/>
        </p:nvSpPr>
        <p:spPr>
          <a:xfrm>
            <a:off x="4231259" y="2272538"/>
            <a:ext cx="6115050" cy="2242820"/>
          </a:xfrm>
          <a:custGeom>
            <a:avLst/>
            <a:gdLst/>
            <a:ahLst/>
            <a:cxnLst/>
            <a:rect l="l" t="t" r="r" b="b"/>
            <a:pathLst>
              <a:path w="6115050" h="2242820">
                <a:moveTo>
                  <a:pt x="6114923" y="0"/>
                </a:moveTo>
                <a:lnTo>
                  <a:pt x="0" y="0"/>
                </a:lnTo>
                <a:lnTo>
                  <a:pt x="0" y="2242439"/>
                </a:lnTo>
                <a:lnTo>
                  <a:pt x="6114923" y="2242439"/>
                </a:lnTo>
                <a:lnTo>
                  <a:pt x="6114923" y="0"/>
                </a:lnTo>
                <a:close/>
              </a:path>
            </a:pathLst>
          </a:custGeom>
          <a:solidFill>
            <a:srgbClr val="E7E6E6"/>
          </a:solidFill>
        </p:spPr>
        <p:txBody>
          <a:bodyPr wrap="square" lIns="0" tIns="0" rIns="0" bIns="0" rtlCol="0"/>
          <a:lstStyle/>
          <a:p>
            <a:endParaRPr/>
          </a:p>
        </p:txBody>
      </p:sp>
      <p:sp>
        <p:nvSpPr>
          <p:cNvPr id="9" name="object 9"/>
          <p:cNvSpPr txBox="1"/>
          <p:nvPr/>
        </p:nvSpPr>
        <p:spPr>
          <a:xfrm>
            <a:off x="4515739" y="2259838"/>
            <a:ext cx="5727065" cy="1409553"/>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900" spc="-10" dirty="0">
                <a:latin typeface="URW Gothic"/>
                <a:cs typeface="URW Gothic"/>
              </a:rPr>
              <a:t>To </a:t>
            </a:r>
            <a:r>
              <a:rPr sz="900" spc="-5" dirty="0">
                <a:latin typeface="URW Gothic"/>
                <a:cs typeface="URW Gothic"/>
              </a:rPr>
              <a:t>be able </a:t>
            </a:r>
            <a:r>
              <a:rPr sz="900" spc="-10" dirty="0">
                <a:latin typeface="URW Gothic"/>
                <a:cs typeface="URW Gothic"/>
              </a:rPr>
              <a:t>to </a:t>
            </a:r>
            <a:r>
              <a:rPr sz="900" spc="-5" dirty="0">
                <a:latin typeface="URW Gothic"/>
                <a:cs typeface="URW Gothic"/>
              </a:rPr>
              <a:t>describe different materials and</a:t>
            </a:r>
            <a:r>
              <a:rPr sz="900" spc="25" dirty="0">
                <a:latin typeface="URW Gothic"/>
                <a:cs typeface="URW Gothic"/>
              </a:rPr>
              <a:t> </a:t>
            </a:r>
            <a:r>
              <a:rPr sz="900" spc="-5" dirty="0">
                <a:latin typeface="URW Gothic"/>
                <a:cs typeface="URW Gothic"/>
              </a:rPr>
              <a:t>textures.</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10" dirty="0">
                <a:latin typeface="URW Gothic"/>
                <a:cs typeface="URW Gothic"/>
              </a:rPr>
              <a:t>To </a:t>
            </a:r>
            <a:r>
              <a:rPr sz="900" spc="-5" dirty="0">
                <a:latin typeface="URW Gothic"/>
                <a:cs typeface="URW Gothic"/>
              </a:rPr>
              <a:t>begin to understand the properties and uses of different</a:t>
            </a:r>
            <a:r>
              <a:rPr sz="900" spc="10" dirty="0">
                <a:latin typeface="URW Gothic"/>
                <a:cs typeface="URW Gothic"/>
              </a:rPr>
              <a:t> </a:t>
            </a:r>
            <a:r>
              <a:rPr sz="900" spc="-5" dirty="0">
                <a:latin typeface="URW Gothic"/>
                <a:cs typeface="URW Gothic"/>
              </a:rPr>
              <a:t>materials.</a:t>
            </a:r>
            <a:endParaRPr sz="900" dirty="0">
              <a:latin typeface="URW Gothic"/>
              <a:cs typeface="URW Gothic"/>
            </a:endParaRPr>
          </a:p>
          <a:p>
            <a:pPr marL="241300" marR="198755" indent="-228600">
              <a:lnSpc>
                <a:spcPct val="102200"/>
              </a:lnSpc>
              <a:buChar char="-"/>
              <a:tabLst>
                <a:tab pos="240665" algn="l"/>
                <a:tab pos="241300" algn="l"/>
              </a:tabLst>
            </a:pPr>
            <a:r>
              <a:rPr sz="900" spc="-10" dirty="0">
                <a:latin typeface="URW Gothic"/>
                <a:cs typeface="URW Gothic"/>
              </a:rPr>
              <a:t>The </a:t>
            </a:r>
            <a:r>
              <a:rPr sz="900" spc="-5" dirty="0">
                <a:latin typeface="URW Gothic"/>
                <a:cs typeface="URW Gothic"/>
              </a:rPr>
              <a:t>environment </a:t>
            </a:r>
            <a:r>
              <a:rPr sz="900" spc="5" dirty="0">
                <a:latin typeface="URW Gothic"/>
                <a:cs typeface="URW Gothic"/>
              </a:rPr>
              <a:t>is </a:t>
            </a:r>
            <a:r>
              <a:rPr sz="900" spc="-5" dirty="0">
                <a:latin typeface="URW Gothic"/>
                <a:cs typeface="URW Gothic"/>
              </a:rPr>
              <a:t>conducive to scientific experimentation, exploration and development of  vocabulary e.g. floating and sinking, magnets, ramps, exploring materials and textures, growing  plants,</a:t>
            </a:r>
            <a:r>
              <a:rPr sz="900" spc="-20" dirty="0">
                <a:latin typeface="URW Gothic"/>
                <a:cs typeface="URW Gothic"/>
              </a:rPr>
              <a:t> </a:t>
            </a:r>
            <a:r>
              <a:rPr sz="900" dirty="0">
                <a:latin typeface="URW Gothic"/>
                <a:cs typeface="URW Gothic"/>
              </a:rPr>
              <a:t>etc.</a:t>
            </a:r>
          </a:p>
          <a:p>
            <a:pPr marL="241300" marR="128270" indent="-228600">
              <a:lnSpc>
                <a:spcPct val="102200"/>
              </a:lnSpc>
              <a:buChar char="-"/>
              <a:tabLst>
                <a:tab pos="240665" algn="l"/>
                <a:tab pos="241300" algn="l"/>
              </a:tabLst>
            </a:pPr>
            <a:r>
              <a:rPr sz="900" spc="-5" dirty="0">
                <a:latin typeface="URW Gothic"/>
                <a:cs typeface="URW Gothic"/>
              </a:rPr>
              <a:t>A </a:t>
            </a:r>
            <a:r>
              <a:rPr sz="900" dirty="0">
                <a:latin typeface="URW Gothic"/>
                <a:cs typeface="URW Gothic"/>
              </a:rPr>
              <a:t>wide </a:t>
            </a:r>
            <a:r>
              <a:rPr sz="900" spc="-5" dirty="0">
                <a:latin typeface="URW Gothic"/>
                <a:cs typeface="URW Gothic"/>
              </a:rPr>
              <a:t>range of scientific topics </a:t>
            </a:r>
            <a:r>
              <a:rPr sz="900" spc="-10" dirty="0">
                <a:latin typeface="URW Gothic"/>
                <a:cs typeface="URW Gothic"/>
              </a:rPr>
              <a:t>are </a:t>
            </a:r>
            <a:r>
              <a:rPr sz="900" spc="-5" dirty="0">
                <a:latin typeface="URW Gothic"/>
                <a:cs typeface="URW Gothic"/>
              </a:rPr>
              <a:t>covered throughout the year such as sun and moon, space,  hot and cold, minibeasts, </a:t>
            </a:r>
            <a:r>
              <a:rPr sz="900" dirty="0">
                <a:latin typeface="URW Gothic"/>
                <a:cs typeface="URW Gothic"/>
              </a:rPr>
              <a:t>life </a:t>
            </a:r>
            <a:r>
              <a:rPr sz="900" spc="-5" dirty="0">
                <a:latin typeface="URW Gothic"/>
                <a:cs typeface="URW Gothic"/>
              </a:rPr>
              <a:t>cycles</a:t>
            </a:r>
            <a:r>
              <a:rPr sz="900" spc="-25" dirty="0">
                <a:latin typeface="URW Gothic"/>
                <a:cs typeface="URW Gothic"/>
              </a:rPr>
              <a:t> </a:t>
            </a:r>
            <a:r>
              <a:rPr sz="900" spc="-5" dirty="0">
                <a:latin typeface="URW Gothic"/>
                <a:cs typeface="URW Gothic"/>
              </a:rPr>
              <a:t>etc.</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5" dirty="0">
                <a:latin typeface="URW Gothic"/>
                <a:cs typeface="URW Gothic"/>
              </a:rPr>
              <a:t>Children can </a:t>
            </a:r>
            <a:r>
              <a:rPr sz="900" spc="-10" dirty="0">
                <a:latin typeface="URW Gothic"/>
                <a:cs typeface="URW Gothic"/>
              </a:rPr>
              <a:t>name </a:t>
            </a:r>
            <a:r>
              <a:rPr sz="900" spc="-5" dirty="0">
                <a:latin typeface="URW Gothic"/>
                <a:cs typeface="URW Gothic"/>
              </a:rPr>
              <a:t>the main parts of </a:t>
            </a:r>
            <a:r>
              <a:rPr sz="900" dirty="0">
                <a:latin typeface="URW Gothic"/>
                <a:cs typeface="URW Gothic"/>
              </a:rPr>
              <a:t>a </a:t>
            </a:r>
            <a:r>
              <a:rPr sz="900" spc="-5" dirty="0">
                <a:latin typeface="URW Gothic"/>
                <a:cs typeface="URW Gothic"/>
              </a:rPr>
              <a:t>plant </a:t>
            </a:r>
            <a:r>
              <a:rPr sz="900" dirty="0">
                <a:latin typeface="URW Gothic"/>
                <a:cs typeface="URW Gothic"/>
              </a:rPr>
              <a:t>i.e. </a:t>
            </a:r>
            <a:r>
              <a:rPr sz="900" spc="-5" dirty="0">
                <a:latin typeface="URW Gothic"/>
                <a:cs typeface="URW Gothic"/>
              </a:rPr>
              <a:t>leaf, stem,</a:t>
            </a:r>
            <a:r>
              <a:rPr sz="900" spc="25" dirty="0">
                <a:latin typeface="URW Gothic"/>
                <a:cs typeface="URW Gothic"/>
              </a:rPr>
              <a:t> </a:t>
            </a:r>
            <a:r>
              <a:rPr sz="900" spc="-5" dirty="0">
                <a:latin typeface="URW Gothic"/>
                <a:cs typeface="URW Gothic"/>
              </a:rPr>
              <a:t>petals</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5" dirty="0">
                <a:latin typeface="URW Gothic"/>
                <a:cs typeface="URW Gothic"/>
              </a:rPr>
              <a:t>Children can </a:t>
            </a:r>
            <a:r>
              <a:rPr sz="900" spc="-10" dirty="0">
                <a:latin typeface="URW Gothic"/>
                <a:cs typeface="URW Gothic"/>
              </a:rPr>
              <a:t>name </a:t>
            </a:r>
            <a:r>
              <a:rPr sz="900" spc="-5" dirty="0">
                <a:latin typeface="URW Gothic"/>
                <a:cs typeface="URW Gothic"/>
              </a:rPr>
              <a:t>some plants and animals </a:t>
            </a:r>
            <a:r>
              <a:rPr sz="900" dirty="0">
                <a:latin typeface="URW Gothic"/>
                <a:cs typeface="URW Gothic"/>
              </a:rPr>
              <a:t>found </a:t>
            </a:r>
            <a:r>
              <a:rPr sz="900" spc="5" dirty="0">
                <a:latin typeface="URW Gothic"/>
                <a:cs typeface="URW Gothic"/>
              </a:rPr>
              <a:t>in </a:t>
            </a:r>
            <a:r>
              <a:rPr sz="900" spc="-5" dirty="0">
                <a:latin typeface="URW Gothic"/>
                <a:cs typeface="URW Gothic"/>
              </a:rPr>
              <a:t>their local</a:t>
            </a:r>
            <a:r>
              <a:rPr sz="900" spc="10" dirty="0">
                <a:latin typeface="URW Gothic"/>
                <a:cs typeface="URW Gothic"/>
              </a:rPr>
              <a:t> </a:t>
            </a:r>
            <a:r>
              <a:rPr sz="900" spc="-5" dirty="0">
                <a:latin typeface="URW Gothic"/>
                <a:cs typeface="URW Gothic"/>
              </a:rPr>
              <a:t>environment.</a:t>
            </a:r>
            <a:endParaRPr sz="900" dirty="0">
              <a:latin typeface="URW Gothic"/>
              <a:cs typeface="URW Gothic"/>
            </a:endParaRPr>
          </a:p>
          <a:p>
            <a:pPr marL="241300" marR="12065" indent="-228600">
              <a:lnSpc>
                <a:spcPct val="102200"/>
              </a:lnSpc>
              <a:buChar char="-"/>
              <a:tabLst>
                <a:tab pos="240665" algn="l"/>
                <a:tab pos="241300" algn="l"/>
              </a:tabLst>
            </a:pPr>
            <a:r>
              <a:rPr sz="900" spc="-5" dirty="0">
                <a:latin typeface="URW Gothic"/>
                <a:cs typeface="URW Gothic"/>
              </a:rPr>
              <a:t>Children </a:t>
            </a:r>
            <a:r>
              <a:rPr sz="900" spc="-10" dirty="0">
                <a:latin typeface="URW Gothic"/>
                <a:cs typeface="URW Gothic"/>
              </a:rPr>
              <a:t>are </a:t>
            </a:r>
            <a:r>
              <a:rPr sz="900" spc="-5" dirty="0">
                <a:latin typeface="URW Gothic"/>
                <a:cs typeface="URW Gothic"/>
              </a:rPr>
              <a:t>giving opportunities to explore the </a:t>
            </a:r>
            <a:r>
              <a:rPr sz="900" spc="-10" dirty="0">
                <a:latin typeface="URW Gothic"/>
                <a:cs typeface="URW Gothic"/>
              </a:rPr>
              <a:t>environment </a:t>
            </a:r>
            <a:r>
              <a:rPr sz="900" spc="-5" dirty="0">
                <a:latin typeface="URW Gothic"/>
                <a:cs typeface="URW Gothic"/>
              </a:rPr>
              <a:t>around </a:t>
            </a:r>
            <a:r>
              <a:rPr sz="900" dirty="0">
                <a:latin typeface="URW Gothic"/>
                <a:cs typeface="URW Gothic"/>
              </a:rPr>
              <a:t>them such </a:t>
            </a:r>
            <a:r>
              <a:rPr sz="900" spc="-5" dirty="0">
                <a:latin typeface="URW Gothic"/>
                <a:cs typeface="URW Gothic"/>
              </a:rPr>
              <a:t>as visits to the local  park, walks around their local area, opportunities to explore the outdoor</a:t>
            </a:r>
            <a:r>
              <a:rPr sz="900" spc="70" dirty="0">
                <a:latin typeface="URW Gothic"/>
                <a:cs typeface="URW Gothic"/>
              </a:rPr>
              <a:t> </a:t>
            </a:r>
            <a:r>
              <a:rPr sz="900" spc="-5" dirty="0">
                <a:latin typeface="URW Gothic"/>
                <a:cs typeface="URW Gothic"/>
              </a:rPr>
              <a:t>environment.</a:t>
            </a:r>
            <a:endParaRPr sz="900" dirty="0">
              <a:latin typeface="URW Gothic"/>
              <a:cs typeface="URW Gothic"/>
            </a:endParaRPr>
          </a:p>
        </p:txBody>
      </p:sp>
      <p:sp>
        <p:nvSpPr>
          <p:cNvPr id="10" name="object 10"/>
          <p:cNvSpPr/>
          <p:nvPr/>
        </p:nvSpPr>
        <p:spPr>
          <a:xfrm>
            <a:off x="373379" y="4514977"/>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EC7C30"/>
          </a:solidFill>
        </p:spPr>
        <p:txBody>
          <a:bodyPr wrap="square" lIns="0" tIns="0" rIns="0" bIns="0" rtlCol="0"/>
          <a:lstStyle/>
          <a:p>
            <a:endParaRPr/>
          </a:p>
        </p:txBody>
      </p:sp>
      <p:sp>
        <p:nvSpPr>
          <p:cNvPr id="11" name="object 11"/>
          <p:cNvSpPr txBox="1"/>
          <p:nvPr/>
        </p:nvSpPr>
        <p:spPr>
          <a:xfrm>
            <a:off x="421640" y="4502277"/>
            <a:ext cx="1619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Gothic Uralic"/>
                <a:cs typeface="Gothic Uralic"/>
              </a:rPr>
              <a:t>R=</a:t>
            </a:r>
            <a:endParaRPr sz="900">
              <a:latin typeface="Gothic Uralic"/>
              <a:cs typeface="Gothic Uralic"/>
            </a:endParaRPr>
          </a:p>
        </p:txBody>
      </p:sp>
      <p:sp>
        <p:nvSpPr>
          <p:cNvPr id="12" name="object 12"/>
          <p:cNvSpPr/>
          <p:nvPr/>
        </p:nvSpPr>
        <p:spPr>
          <a:xfrm>
            <a:off x="643127" y="4514977"/>
            <a:ext cx="9703435" cy="140335"/>
          </a:xfrm>
          <a:custGeom>
            <a:avLst/>
            <a:gdLst/>
            <a:ahLst/>
            <a:cxnLst/>
            <a:rect l="l" t="t" r="r" b="b"/>
            <a:pathLst>
              <a:path w="9703435" h="140335">
                <a:moveTo>
                  <a:pt x="9703054" y="0"/>
                </a:moveTo>
                <a:lnTo>
                  <a:pt x="0" y="0"/>
                </a:lnTo>
                <a:lnTo>
                  <a:pt x="0" y="140207"/>
                </a:lnTo>
                <a:lnTo>
                  <a:pt x="9703054" y="140207"/>
                </a:lnTo>
                <a:lnTo>
                  <a:pt x="9703054" y="0"/>
                </a:lnTo>
                <a:close/>
              </a:path>
            </a:pathLst>
          </a:custGeom>
          <a:solidFill>
            <a:srgbClr val="FAE3D4"/>
          </a:solidFill>
        </p:spPr>
        <p:txBody>
          <a:bodyPr wrap="square" lIns="0" tIns="0" rIns="0" bIns="0" rtlCol="0"/>
          <a:lstStyle/>
          <a:p>
            <a:endParaRPr/>
          </a:p>
        </p:txBody>
      </p:sp>
      <p:sp>
        <p:nvSpPr>
          <p:cNvPr id="13" name="object 13"/>
          <p:cNvSpPr txBox="1"/>
          <p:nvPr/>
        </p:nvSpPr>
        <p:spPr>
          <a:xfrm>
            <a:off x="699008" y="4502277"/>
            <a:ext cx="3216275"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p:txBody>
      </p:sp>
      <p:sp>
        <p:nvSpPr>
          <p:cNvPr id="14" name="object 14"/>
          <p:cNvSpPr txBox="1"/>
          <p:nvPr/>
        </p:nvSpPr>
        <p:spPr>
          <a:xfrm>
            <a:off x="421640" y="4678099"/>
            <a:ext cx="3580766" cy="1702133"/>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900" spc="-5" dirty="0">
                <a:latin typeface="URW Gothic"/>
                <a:cs typeface="URW Gothic"/>
              </a:rPr>
              <a:t>Draw information from simple </a:t>
            </a:r>
            <a:r>
              <a:rPr sz="900" spc="-10" dirty="0">
                <a:latin typeface="URW Gothic"/>
                <a:cs typeface="URW Gothic"/>
              </a:rPr>
              <a:t>maps </a:t>
            </a:r>
            <a:r>
              <a:rPr sz="900" dirty="0">
                <a:latin typeface="URW Gothic"/>
                <a:cs typeface="URW Gothic"/>
              </a:rPr>
              <a:t>e.g. </a:t>
            </a:r>
            <a:r>
              <a:rPr sz="900" spc="-5" dirty="0">
                <a:latin typeface="URW Gothic"/>
                <a:cs typeface="URW Gothic"/>
              </a:rPr>
              <a:t>land and</a:t>
            </a:r>
            <a:r>
              <a:rPr sz="900" spc="-10" dirty="0">
                <a:latin typeface="URW Gothic"/>
                <a:cs typeface="URW Gothic"/>
              </a:rPr>
              <a:t> </a:t>
            </a:r>
            <a:r>
              <a:rPr sz="900" dirty="0">
                <a:latin typeface="URW Gothic"/>
                <a:cs typeface="URW Gothic"/>
              </a:rPr>
              <a:t>sea.</a:t>
            </a:r>
            <a:endParaRPr lang="en-GB" sz="900" dirty="0">
              <a:latin typeface="URW Gothic"/>
              <a:cs typeface="URW Gothic"/>
            </a:endParaRPr>
          </a:p>
          <a:p>
            <a:pPr marL="241300" indent="-228600">
              <a:spcBef>
                <a:spcPts val="100"/>
              </a:spcBef>
              <a:buFontTx/>
              <a:buChar char="-"/>
              <a:tabLst>
                <a:tab pos="240665" algn="l"/>
                <a:tab pos="241300" algn="l"/>
              </a:tabLst>
            </a:pPr>
            <a:r>
              <a:rPr lang="en-GB" sz="900" spc="-10" dirty="0">
                <a:latin typeface="URW Gothic"/>
                <a:cs typeface="URW Gothic"/>
              </a:rPr>
              <a:t>Talk </a:t>
            </a:r>
            <a:r>
              <a:rPr lang="en-GB" sz="900" spc="-5" dirty="0">
                <a:latin typeface="URW Gothic"/>
                <a:cs typeface="URW Gothic"/>
              </a:rPr>
              <a:t>about some </a:t>
            </a:r>
            <a:r>
              <a:rPr lang="en-GB" sz="900" dirty="0">
                <a:latin typeface="URW Gothic"/>
                <a:cs typeface="URW Gothic"/>
              </a:rPr>
              <a:t>life </a:t>
            </a:r>
            <a:r>
              <a:rPr lang="en-GB" sz="900" spc="-5" dirty="0">
                <a:latin typeface="URW Gothic"/>
                <a:cs typeface="URW Gothic"/>
              </a:rPr>
              <a:t>cycles and draw these</a:t>
            </a:r>
            <a:r>
              <a:rPr lang="en-GB" sz="900" spc="5" dirty="0">
                <a:latin typeface="URW Gothic"/>
                <a:cs typeface="URW Gothic"/>
              </a:rPr>
              <a:t> </a:t>
            </a:r>
            <a:r>
              <a:rPr lang="en-GB" sz="900" spc="-5" dirty="0">
                <a:latin typeface="URW Gothic"/>
                <a:cs typeface="URW Gothic"/>
              </a:rPr>
              <a:t>stages with support.</a:t>
            </a:r>
            <a:endParaRPr lang="en-GB" sz="900" dirty="0">
              <a:latin typeface="URW Gothic"/>
              <a:cs typeface="URW Gothic"/>
            </a:endParaRPr>
          </a:p>
          <a:p>
            <a:pPr marL="12700">
              <a:lnSpc>
                <a:spcPct val="100000"/>
              </a:lnSpc>
              <a:spcBef>
                <a:spcPts val="20"/>
              </a:spcBef>
              <a:tabLst>
                <a:tab pos="240665" algn="l"/>
                <a:tab pos="241300" algn="l"/>
              </a:tabLst>
            </a:pPr>
            <a:r>
              <a:rPr sz="900" spc="-5" dirty="0">
                <a:latin typeface="URW Gothic"/>
                <a:cs typeface="URW Gothic"/>
              </a:rPr>
              <a:t>Describe what they </a:t>
            </a:r>
            <a:r>
              <a:rPr sz="900" dirty="0">
                <a:latin typeface="URW Gothic"/>
                <a:cs typeface="URW Gothic"/>
              </a:rPr>
              <a:t>can </a:t>
            </a:r>
            <a:r>
              <a:rPr sz="900" spc="-5" dirty="0">
                <a:latin typeface="URW Gothic"/>
                <a:cs typeface="URW Gothic"/>
              </a:rPr>
              <a:t>see, hear and </a:t>
            </a:r>
            <a:r>
              <a:rPr sz="900" dirty="0">
                <a:latin typeface="URW Gothic"/>
                <a:cs typeface="URW Gothic"/>
              </a:rPr>
              <a:t>feel </a:t>
            </a:r>
            <a:r>
              <a:rPr sz="900" spc="-5" dirty="0">
                <a:latin typeface="URW Gothic"/>
                <a:cs typeface="URW Gothic"/>
              </a:rPr>
              <a:t>when</a:t>
            </a:r>
            <a:r>
              <a:rPr sz="900" spc="5" dirty="0">
                <a:latin typeface="URW Gothic"/>
                <a:cs typeface="URW Gothic"/>
              </a:rPr>
              <a:t> </a:t>
            </a:r>
            <a:r>
              <a:rPr sz="900" spc="-5" dirty="0">
                <a:latin typeface="URW Gothic"/>
                <a:cs typeface="URW Gothic"/>
              </a:rPr>
              <a:t>outside.</a:t>
            </a:r>
            <a:endParaRPr sz="900" dirty="0">
              <a:latin typeface="URW Gothic"/>
              <a:cs typeface="URW Gothic"/>
            </a:endParaRPr>
          </a:p>
          <a:p>
            <a:pPr marL="241300" indent="-228600">
              <a:lnSpc>
                <a:spcPct val="100000"/>
              </a:lnSpc>
              <a:spcBef>
                <a:spcPts val="25"/>
              </a:spcBef>
              <a:buChar char="-"/>
              <a:tabLst>
                <a:tab pos="240665" algn="l"/>
                <a:tab pos="241300" algn="l"/>
              </a:tabLst>
            </a:pPr>
            <a:r>
              <a:rPr sz="900" spc="-5" dirty="0">
                <a:latin typeface="URW Gothic"/>
                <a:cs typeface="URW Gothic"/>
              </a:rPr>
              <a:t>Explore the natural world around</a:t>
            </a:r>
            <a:r>
              <a:rPr sz="900" spc="5" dirty="0">
                <a:latin typeface="URW Gothic"/>
                <a:cs typeface="URW Gothic"/>
              </a:rPr>
              <a:t> </a:t>
            </a:r>
            <a:r>
              <a:rPr sz="900" spc="-5" dirty="0">
                <a:latin typeface="URW Gothic"/>
                <a:cs typeface="URW Gothic"/>
              </a:rPr>
              <a:t>them.</a:t>
            </a:r>
            <a:endParaRPr sz="900" dirty="0">
              <a:latin typeface="URW Gothic"/>
              <a:cs typeface="URW Gothic"/>
            </a:endParaRPr>
          </a:p>
          <a:p>
            <a:pPr marL="241300" marR="12700" indent="-228600">
              <a:lnSpc>
                <a:spcPct val="102200"/>
              </a:lnSpc>
              <a:buChar char="-"/>
              <a:tabLst>
                <a:tab pos="240665" algn="l"/>
                <a:tab pos="241300" algn="l"/>
              </a:tabLst>
            </a:pPr>
            <a:r>
              <a:rPr sz="900" spc="-5" dirty="0">
                <a:latin typeface="URW Gothic"/>
                <a:cs typeface="URW Gothic"/>
              </a:rPr>
              <a:t>Understand the effect of changing </a:t>
            </a:r>
            <a:r>
              <a:rPr sz="900" dirty="0">
                <a:latin typeface="URW Gothic"/>
                <a:cs typeface="URW Gothic"/>
              </a:rPr>
              <a:t>seasons </a:t>
            </a:r>
            <a:r>
              <a:rPr sz="900" spc="-5" dirty="0">
                <a:latin typeface="URW Gothic"/>
                <a:cs typeface="URW Gothic"/>
              </a:rPr>
              <a:t>on the natural  world around themselves e.g. </a:t>
            </a:r>
            <a:r>
              <a:rPr sz="900" dirty="0">
                <a:latin typeface="URW Gothic"/>
                <a:cs typeface="URW Gothic"/>
              </a:rPr>
              <a:t>that </a:t>
            </a:r>
            <a:r>
              <a:rPr sz="900" spc="-5" dirty="0">
                <a:latin typeface="URW Gothic"/>
                <a:cs typeface="URW Gothic"/>
              </a:rPr>
              <a:t>leaves change colour </a:t>
            </a:r>
            <a:r>
              <a:rPr sz="900" spc="5" dirty="0">
                <a:latin typeface="URW Gothic"/>
                <a:cs typeface="URW Gothic"/>
              </a:rPr>
              <a:t>in  </a:t>
            </a:r>
            <a:r>
              <a:rPr sz="900" spc="-10" dirty="0">
                <a:latin typeface="URW Gothic"/>
                <a:cs typeface="URW Gothic"/>
              </a:rPr>
              <a:t>autumn </a:t>
            </a:r>
            <a:r>
              <a:rPr sz="900" dirty="0">
                <a:latin typeface="URW Gothic"/>
                <a:cs typeface="URW Gothic"/>
              </a:rPr>
              <a:t>that </a:t>
            </a:r>
            <a:r>
              <a:rPr sz="900" spc="-5" dirty="0">
                <a:latin typeface="URW Gothic"/>
                <a:cs typeface="URW Gothic"/>
              </a:rPr>
              <a:t>the trees are bare </a:t>
            </a:r>
            <a:r>
              <a:rPr sz="900" spc="5" dirty="0">
                <a:latin typeface="URW Gothic"/>
                <a:cs typeface="URW Gothic"/>
              </a:rPr>
              <a:t>in </a:t>
            </a:r>
            <a:r>
              <a:rPr sz="900" spc="-5" dirty="0">
                <a:latin typeface="URW Gothic"/>
                <a:cs typeface="URW Gothic"/>
              </a:rPr>
              <a:t>winter,</a:t>
            </a:r>
            <a:r>
              <a:rPr sz="900" spc="-10" dirty="0">
                <a:latin typeface="URW Gothic"/>
                <a:cs typeface="URW Gothic"/>
              </a:rPr>
              <a:t> </a:t>
            </a:r>
            <a:r>
              <a:rPr sz="900" dirty="0">
                <a:latin typeface="URW Gothic"/>
                <a:cs typeface="URW Gothic"/>
              </a:rPr>
              <a:t>etc.</a:t>
            </a:r>
          </a:p>
          <a:p>
            <a:pPr marL="241300" marR="5080" indent="-228600">
              <a:lnSpc>
                <a:spcPct val="102200"/>
              </a:lnSpc>
              <a:buFontTx/>
              <a:buChar char="-"/>
              <a:tabLst>
                <a:tab pos="240665" algn="l"/>
                <a:tab pos="241300" algn="l"/>
              </a:tabLst>
            </a:pPr>
            <a:r>
              <a:rPr lang="en-GB" sz="900" spc="-5" dirty="0">
                <a:latin typeface="URW Gothic"/>
                <a:cs typeface="URW Gothic"/>
              </a:rPr>
              <a:t>Draw pictures </a:t>
            </a:r>
            <a:r>
              <a:rPr lang="en-GB" sz="900" spc="-10" dirty="0">
                <a:latin typeface="URW Gothic"/>
                <a:cs typeface="URW Gothic"/>
              </a:rPr>
              <a:t>of </a:t>
            </a:r>
            <a:r>
              <a:rPr lang="en-GB" sz="900" spc="-5" dirty="0">
                <a:latin typeface="URW Gothic"/>
                <a:cs typeface="URW Gothic"/>
              </a:rPr>
              <a:t>plants using the correct colours and  including specific parts </a:t>
            </a:r>
            <a:r>
              <a:rPr lang="en-GB" sz="900" spc="-10" dirty="0">
                <a:latin typeface="URW Gothic"/>
                <a:cs typeface="URW Gothic"/>
              </a:rPr>
              <a:t>(leaves, </a:t>
            </a:r>
            <a:r>
              <a:rPr lang="en-GB" sz="900" spc="-5" dirty="0">
                <a:latin typeface="URW Gothic"/>
                <a:cs typeface="URW Gothic"/>
              </a:rPr>
              <a:t>flowers etc)</a:t>
            </a:r>
            <a:r>
              <a:rPr lang="en-GB" sz="900" spc="25" dirty="0">
                <a:latin typeface="URW Gothic"/>
                <a:cs typeface="URW Gothic"/>
              </a:rPr>
              <a:t> </a:t>
            </a:r>
            <a:r>
              <a:rPr lang="en-GB" sz="900" spc="-5" dirty="0">
                <a:latin typeface="URW Gothic"/>
                <a:cs typeface="URW Gothic"/>
              </a:rPr>
              <a:t>.</a:t>
            </a:r>
            <a:endParaRPr lang="en-GB" sz="900" dirty="0">
              <a:latin typeface="URW Gothic"/>
              <a:cs typeface="URW Gothic"/>
            </a:endParaRPr>
          </a:p>
          <a:p>
            <a:pPr marL="184150" indent="-171450">
              <a:lnSpc>
                <a:spcPct val="100000"/>
              </a:lnSpc>
              <a:spcBef>
                <a:spcPts val="30"/>
              </a:spcBef>
              <a:buFont typeface="Arial" panose="020B0604020202020204" pitchFamily="34" charset="0"/>
              <a:buChar char="•"/>
              <a:tabLst>
                <a:tab pos="240665" algn="l"/>
                <a:tab pos="241300" algn="l"/>
              </a:tabLst>
            </a:pPr>
            <a:r>
              <a:rPr sz="900" spc="-5" dirty="0">
                <a:latin typeface="URW Gothic"/>
                <a:cs typeface="URW Gothic"/>
              </a:rPr>
              <a:t>Show </a:t>
            </a:r>
            <a:r>
              <a:rPr sz="900" dirty="0">
                <a:latin typeface="URW Gothic"/>
                <a:cs typeface="URW Gothic"/>
              </a:rPr>
              <a:t>care </a:t>
            </a:r>
            <a:r>
              <a:rPr sz="900" spc="-5" dirty="0">
                <a:latin typeface="URW Gothic"/>
                <a:cs typeface="URW Gothic"/>
              </a:rPr>
              <a:t>and concern for living</a:t>
            </a:r>
            <a:r>
              <a:rPr sz="900" spc="-15" dirty="0">
                <a:latin typeface="URW Gothic"/>
                <a:cs typeface="URW Gothic"/>
              </a:rPr>
              <a:t> </a:t>
            </a:r>
            <a:r>
              <a:rPr sz="900" spc="-5" dirty="0">
                <a:latin typeface="URW Gothic"/>
                <a:cs typeface="URW Gothic"/>
              </a:rPr>
              <a:t>things.</a:t>
            </a:r>
            <a:endParaRPr sz="900" dirty="0">
              <a:latin typeface="URW Gothic"/>
              <a:cs typeface="URW Gothic"/>
            </a:endParaRPr>
          </a:p>
          <a:p>
            <a:pPr marL="241300" marR="402590" indent="-228600">
              <a:lnSpc>
                <a:spcPct val="102200"/>
              </a:lnSpc>
              <a:buChar char="-"/>
              <a:tabLst>
                <a:tab pos="240665" algn="l"/>
                <a:tab pos="241300" algn="l"/>
              </a:tabLst>
            </a:pPr>
            <a:r>
              <a:rPr sz="900" spc="-10" dirty="0">
                <a:latin typeface="URW Gothic"/>
                <a:cs typeface="URW Gothic"/>
              </a:rPr>
              <a:t>To </a:t>
            </a:r>
            <a:r>
              <a:rPr sz="900" spc="-5" dirty="0">
                <a:latin typeface="URW Gothic"/>
                <a:cs typeface="URW Gothic"/>
              </a:rPr>
              <a:t>talk about why some things happen e.g. melting,  freezing, floating, </a:t>
            </a:r>
            <a:r>
              <a:rPr sz="900" dirty="0">
                <a:latin typeface="URW Gothic"/>
                <a:cs typeface="URW Gothic"/>
              </a:rPr>
              <a:t>sinking</a:t>
            </a:r>
            <a:r>
              <a:rPr sz="900" spc="-25" dirty="0">
                <a:latin typeface="URW Gothic"/>
                <a:cs typeface="URW Gothic"/>
              </a:rPr>
              <a:t> </a:t>
            </a:r>
            <a:r>
              <a:rPr sz="900" spc="-10" dirty="0">
                <a:latin typeface="URW Gothic"/>
                <a:cs typeface="URW Gothic"/>
              </a:rPr>
              <a:t>etc.</a:t>
            </a:r>
            <a:endParaRPr sz="900" dirty="0">
              <a:latin typeface="URW Gothic"/>
              <a:cs typeface="URW Gothic"/>
            </a:endParaRPr>
          </a:p>
        </p:txBody>
      </p:sp>
      <p:sp>
        <p:nvSpPr>
          <p:cNvPr id="15" name="object 15"/>
          <p:cNvSpPr/>
          <p:nvPr/>
        </p:nvSpPr>
        <p:spPr>
          <a:xfrm>
            <a:off x="4231259" y="4655261"/>
            <a:ext cx="6115050" cy="1963420"/>
          </a:xfrm>
          <a:custGeom>
            <a:avLst/>
            <a:gdLst/>
            <a:ahLst/>
            <a:cxnLst/>
            <a:rect l="l" t="t" r="r" b="b"/>
            <a:pathLst>
              <a:path w="6115050" h="1963420">
                <a:moveTo>
                  <a:pt x="6114923" y="0"/>
                </a:moveTo>
                <a:lnTo>
                  <a:pt x="0" y="0"/>
                </a:lnTo>
                <a:lnTo>
                  <a:pt x="0" y="1963166"/>
                </a:lnTo>
                <a:lnTo>
                  <a:pt x="6114923" y="1963166"/>
                </a:lnTo>
                <a:lnTo>
                  <a:pt x="6114923" y="0"/>
                </a:lnTo>
                <a:close/>
              </a:path>
            </a:pathLst>
          </a:custGeom>
          <a:solidFill>
            <a:srgbClr val="E7E6E6"/>
          </a:solidFill>
        </p:spPr>
        <p:txBody>
          <a:bodyPr wrap="square" lIns="0" tIns="0" rIns="0" bIns="0" rtlCol="0"/>
          <a:lstStyle/>
          <a:p>
            <a:endParaRPr/>
          </a:p>
        </p:txBody>
      </p:sp>
      <p:sp>
        <p:nvSpPr>
          <p:cNvPr id="16" name="object 16"/>
          <p:cNvSpPr txBox="1"/>
          <p:nvPr/>
        </p:nvSpPr>
        <p:spPr>
          <a:xfrm>
            <a:off x="4515739" y="4642484"/>
            <a:ext cx="4732020" cy="302895"/>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900" spc="-5" dirty="0">
                <a:latin typeface="URW Gothic"/>
                <a:cs typeface="URW Gothic"/>
              </a:rPr>
              <a:t>Children investigate light travelling through transparent materials,</a:t>
            </a:r>
            <a:r>
              <a:rPr sz="900" spc="5" dirty="0">
                <a:latin typeface="URW Gothic"/>
                <a:cs typeface="URW Gothic"/>
              </a:rPr>
              <a:t> </a:t>
            </a:r>
            <a:r>
              <a:rPr sz="900" spc="-5" dirty="0">
                <a:latin typeface="URW Gothic"/>
                <a:cs typeface="URW Gothic"/>
              </a:rPr>
              <a:t>shadows.</a:t>
            </a:r>
            <a:endParaRPr sz="900">
              <a:latin typeface="URW Gothic"/>
              <a:cs typeface="URW Gothic"/>
            </a:endParaRPr>
          </a:p>
          <a:p>
            <a:pPr marL="241300" indent="-228600">
              <a:lnSpc>
                <a:spcPct val="100000"/>
              </a:lnSpc>
              <a:spcBef>
                <a:spcPts val="25"/>
              </a:spcBef>
              <a:buChar char="-"/>
              <a:tabLst>
                <a:tab pos="240665" algn="l"/>
                <a:tab pos="241300" algn="l"/>
              </a:tabLst>
            </a:pPr>
            <a:r>
              <a:rPr sz="900" spc="-5" dirty="0">
                <a:latin typeface="URW Gothic"/>
                <a:cs typeface="URW Gothic"/>
              </a:rPr>
              <a:t>Children can </a:t>
            </a:r>
            <a:r>
              <a:rPr sz="900" spc="-10" dirty="0">
                <a:latin typeface="URW Gothic"/>
                <a:cs typeface="URW Gothic"/>
              </a:rPr>
              <a:t>name </a:t>
            </a:r>
            <a:r>
              <a:rPr sz="900" spc="-5" dirty="0">
                <a:latin typeface="URW Gothic"/>
                <a:cs typeface="URW Gothic"/>
              </a:rPr>
              <a:t>different materials </a:t>
            </a:r>
            <a:r>
              <a:rPr sz="900" spc="-10" dirty="0">
                <a:latin typeface="URW Gothic"/>
                <a:cs typeface="URW Gothic"/>
              </a:rPr>
              <a:t>e.g. </a:t>
            </a:r>
            <a:r>
              <a:rPr sz="900" dirty="0">
                <a:latin typeface="URW Gothic"/>
                <a:cs typeface="URW Gothic"/>
              </a:rPr>
              <a:t>wood, </a:t>
            </a:r>
            <a:r>
              <a:rPr sz="900" spc="-5" dirty="0">
                <a:latin typeface="URW Gothic"/>
                <a:cs typeface="URW Gothic"/>
              </a:rPr>
              <a:t>plastic, metal, fabric, glass</a:t>
            </a:r>
            <a:r>
              <a:rPr sz="900" spc="70" dirty="0">
                <a:latin typeface="URW Gothic"/>
                <a:cs typeface="URW Gothic"/>
              </a:rPr>
              <a:t> </a:t>
            </a:r>
            <a:r>
              <a:rPr sz="900" spc="-5" dirty="0">
                <a:latin typeface="URW Gothic"/>
                <a:cs typeface="URW Gothic"/>
              </a:rPr>
              <a:t>etc.</a:t>
            </a:r>
            <a:endParaRPr sz="900">
              <a:latin typeface="URW Gothic"/>
              <a:cs typeface="URW Gothic"/>
            </a:endParaRPr>
          </a:p>
        </p:txBody>
      </p:sp>
      <p:sp>
        <p:nvSpPr>
          <p:cNvPr id="19" name="object 19"/>
          <p:cNvSpPr/>
          <p:nvPr/>
        </p:nvSpPr>
        <p:spPr>
          <a:xfrm>
            <a:off x="359664" y="952753"/>
            <a:ext cx="9998710" cy="5678170"/>
          </a:xfrm>
          <a:custGeom>
            <a:avLst/>
            <a:gdLst/>
            <a:ahLst/>
            <a:cxnLst/>
            <a:rect l="l" t="t" r="r" b="b"/>
            <a:pathLst>
              <a:path w="9998710" h="5678170">
                <a:moveTo>
                  <a:pt x="3874630" y="5665673"/>
                </a:moveTo>
                <a:lnTo>
                  <a:pt x="3871582" y="5665673"/>
                </a:lnTo>
                <a:lnTo>
                  <a:pt x="3862451" y="5665673"/>
                </a:lnTo>
                <a:lnTo>
                  <a:pt x="12192" y="5665673"/>
                </a:lnTo>
                <a:lnTo>
                  <a:pt x="12192" y="0"/>
                </a:lnTo>
                <a:lnTo>
                  <a:pt x="0" y="0"/>
                </a:lnTo>
                <a:lnTo>
                  <a:pt x="0" y="5677865"/>
                </a:lnTo>
                <a:lnTo>
                  <a:pt x="12192" y="5677865"/>
                </a:lnTo>
                <a:lnTo>
                  <a:pt x="3862451" y="5677865"/>
                </a:lnTo>
                <a:lnTo>
                  <a:pt x="3871582" y="5677865"/>
                </a:lnTo>
                <a:lnTo>
                  <a:pt x="3874630" y="5677865"/>
                </a:lnTo>
                <a:lnTo>
                  <a:pt x="3874630" y="5665673"/>
                </a:lnTo>
                <a:close/>
              </a:path>
              <a:path w="9998710" h="5678170">
                <a:moveTo>
                  <a:pt x="9998710" y="0"/>
                </a:moveTo>
                <a:lnTo>
                  <a:pt x="9986518" y="0"/>
                </a:lnTo>
                <a:lnTo>
                  <a:pt x="9986518" y="5665673"/>
                </a:lnTo>
                <a:lnTo>
                  <a:pt x="3874643" y="5665673"/>
                </a:lnTo>
                <a:lnTo>
                  <a:pt x="3874643" y="5677865"/>
                </a:lnTo>
                <a:lnTo>
                  <a:pt x="9986518" y="5677865"/>
                </a:lnTo>
                <a:lnTo>
                  <a:pt x="9998710" y="5677865"/>
                </a:lnTo>
                <a:lnTo>
                  <a:pt x="9998710" y="0"/>
                </a:lnTo>
                <a:close/>
              </a:path>
            </a:pathLst>
          </a:custGeom>
          <a:solidFill>
            <a:srgbClr val="EC7C30"/>
          </a:solidFill>
        </p:spPr>
        <p:txBody>
          <a:bodyPr wrap="square" lIns="0" tIns="0" rIns="0" bIns="0" rtlCol="0"/>
          <a:lstStyle/>
          <a:p>
            <a:endParaRPr/>
          </a:p>
        </p:txBody>
      </p:sp>
      <p:sp>
        <p:nvSpPr>
          <p:cNvPr id="21" name="object 21"/>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31</a:t>
            </a:fld>
            <a:endParaRPr dirty="0"/>
          </a:p>
        </p:txBody>
      </p:sp>
      <p:pic>
        <p:nvPicPr>
          <p:cNvPr id="22" name="Picture 21" descr="C:\Users\RLWCGRIFFITHS\AppData\Local\Microsoft\Windows\INetCache\Content.MSO\D0413950.tmp">
            <a:extLst>
              <a:ext uri="{FF2B5EF4-FFF2-40B4-BE49-F238E27FC236}">
                <a16:creationId xmlns:a16="http://schemas.microsoft.com/office/drawing/2014/main" id="{3584EAA8-54D8-C613-33BA-18AD273F71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451" y="1115458"/>
            <a:ext cx="1012275" cy="807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32</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68773633"/>
              </p:ext>
            </p:extLst>
          </p:nvPr>
        </p:nvGraphicFramePr>
        <p:xfrm>
          <a:off x="359663" y="359664"/>
          <a:ext cx="9987280" cy="2583814"/>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3588385">
                  <a:extLst>
                    <a:ext uri="{9D8B030D-6E8A-4147-A177-3AD203B41FA5}">
                      <a16:colId xmlns:a16="http://schemas.microsoft.com/office/drawing/2014/main" val="20001"/>
                    </a:ext>
                  </a:extLst>
                </a:gridCol>
                <a:gridCol w="6121400">
                  <a:extLst>
                    <a:ext uri="{9D8B030D-6E8A-4147-A177-3AD203B41FA5}">
                      <a16:colId xmlns:a16="http://schemas.microsoft.com/office/drawing/2014/main" val="20002"/>
                    </a:ext>
                  </a:extLst>
                </a:gridCol>
              </a:tblGrid>
              <a:tr h="426720">
                <a:tc gridSpan="2">
                  <a:txBody>
                    <a:bodyPr/>
                    <a:lstStyle/>
                    <a:p>
                      <a:pPr>
                        <a:lnSpc>
                          <a:spcPct val="100000"/>
                        </a:lnSpc>
                      </a:pPr>
                      <a:endParaRPr sz="900">
                        <a:latin typeface="Times New Roman"/>
                        <a:cs typeface="Times New Roman"/>
                      </a:endParaRPr>
                    </a:p>
                  </a:txBody>
                  <a:tcPr marL="0" marR="0" marT="0" marB="0">
                    <a:lnL w="12700">
                      <a:solidFill>
                        <a:srgbClr val="EC7C30"/>
                      </a:solidFill>
                      <a:prstDash val="solid"/>
                    </a:lnL>
                    <a:lnT w="12700">
                      <a:solidFill>
                        <a:srgbClr val="EC7C30"/>
                      </a:solidFill>
                      <a:prstDash val="solid"/>
                    </a:lnT>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EC7C30"/>
                      </a:solidFill>
                      <a:prstDash val="solid"/>
                    </a:lnR>
                    <a:lnT w="12700">
                      <a:solidFill>
                        <a:srgbClr val="EC7C30"/>
                      </a:solidFill>
                      <a:prstDash val="solid"/>
                    </a:lnT>
                    <a:solidFill>
                      <a:srgbClr val="E7E6E6"/>
                    </a:solidFill>
                  </a:tcPr>
                </a:tc>
                <a:extLst>
                  <a:ext uri="{0D108BD9-81ED-4DB2-BD59-A6C34878D82A}">
                    <a16:rowId xmlns:a16="http://schemas.microsoft.com/office/drawing/2014/main" val="10000"/>
                  </a:ext>
                </a:extLst>
              </a:tr>
              <a:tr h="328041">
                <a:tc>
                  <a:txBody>
                    <a:bodyPr/>
                    <a:lstStyle/>
                    <a:p>
                      <a:pPr marL="68580">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EC7C3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EC7C30"/>
                      </a:solidFill>
                      <a:prstDash val="solid"/>
                    </a:lnR>
                    <a:solidFill>
                      <a:srgbClr val="FAE3D4"/>
                    </a:solidFill>
                  </a:tcPr>
                </a:tc>
                <a:tc hMerge="1">
                  <a:txBody>
                    <a:bodyPr/>
                    <a:lstStyle/>
                    <a:p>
                      <a:endParaRPr/>
                    </a:p>
                  </a:txBody>
                  <a:tcPr marL="0" marR="0" marT="0" marB="0"/>
                </a:tc>
                <a:extLst>
                  <a:ext uri="{0D108BD9-81ED-4DB2-BD59-A6C34878D82A}">
                    <a16:rowId xmlns:a16="http://schemas.microsoft.com/office/drawing/2014/main" val="10001"/>
                  </a:ext>
                </a:extLst>
              </a:tr>
              <a:tr h="1829053">
                <a:tc gridSpan="2">
                  <a:txBody>
                    <a:bodyPr/>
                    <a:lstStyle/>
                    <a:p>
                      <a:pPr marL="525780" marR="135255" indent="-228600">
                        <a:lnSpc>
                          <a:spcPts val="1100"/>
                        </a:lnSpc>
                        <a:spcBef>
                          <a:spcPts val="20"/>
                        </a:spcBef>
                        <a:buChar char="-"/>
                        <a:tabLst>
                          <a:tab pos="525145" algn="l"/>
                          <a:tab pos="525780" algn="l"/>
                        </a:tabLst>
                      </a:pPr>
                      <a:r>
                        <a:rPr sz="900" spc="-5" dirty="0">
                          <a:latin typeface="URW Gothic"/>
                          <a:cs typeface="URW Gothic"/>
                        </a:rPr>
                        <a:t>Understand the need to show respect for animals and </a:t>
                      </a:r>
                      <a:r>
                        <a:rPr sz="900" dirty="0">
                          <a:latin typeface="URW Gothic"/>
                          <a:cs typeface="URW Gothic"/>
                        </a:rPr>
                        <a:t>the  </a:t>
                      </a:r>
                      <a:r>
                        <a:rPr sz="900" spc="-5" dirty="0">
                          <a:latin typeface="URW Gothic"/>
                          <a:cs typeface="URW Gothic"/>
                        </a:rPr>
                        <a:t>natural world.</a:t>
                      </a:r>
                      <a:endParaRPr sz="900" dirty="0">
                        <a:latin typeface="URW Gothic"/>
                        <a:cs typeface="URW Gothic"/>
                      </a:endParaRPr>
                    </a:p>
                    <a:p>
                      <a:pPr marL="525780" indent="-228600">
                        <a:lnSpc>
                          <a:spcPts val="1070"/>
                        </a:lnSpc>
                        <a:buChar char="-"/>
                        <a:tabLst>
                          <a:tab pos="525145" algn="l"/>
                          <a:tab pos="525780" algn="l"/>
                        </a:tabLst>
                      </a:pPr>
                      <a:r>
                        <a:rPr sz="900" spc="-5" dirty="0">
                          <a:latin typeface="URW Gothic"/>
                          <a:cs typeface="URW Gothic"/>
                        </a:rPr>
                        <a:t>Identify similarities and differences in the natural</a:t>
                      </a:r>
                      <a:r>
                        <a:rPr sz="900" spc="5" dirty="0">
                          <a:latin typeface="URW Gothic"/>
                          <a:cs typeface="URW Gothic"/>
                        </a:rPr>
                        <a:t> </a:t>
                      </a:r>
                      <a:r>
                        <a:rPr sz="900" spc="-5" dirty="0">
                          <a:latin typeface="URW Gothic"/>
                          <a:cs typeface="URW Gothic"/>
                        </a:rPr>
                        <a:t>world.</a:t>
                      </a:r>
                      <a:endParaRPr sz="900" dirty="0">
                        <a:latin typeface="URW Gothic"/>
                        <a:cs typeface="URW Gothic"/>
                      </a:endParaRPr>
                    </a:p>
                    <a:p>
                      <a:pPr marL="525780" indent="-228600">
                        <a:lnSpc>
                          <a:spcPct val="100000"/>
                        </a:lnSpc>
                        <a:spcBef>
                          <a:spcPts val="20"/>
                        </a:spcBef>
                        <a:buChar char="-"/>
                        <a:tabLst>
                          <a:tab pos="525145" algn="l"/>
                          <a:tab pos="525780" algn="l"/>
                        </a:tabLst>
                      </a:pPr>
                      <a:r>
                        <a:rPr sz="900" spc="-5" dirty="0">
                          <a:latin typeface="URW Gothic"/>
                          <a:cs typeface="URW Gothic"/>
                        </a:rPr>
                        <a:t>Explore different</a:t>
                      </a:r>
                      <a:r>
                        <a:rPr sz="900" spc="-10" dirty="0">
                          <a:latin typeface="URW Gothic"/>
                          <a:cs typeface="URW Gothic"/>
                        </a:rPr>
                        <a:t> </a:t>
                      </a:r>
                      <a:r>
                        <a:rPr sz="900" spc="-5" dirty="0">
                          <a:latin typeface="URW Gothic"/>
                          <a:cs typeface="URW Gothic"/>
                        </a:rPr>
                        <a:t>materials.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10" dirty="0">
                          <a:latin typeface="URW Gothic"/>
                          <a:cs typeface="URW Gothic"/>
                        </a:rPr>
                        <a:t>Talk </a:t>
                      </a:r>
                      <a:r>
                        <a:rPr sz="900" spc="-5" dirty="0">
                          <a:latin typeface="URW Gothic"/>
                          <a:cs typeface="URW Gothic"/>
                        </a:rPr>
                        <a:t>about the differences between</a:t>
                      </a:r>
                      <a:r>
                        <a:rPr sz="900" spc="5" dirty="0">
                          <a:latin typeface="URW Gothic"/>
                          <a:cs typeface="URW Gothic"/>
                        </a:rPr>
                        <a:t> </a:t>
                      </a:r>
                      <a:r>
                        <a:rPr sz="900" spc="-5" dirty="0">
                          <a:latin typeface="URW Gothic"/>
                          <a:cs typeface="URW Gothic"/>
                        </a:rPr>
                        <a:t>materials..</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10" dirty="0">
                          <a:latin typeface="URW Gothic"/>
                          <a:cs typeface="URW Gothic"/>
                        </a:rPr>
                        <a:t>Talk </a:t>
                      </a:r>
                      <a:r>
                        <a:rPr sz="900" spc="-5" dirty="0">
                          <a:latin typeface="URW Gothic"/>
                          <a:cs typeface="URW Gothic"/>
                        </a:rPr>
                        <a:t>about </a:t>
                      </a:r>
                      <a:r>
                        <a:rPr sz="900" dirty="0">
                          <a:latin typeface="URW Gothic"/>
                          <a:cs typeface="URW Gothic"/>
                        </a:rPr>
                        <a:t>things </a:t>
                      </a:r>
                      <a:r>
                        <a:rPr sz="900" spc="-5" dirty="0">
                          <a:latin typeface="URW Gothic"/>
                          <a:cs typeface="URW Gothic"/>
                        </a:rPr>
                        <a:t>they have observed.</a:t>
                      </a:r>
                      <a:endParaRPr sz="900" dirty="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Identify and </a:t>
                      </a:r>
                      <a:r>
                        <a:rPr sz="900" spc="-10" dirty="0">
                          <a:latin typeface="URW Gothic"/>
                          <a:cs typeface="URW Gothic"/>
                        </a:rPr>
                        <a:t>name </a:t>
                      </a:r>
                      <a:r>
                        <a:rPr sz="900" spc="-5" dirty="0">
                          <a:latin typeface="URW Gothic"/>
                          <a:cs typeface="URW Gothic"/>
                        </a:rPr>
                        <a:t>different types of</a:t>
                      </a:r>
                      <a:r>
                        <a:rPr sz="900" dirty="0">
                          <a:latin typeface="URW Gothic"/>
                          <a:cs typeface="URW Gothic"/>
                        </a:rPr>
                        <a:t> </a:t>
                      </a:r>
                      <a:r>
                        <a:rPr sz="900" spc="-5" dirty="0">
                          <a:latin typeface="URW Gothic"/>
                          <a:cs typeface="URW Gothic"/>
                        </a:rPr>
                        <a:t>weather</a:t>
                      </a:r>
                      <a:r>
                        <a:rPr lang="en-GB" sz="900" spc="-5" dirty="0">
                          <a:latin typeface="URW Gothic"/>
                          <a:cs typeface="URW Gothic"/>
                        </a:rPr>
                        <a:t>/seasons</a:t>
                      </a:r>
                      <a:endParaRPr sz="900" dirty="0">
                        <a:latin typeface="URW Gothic"/>
                        <a:cs typeface="URW Gothic"/>
                      </a:endParaRPr>
                    </a:p>
                    <a:p>
                      <a:pPr marL="525780" marR="173990" indent="-228600">
                        <a:lnSpc>
                          <a:spcPct val="102200"/>
                        </a:lnSpc>
                        <a:buChar char="-"/>
                        <a:tabLst>
                          <a:tab pos="525145" algn="l"/>
                          <a:tab pos="525780" algn="l"/>
                        </a:tabLst>
                      </a:pPr>
                      <a:r>
                        <a:rPr sz="900" spc="-5" dirty="0">
                          <a:latin typeface="URW Gothic"/>
                          <a:cs typeface="URW Gothic"/>
                        </a:rPr>
                        <a:t>Explore different scientific experimentations eg. Magnets,  ramps, floating and </a:t>
                      </a:r>
                      <a:r>
                        <a:rPr sz="900" dirty="0">
                          <a:latin typeface="URW Gothic"/>
                          <a:cs typeface="URW Gothic"/>
                        </a:rPr>
                        <a:t>sinking</a:t>
                      </a:r>
                      <a:r>
                        <a:rPr sz="900" spc="-30" dirty="0">
                          <a:latin typeface="URW Gothic"/>
                          <a:cs typeface="URW Gothic"/>
                        </a:rPr>
                        <a:t> </a:t>
                      </a:r>
                      <a:r>
                        <a:rPr sz="900" spc="-5" dirty="0">
                          <a:latin typeface="URW Gothic"/>
                          <a:cs typeface="URW Gothic"/>
                        </a:rPr>
                        <a:t>etc.</a:t>
                      </a:r>
                      <a:endParaRPr sz="900" dirty="0">
                        <a:latin typeface="URW Gothic"/>
                        <a:cs typeface="URW Gothic"/>
                      </a:endParaRPr>
                    </a:p>
                  </a:txBody>
                  <a:tcPr marL="0" marR="0" marT="2540" marB="0">
                    <a:lnL w="12700">
                      <a:solidFill>
                        <a:srgbClr val="EC7C30"/>
                      </a:solidFill>
                      <a:prstDash val="solid"/>
                    </a:lnL>
                    <a:lnB w="12700">
                      <a:solidFill>
                        <a:srgbClr val="EC7C30"/>
                      </a:solidFill>
                      <a:prstDash val="solid"/>
                    </a:lnB>
                  </a:tcPr>
                </a:tc>
                <a:tc hMerge="1">
                  <a:txBody>
                    <a:bodyPr/>
                    <a:lstStyle/>
                    <a:p>
                      <a:endParaRPr/>
                    </a:p>
                  </a:txBody>
                  <a:tcPr marL="0" marR="0" marT="0" marB="0"/>
                </a:tc>
                <a:tc>
                  <a:txBody>
                    <a:bodyPr/>
                    <a:lstStyle/>
                    <a:p>
                      <a:pPr marL="525780" indent="-229235">
                        <a:lnSpc>
                          <a:spcPct val="100000"/>
                        </a:lnSpc>
                        <a:buChar char="-"/>
                        <a:tabLst>
                          <a:tab pos="525145" algn="l"/>
                          <a:tab pos="525780" algn="l"/>
                        </a:tabLst>
                      </a:pPr>
                      <a:r>
                        <a:rPr sz="900" spc="-5" dirty="0">
                          <a:latin typeface="URW Gothic"/>
                          <a:cs typeface="URW Gothic"/>
                        </a:rPr>
                        <a:t>Children investigate </a:t>
                      </a:r>
                      <a:r>
                        <a:rPr sz="900" dirty="0">
                          <a:latin typeface="URW Gothic"/>
                          <a:cs typeface="URW Gothic"/>
                        </a:rPr>
                        <a:t>ice </a:t>
                      </a:r>
                      <a:r>
                        <a:rPr sz="900" spc="-5" dirty="0">
                          <a:latin typeface="URW Gothic"/>
                          <a:cs typeface="URW Gothic"/>
                        </a:rPr>
                        <a:t>melting, floating and sinking</a:t>
                      </a:r>
                      <a:r>
                        <a:rPr lang="en-US" sz="900" spc="-5" dirty="0">
                          <a:latin typeface="URW Gothic"/>
                          <a:cs typeface="URW Gothic"/>
                        </a:rPr>
                        <a:t> etc.</a:t>
                      </a:r>
                      <a:endParaRPr sz="900" dirty="0">
                        <a:latin typeface="URW Gothic"/>
                        <a:cs typeface="URW Gothic"/>
                      </a:endParaRPr>
                    </a:p>
                    <a:p>
                      <a:pPr marL="525780" indent="-229235">
                        <a:lnSpc>
                          <a:spcPct val="100000"/>
                        </a:lnSpc>
                        <a:spcBef>
                          <a:spcPts val="20"/>
                        </a:spcBef>
                        <a:buChar char="-"/>
                        <a:tabLst>
                          <a:tab pos="525145" algn="l"/>
                          <a:tab pos="525780" algn="l"/>
                        </a:tabLst>
                      </a:pPr>
                      <a:r>
                        <a:rPr sz="900" spc="-5" dirty="0">
                          <a:latin typeface="URW Gothic"/>
                          <a:cs typeface="URW Gothic"/>
                        </a:rPr>
                        <a:t>Children can talk about and explore the different</a:t>
                      </a:r>
                      <a:r>
                        <a:rPr sz="900" dirty="0">
                          <a:latin typeface="URW Gothic"/>
                          <a:cs typeface="URW Gothic"/>
                        </a:rPr>
                        <a:t> </a:t>
                      </a:r>
                      <a:r>
                        <a:rPr sz="900" spc="-5" dirty="0">
                          <a:latin typeface="URW Gothic"/>
                          <a:cs typeface="URW Gothic"/>
                        </a:rPr>
                        <a:t>senses.</a:t>
                      </a:r>
                      <a:endParaRPr sz="900" dirty="0">
                        <a:latin typeface="URW Gothic"/>
                        <a:cs typeface="URW Gothic"/>
                      </a:endParaRPr>
                    </a:p>
                  </a:txBody>
                  <a:tcPr marL="0" marR="0" marT="0" marB="0">
                    <a:lnR w="12700">
                      <a:solidFill>
                        <a:srgbClr val="EC7C30"/>
                      </a:solidFill>
                      <a:prstDash val="solid"/>
                    </a:lnR>
                    <a:lnB w="12700">
                      <a:solidFill>
                        <a:srgbClr val="EC7C30"/>
                      </a:solidFill>
                      <a:prstDash val="solid"/>
                    </a:lnB>
                    <a:solidFill>
                      <a:srgbClr val="E7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2B52B5-CAED-474E-9C54-17CFA21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313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5764" y="878945"/>
            <a:ext cx="4640292" cy="1603496"/>
          </a:xfrm>
          <a:prstGeom prst="rect">
            <a:avLst/>
          </a:prstGeom>
        </p:spPr>
        <p:txBody>
          <a:bodyPr vert="horz" lIns="91440" tIns="45720" rIns="91440" bIns="45720" rtlCol="0" anchor="b">
            <a:normAutofit/>
          </a:bodyPr>
          <a:lstStyle/>
          <a:p>
            <a:pPr marL="12700" algn="l" rtl="0">
              <a:lnSpc>
                <a:spcPct val="90000"/>
              </a:lnSpc>
              <a:spcBef>
                <a:spcPct val="0"/>
              </a:spcBef>
            </a:pPr>
            <a:r>
              <a:rPr lang="en-US" sz="3000" kern="1200" spc="-5">
                <a:solidFill>
                  <a:schemeClr val="tx2"/>
                </a:solidFill>
                <a:latin typeface="+mj-lt"/>
                <a:ea typeface="+mj-ea"/>
                <a:cs typeface="+mj-cs"/>
              </a:rPr>
              <a:t>Expressive Arts and</a:t>
            </a:r>
            <a:r>
              <a:rPr lang="en-US" sz="3000" kern="1200" spc="-25">
                <a:solidFill>
                  <a:schemeClr val="tx2"/>
                </a:solidFill>
                <a:latin typeface="+mj-lt"/>
                <a:ea typeface="+mj-ea"/>
                <a:cs typeface="+mj-cs"/>
              </a:rPr>
              <a:t> </a:t>
            </a:r>
            <a:r>
              <a:rPr lang="en-US" sz="3000" kern="1200" spc="-5">
                <a:solidFill>
                  <a:schemeClr val="tx2"/>
                </a:solidFill>
                <a:latin typeface="+mj-lt"/>
                <a:ea typeface="+mj-ea"/>
                <a:cs typeface="+mj-cs"/>
              </a:rPr>
              <a:t>Design</a:t>
            </a:r>
          </a:p>
          <a:p>
            <a:pPr marL="12700" algn="l" rtl="0">
              <a:lnSpc>
                <a:spcPct val="90000"/>
              </a:lnSpc>
              <a:spcBef>
                <a:spcPct val="0"/>
              </a:spcBef>
            </a:pPr>
            <a:r>
              <a:rPr lang="en-US" sz="3000" kern="1200" spc="-5">
                <a:solidFill>
                  <a:schemeClr val="tx2"/>
                </a:solidFill>
                <a:latin typeface="+mj-lt"/>
                <a:ea typeface="+mj-ea"/>
                <a:cs typeface="+mj-cs"/>
              </a:rPr>
              <a:t>Early Years Expectations: </a:t>
            </a:r>
            <a:r>
              <a:rPr lang="en-US" sz="3000" i="1" kern="1200" spc="-245">
                <a:solidFill>
                  <a:schemeClr val="tx2"/>
                </a:solidFill>
                <a:latin typeface="+mj-lt"/>
                <a:ea typeface="+mj-ea"/>
                <a:cs typeface="+mj-cs"/>
              </a:rPr>
              <a:t>Reception</a:t>
            </a:r>
            <a:endParaRPr lang="en-US" sz="3000" kern="1200">
              <a:solidFill>
                <a:schemeClr val="tx2"/>
              </a:solidFill>
              <a:latin typeface="+mj-lt"/>
              <a:ea typeface="+mj-ea"/>
              <a:cs typeface="+mj-cs"/>
            </a:endParaRPr>
          </a:p>
        </p:txBody>
      </p:sp>
      <p:pic>
        <p:nvPicPr>
          <p:cNvPr id="10" name="Picture 9" descr="A picture containing person, child, little, child&#10;&#10;Description automatically generated">
            <a:extLst>
              <a:ext uri="{FF2B5EF4-FFF2-40B4-BE49-F238E27FC236}">
                <a16:creationId xmlns:a16="http://schemas.microsoft.com/office/drawing/2014/main" id="{D07FD735-B8F5-4A5A-5AD2-ABCCB0B028F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970" b="-4"/>
          <a:stretch/>
        </p:blipFill>
        <p:spPr>
          <a:xfrm>
            <a:off x="7009155" y="-3005"/>
            <a:ext cx="3564504" cy="2575784"/>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sp>
        <p:nvSpPr>
          <p:cNvPr id="2" name="object 2"/>
          <p:cNvSpPr txBox="1"/>
          <p:nvPr/>
        </p:nvSpPr>
        <p:spPr>
          <a:xfrm>
            <a:off x="705764" y="2670577"/>
            <a:ext cx="5464738" cy="4013327"/>
          </a:xfrm>
          <a:prstGeom prst="rect">
            <a:avLst/>
          </a:prstGeom>
        </p:spPr>
        <p:txBody>
          <a:bodyPr vert="horz" lIns="91440" tIns="45720" rIns="91440" bIns="45720" rtlCol="0" anchor="ctr">
            <a:normAutofit/>
          </a:bodyPr>
          <a:lstStyle/>
          <a:p>
            <a:pPr>
              <a:lnSpc>
                <a:spcPct val="90000"/>
              </a:lnSpc>
              <a:spcBef>
                <a:spcPts val="105"/>
              </a:spcBef>
            </a:pPr>
            <a:r>
              <a:rPr lang="en-US" sz="1700" b="1" dirty="0">
                <a:solidFill>
                  <a:schemeClr val="tx2"/>
                </a:solidFill>
                <a:latin typeface="Comic Sans MS" panose="030F0702030302020204" pitchFamily="66" charset="0"/>
              </a:rPr>
              <a:t>Educational</a:t>
            </a:r>
            <a:r>
              <a:rPr lang="en-US" sz="1700" b="1" spc="-15" dirty="0">
                <a:solidFill>
                  <a:schemeClr val="tx2"/>
                </a:solidFill>
                <a:latin typeface="Comic Sans MS" panose="030F0702030302020204" pitchFamily="66" charset="0"/>
              </a:rPr>
              <a:t> </a:t>
            </a:r>
            <a:r>
              <a:rPr lang="en-US" sz="1700" b="1" spc="-5" dirty="0" err="1">
                <a:solidFill>
                  <a:schemeClr val="tx2"/>
                </a:solidFill>
                <a:latin typeface="Comic Sans MS" panose="030F0702030302020204" pitchFamily="66" charset="0"/>
              </a:rPr>
              <a:t>Programme</a:t>
            </a:r>
            <a:r>
              <a:rPr lang="en-US" sz="1700" b="1" spc="-5" dirty="0">
                <a:solidFill>
                  <a:schemeClr val="tx2"/>
                </a:solidFill>
                <a:latin typeface="Comic Sans MS" panose="030F0702030302020204" pitchFamily="66" charset="0"/>
              </a:rPr>
              <a:t>:</a:t>
            </a:r>
            <a:endParaRPr lang="en-US" sz="1700" dirty="0">
              <a:solidFill>
                <a:schemeClr val="tx2"/>
              </a:solidFill>
              <a:latin typeface="Comic Sans MS" panose="030F0702030302020204" pitchFamily="66" charset="0"/>
            </a:endParaRPr>
          </a:p>
          <a:p>
            <a:pPr marR="5080" algn="just">
              <a:lnSpc>
                <a:spcPct val="90000"/>
              </a:lnSpc>
            </a:pPr>
            <a:r>
              <a:rPr lang="en-US" sz="1700" spc="-5" dirty="0">
                <a:solidFill>
                  <a:schemeClr val="tx2"/>
                </a:solidFill>
                <a:latin typeface="Comic Sans MS" panose="030F0702030302020204" pitchFamily="66" charset="0"/>
              </a:rPr>
              <a:t>The development of children’s </a:t>
            </a:r>
            <a:r>
              <a:rPr lang="en-US" sz="1700" spc="-10" dirty="0">
                <a:solidFill>
                  <a:schemeClr val="tx2"/>
                </a:solidFill>
                <a:latin typeface="Comic Sans MS" panose="030F0702030302020204" pitchFamily="66" charset="0"/>
              </a:rPr>
              <a:t>artistic </a:t>
            </a:r>
            <a:r>
              <a:rPr lang="en-US" sz="1700" dirty="0">
                <a:solidFill>
                  <a:schemeClr val="tx2"/>
                </a:solidFill>
                <a:latin typeface="Comic Sans MS" panose="030F0702030302020204" pitchFamily="66" charset="0"/>
              </a:rPr>
              <a:t>and </a:t>
            </a:r>
            <a:r>
              <a:rPr lang="en-US" sz="1700" spc="-5" dirty="0">
                <a:solidFill>
                  <a:schemeClr val="tx2"/>
                </a:solidFill>
                <a:latin typeface="Comic Sans MS" panose="030F0702030302020204" pitchFamily="66" charset="0"/>
              </a:rPr>
              <a:t>cultural awareness supports  their imagination </a:t>
            </a:r>
            <a:r>
              <a:rPr lang="en-US" sz="1700" dirty="0">
                <a:solidFill>
                  <a:schemeClr val="tx2"/>
                </a:solidFill>
                <a:latin typeface="Comic Sans MS" panose="030F0702030302020204" pitchFamily="66" charset="0"/>
              </a:rPr>
              <a:t>and </a:t>
            </a:r>
            <a:r>
              <a:rPr lang="en-US" sz="1700" spc="-5" dirty="0">
                <a:solidFill>
                  <a:schemeClr val="tx2"/>
                </a:solidFill>
                <a:latin typeface="Comic Sans MS" panose="030F0702030302020204" pitchFamily="66" charset="0"/>
              </a:rPr>
              <a:t>creativity. </a:t>
            </a:r>
            <a:r>
              <a:rPr lang="en-US" sz="1700" spc="10" dirty="0">
                <a:solidFill>
                  <a:schemeClr val="tx2"/>
                </a:solidFill>
                <a:latin typeface="Comic Sans MS" panose="030F0702030302020204" pitchFamily="66" charset="0"/>
              </a:rPr>
              <a:t>It </a:t>
            </a:r>
            <a:r>
              <a:rPr lang="en-US" sz="1700" dirty="0">
                <a:solidFill>
                  <a:schemeClr val="tx2"/>
                </a:solidFill>
                <a:latin typeface="Comic Sans MS" panose="030F0702030302020204" pitchFamily="66" charset="0"/>
              </a:rPr>
              <a:t>is </a:t>
            </a:r>
            <a:r>
              <a:rPr lang="en-US" sz="1700" spc="-5" dirty="0">
                <a:solidFill>
                  <a:schemeClr val="tx2"/>
                </a:solidFill>
                <a:latin typeface="Comic Sans MS" panose="030F0702030302020204" pitchFamily="66" charset="0"/>
              </a:rPr>
              <a:t>important that </a:t>
            </a:r>
            <a:r>
              <a:rPr lang="en-US" sz="1700" dirty="0">
                <a:solidFill>
                  <a:schemeClr val="tx2"/>
                </a:solidFill>
                <a:latin typeface="Comic Sans MS" panose="030F0702030302020204" pitchFamily="66" charset="0"/>
              </a:rPr>
              <a:t>children </a:t>
            </a:r>
            <a:r>
              <a:rPr lang="en-US" sz="1700" spc="-5" dirty="0">
                <a:solidFill>
                  <a:schemeClr val="tx2"/>
                </a:solidFill>
                <a:latin typeface="Comic Sans MS" panose="030F0702030302020204" pitchFamily="66" charset="0"/>
              </a:rPr>
              <a:t>have  regular opportunities </a:t>
            </a:r>
            <a:r>
              <a:rPr lang="en-US" sz="1700" spc="-15" dirty="0">
                <a:solidFill>
                  <a:schemeClr val="tx2"/>
                </a:solidFill>
                <a:latin typeface="Comic Sans MS" panose="030F0702030302020204" pitchFamily="66" charset="0"/>
              </a:rPr>
              <a:t>to </a:t>
            </a:r>
            <a:r>
              <a:rPr lang="en-US" sz="1700" spc="-5" dirty="0">
                <a:solidFill>
                  <a:schemeClr val="tx2"/>
                </a:solidFill>
                <a:latin typeface="Comic Sans MS" panose="030F0702030302020204" pitchFamily="66" charset="0"/>
              </a:rPr>
              <a:t>engage </a:t>
            </a:r>
            <a:r>
              <a:rPr lang="en-US" sz="1700" spc="-10" dirty="0">
                <a:solidFill>
                  <a:schemeClr val="tx2"/>
                </a:solidFill>
                <a:latin typeface="Comic Sans MS" panose="030F0702030302020204" pitchFamily="66" charset="0"/>
              </a:rPr>
              <a:t>with the </a:t>
            </a:r>
            <a:r>
              <a:rPr lang="en-US" sz="1700" spc="-5" dirty="0">
                <a:solidFill>
                  <a:schemeClr val="tx2"/>
                </a:solidFill>
                <a:latin typeface="Comic Sans MS" panose="030F0702030302020204" pitchFamily="66" charset="0"/>
              </a:rPr>
              <a:t>arts, </a:t>
            </a:r>
            <a:r>
              <a:rPr lang="en-US" sz="1700" dirty="0">
                <a:solidFill>
                  <a:schemeClr val="tx2"/>
                </a:solidFill>
                <a:latin typeface="Comic Sans MS" panose="030F0702030302020204" pitchFamily="66" charset="0"/>
              </a:rPr>
              <a:t>enabling </a:t>
            </a:r>
            <a:r>
              <a:rPr lang="en-US" sz="1700" spc="-10" dirty="0">
                <a:solidFill>
                  <a:schemeClr val="tx2"/>
                </a:solidFill>
                <a:latin typeface="Comic Sans MS" panose="030F0702030302020204" pitchFamily="66" charset="0"/>
              </a:rPr>
              <a:t>them to</a:t>
            </a:r>
            <a:r>
              <a:rPr lang="en-US" sz="1700" spc="170" dirty="0">
                <a:solidFill>
                  <a:schemeClr val="tx2"/>
                </a:solidFill>
                <a:latin typeface="Comic Sans MS" panose="030F0702030302020204" pitchFamily="66" charset="0"/>
              </a:rPr>
              <a:t> </a:t>
            </a:r>
            <a:r>
              <a:rPr lang="en-US" sz="1700" spc="-5" dirty="0">
                <a:solidFill>
                  <a:schemeClr val="tx2"/>
                </a:solidFill>
                <a:latin typeface="Comic Sans MS" panose="030F0702030302020204" pitchFamily="66" charset="0"/>
              </a:rPr>
              <a:t>explore</a:t>
            </a:r>
            <a:r>
              <a:rPr lang="en-US" sz="1700" dirty="0">
                <a:solidFill>
                  <a:schemeClr val="tx2"/>
                </a:solidFill>
                <a:latin typeface="Comic Sans MS" panose="030F0702030302020204" pitchFamily="66" charset="0"/>
              </a:rPr>
              <a:t> </a:t>
            </a:r>
            <a:r>
              <a:rPr lang="en-US" sz="1700" spc="-5" dirty="0">
                <a:solidFill>
                  <a:schemeClr val="tx2"/>
                </a:solidFill>
                <a:latin typeface="Comic Sans MS" panose="030F0702030302020204" pitchFamily="66" charset="0"/>
              </a:rPr>
              <a:t>and </a:t>
            </a:r>
            <a:r>
              <a:rPr lang="en-US" sz="1700" dirty="0">
                <a:solidFill>
                  <a:schemeClr val="tx2"/>
                </a:solidFill>
                <a:latin typeface="Comic Sans MS" panose="030F0702030302020204" pitchFamily="66" charset="0"/>
              </a:rPr>
              <a:t>play </a:t>
            </a:r>
            <a:r>
              <a:rPr lang="en-US" sz="1700" spc="-10" dirty="0">
                <a:solidFill>
                  <a:schemeClr val="tx2"/>
                </a:solidFill>
                <a:latin typeface="Comic Sans MS" panose="030F0702030302020204" pitchFamily="66" charset="0"/>
              </a:rPr>
              <a:t>with </a:t>
            </a:r>
            <a:r>
              <a:rPr lang="en-US" sz="1700" dirty="0">
                <a:solidFill>
                  <a:schemeClr val="tx2"/>
                </a:solidFill>
                <a:latin typeface="Comic Sans MS" panose="030F0702030302020204" pitchFamily="66" charset="0"/>
              </a:rPr>
              <a:t>a wide </a:t>
            </a:r>
            <a:r>
              <a:rPr lang="en-US" sz="1700" spc="-5" dirty="0">
                <a:solidFill>
                  <a:schemeClr val="tx2"/>
                </a:solidFill>
                <a:latin typeface="Comic Sans MS" panose="030F0702030302020204" pitchFamily="66" charset="0"/>
              </a:rPr>
              <a:t>range </a:t>
            </a:r>
            <a:r>
              <a:rPr lang="en-US" sz="1700" spc="-10" dirty="0">
                <a:solidFill>
                  <a:schemeClr val="tx2"/>
                </a:solidFill>
                <a:latin typeface="Comic Sans MS" panose="030F0702030302020204" pitchFamily="66" charset="0"/>
              </a:rPr>
              <a:t>of </a:t>
            </a:r>
            <a:r>
              <a:rPr lang="en-US" sz="1700" dirty="0">
                <a:solidFill>
                  <a:schemeClr val="tx2"/>
                </a:solidFill>
                <a:latin typeface="Comic Sans MS" panose="030F0702030302020204" pitchFamily="66" charset="0"/>
              </a:rPr>
              <a:t>media </a:t>
            </a:r>
            <a:r>
              <a:rPr lang="en-US" sz="1700" spc="-5" dirty="0">
                <a:solidFill>
                  <a:schemeClr val="tx2"/>
                </a:solidFill>
                <a:latin typeface="Comic Sans MS" panose="030F0702030302020204" pitchFamily="66" charset="0"/>
              </a:rPr>
              <a:t>and </a:t>
            </a:r>
            <a:r>
              <a:rPr lang="en-US" sz="1700" dirty="0">
                <a:solidFill>
                  <a:schemeClr val="tx2"/>
                </a:solidFill>
                <a:latin typeface="Comic Sans MS" panose="030F0702030302020204" pitchFamily="66" charset="0"/>
              </a:rPr>
              <a:t>materials. </a:t>
            </a:r>
            <a:r>
              <a:rPr lang="en-US" sz="1700" spc="-5" dirty="0">
                <a:solidFill>
                  <a:schemeClr val="tx2"/>
                </a:solidFill>
                <a:latin typeface="Comic Sans MS" panose="030F0702030302020204" pitchFamily="66" charset="0"/>
              </a:rPr>
              <a:t>The quality and  variety </a:t>
            </a:r>
            <a:r>
              <a:rPr lang="en-US" sz="1700" spc="-10" dirty="0">
                <a:solidFill>
                  <a:schemeClr val="tx2"/>
                </a:solidFill>
                <a:latin typeface="Comic Sans MS" panose="030F0702030302020204" pitchFamily="66" charset="0"/>
              </a:rPr>
              <a:t>of </a:t>
            </a:r>
            <a:r>
              <a:rPr lang="en-US" sz="1700" dirty="0">
                <a:solidFill>
                  <a:schemeClr val="tx2"/>
                </a:solidFill>
                <a:latin typeface="Comic Sans MS" panose="030F0702030302020204" pitchFamily="66" charset="0"/>
              </a:rPr>
              <a:t>what </a:t>
            </a:r>
            <a:r>
              <a:rPr lang="en-US" sz="1700" spc="-5" dirty="0">
                <a:solidFill>
                  <a:schemeClr val="tx2"/>
                </a:solidFill>
                <a:latin typeface="Comic Sans MS" panose="030F0702030302020204" pitchFamily="66" charset="0"/>
              </a:rPr>
              <a:t>children see, hear and </a:t>
            </a:r>
            <a:r>
              <a:rPr lang="en-US" sz="1700" spc="-10" dirty="0">
                <a:solidFill>
                  <a:schemeClr val="tx2"/>
                </a:solidFill>
                <a:latin typeface="Comic Sans MS" panose="030F0702030302020204" pitchFamily="66" charset="0"/>
              </a:rPr>
              <a:t>participate </a:t>
            </a:r>
            <a:r>
              <a:rPr lang="en-US" sz="1700" spc="-5" dirty="0">
                <a:solidFill>
                  <a:schemeClr val="tx2"/>
                </a:solidFill>
                <a:latin typeface="Comic Sans MS" panose="030F0702030302020204" pitchFamily="66" charset="0"/>
              </a:rPr>
              <a:t>in is crucial for  developing </a:t>
            </a:r>
            <a:r>
              <a:rPr lang="en-US" sz="1700" spc="-10" dirty="0">
                <a:solidFill>
                  <a:schemeClr val="tx2"/>
                </a:solidFill>
                <a:latin typeface="Comic Sans MS" panose="030F0702030302020204" pitchFamily="66" charset="0"/>
              </a:rPr>
              <a:t>their </a:t>
            </a:r>
            <a:r>
              <a:rPr lang="en-US" sz="1700" spc="-5" dirty="0">
                <a:solidFill>
                  <a:schemeClr val="tx2"/>
                </a:solidFill>
                <a:latin typeface="Comic Sans MS" panose="030F0702030302020204" pitchFamily="66" charset="0"/>
              </a:rPr>
              <a:t>understanding, self-expression, vocabulary and ability  </a:t>
            </a:r>
            <a:r>
              <a:rPr lang="en-US" sz="1700" spc="-10" dirty="0">
                <a:solidFill>
                  <a:schemeClr val="tx2"/>
                </a:solidFill>
                <a:latin typeface="Comic Sans MS" panose="030F0702030302020204" pitchFamily="66" charset="0"/>
              </a:rPr>
              <a:t>to </a:t>
            </a:r>
            <a:r>
              <a:rPr lang="en-US" sz="1700" spc="-5" dirty="0">
                <a:solidFill>
                  <a:schemeClr val="tx2"/>
                </a:solidFill>
                <a:latin typeface="Comic Sans MS" panose="030F0702030302020204" pitchFamily="66" charset="0"/>
              </a:rPr>
              <a:t>communicate through </a:t>
            </a:r>
            <a:r>
              <a:rPr lang="en-US" sz="1700" spc="-10" dirty="0">
                <a:solidFill>
                  <a:schemeClr val="tx2"/>
                </a:solidFill>
                <a:latin typeface="Comic Sans MS" panose="030F0702030302020204" pitchFamily="66" charset="0"/>
              </a:rPr>
              <a:t>the </a:t>
            </a:r>
            <a:r>
              <a:rPr lang="en-US" sz="1700" spc="-5" dirty="0">
                <a:solidFill>
                  <a:schemeClr val="tx2"/>
                </a:solidFill>
                <a:latin typeface="Comic Sans MS" panose="030F0702030302020204" pitchFamily="66" charset="0"/>
              </a:rPr>
              <a:t>arts. The frequency, repetition </a:t>
            </a:r>
            <a:r>
              <a:rPr lang="en-US" sz="1700" dirty="0">
                <a:solidFill>
                  <a:schemeClr val="tx2"/>
                </a:solidFill>
                <a:latin typeface="Comic Sans MS" panose="030F0702030302020204" pitchFamily="66" charset="0"/>
              </a:rPr>
              <a:t>and </a:t>
            </a:r>
            <a:r>
              <a:rPr lang="en-US" sz="1700" spc="-5" dirty="0">
                <a:solidFill>
                  <a:schemeClr val="tx2"/>
                </a:solidFill>
                <a:latin typeface="Comic Sans MS" panose="030F0702030302020204" pitchFamily="66" charset="0"/>
              </a:rPr>
              <a:t>depth  </a:t>
            </a:r>
            <a:r>
              <a:rPr lang="en-US" sz="1700" spc="-10" dirty="0">
                <a:solidFill>
                  <a:schemeClr val="tx2"/>
                </a:solidFill>
                <a:latin typeface="Comic Sans MS" panose="030F0702030302020204" pitchFamily="66" charset="0"/>
              </a:rPr>
              <a:t>of </a:t>
            </a:r>
            <a:r>
              <a:rPr lang="en-US" sz="1700" spc="-5" dirty="0">
                <a:solidFill>
                  <a:schemeClr val="tx2"/>
                </a:solidFill>
                <a:latin typeface="Comic Sans MS" panose="030F0702030302020204" pitchFamily="66" charset="0"/>
              </a:rPr>
              <a:t>their </a:t>
            </a:r>
            <a:r>
              <a:rPr lang="en-US" sz="1700" dirty="0">
                <a:solidFill>
                  <a:schemeClr val="tx2"/>
                </a:solidFill>
                <a:latin typeface="Comic Sans MS" panose="030F0702030302020204" pitchFamily="66" charset="0"/>
              </a:rPr>
              <a:t>experiences </a:t>
            </a:r>
            <a:r>
              <a:rPr lang="en-US" sz="1700" spc="-5" dirty="0">
                <a:solidFill>
                  <a:schemeClr val="tx2"/>
                </a:solidFill>
                <a:latin typeface="Comic Sans MS" panose="030F0702030302020204" pitchFamily="66" charset="0"/>
              </a:rPr>
              <a:t>are fundamental </a:t>
            </a:r>
            <a:r>
              <a:rPr lang="en-US" sz="1700" spc="-15" dirty="0">
                <a:solidFill>
                  <a:schemeClr val="tx2"/>
                </a:solidFill>
                <a:latin typeface="Comic Sans MS" panose="030F0702030302020204" pitchFamily="66" charset="0"/>
              </a:rPr>
              <a:t>to </a:t>
            </a:r>
            <a:r>
              <a:rPr lang="en-US" sz="1700" spc="-5" dirty="0">
                <a:solidFill>
                  <a:schemeClr val="tx2"/>
                </a:solidFill>
                <a:latin typeface="Comic Sans MS" panose="030F0702030302020204" pitchFamily="66" charset="0"/>
              </a:rPr>
              <a:t>their progress </a:t>
            </a:r>
            <a:r>
              <a:rPr lang="en-US" sz="1700" dirty="0">
                <a:solidFill>
                  <a:schemeClr val="tx2"/>
                </a:solidFill>
                <a:latin typeface="Comic Sans MS" panose="030F0702030302020204" pitchFamily="66" charset="0"/>
              </a:rPr>
              <a:t>in </a:t>
            </a:r>
            <a:r>
              <a:rPr lang="en-US" sz="1700" spc="-5" dirty="0">
                <a:solidFill>
                  <a:schemeClr val="tx2"/>
                </a:solidFill>
                <a:latin typeface="Comic Sans MS" panose="030F0702030302020204" pitchFamily="66" charset="0"/>
              </a:rPr>
              <a:t>interpreting  and appreciating what they hear, respond </a:t>
            </a:r>
            <a:r>
              <a:rPr lang="en-US" sz="1700" spc="-10" dirty="0">
                <a:solidFill>
                  <a:schemeClr val="tx2"/>
                </a:solidFill>
                <a:latin typeface="Comic Sans MS" panose="030F0702030302020204" pitchFamily="66" charset="0"/>
              </a:rPr>
              <a:t>to </a:t>
            </a:r>
            <a:r>
              <a:rPr lang="en-US" sz="1700" spc="-5" dirty="0">
                <a:solidFill>
                  <a:schemeClr val="tx2"/>
                </a:solidFill>
                <a:latin typeface="Comic Sans MS" panose="030F0702030302020204" pitchFamily="66" charset="0"/>
              </a:rPr>
              <a:t>and</a:t>
            </a:r>
            <a:r>
              <a:rPr lang="en-US" sz="1700" spc="20" dirty="0">
                <a:solidFill>
                  <a:schemeClr val="tx2"/>
                </a:solidFill>
                <a:latin typeface="Comic Sans MS" panose="030F0702030302020204" pitchFamily="66" charset="0"/>
              </a:rPr>
              <a:t> </a:t>
            </a:r>
            <a:r>
              <a:rPr lang="en-US" sz="1700" spc="-5" dirty="0">
                <a:solidFill>
                  <a:schemeClr val="tx2"/>
                </a:solidFill>
                <a:latin typeface="Comic Sans MS" panose="030F0702030302020204" pitchFamily="66" charset="0"/>
              </a:rPr>
              <a:t>observe.</a:t>
            </a:r>
            <a:endParaRPr lang="en-US" sz="1700" dirty="0">
              <a:solidFill>
                <a:schemeClr val="tx2"/>
              </a:solidFill>
              <a:latin typeface="Comic Sans MS" panose="030F0702030302020204" pitchFamily="66" charset="0"/>
            </a:endParaRPr>
          </a:p>
        </p:txBody>
      </p:sp>
      <p:pic>
        <p:nvPicPr>
          <p:cNvPr id="8" name="Picture 7" descr="C:\Users\RLWCGRIFFITHS\AppData\Local\Microsoft\Windows\INetCache\Content.MSO\D0413950.tmp">
            <a:extLst>
              <a:ext uri="{FF2B5EF4-FFF2-40B4-BE49-F238E27FC236}">
                <a16:creationId xmlns:a16="http://schemas.microsoft.com/office/drawing/2014/main" id="{53F2323E-1606-ECAE-5C77-21747B9D0EB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8306" r="14651" b="-2"/>
          <a:stretch/>
        </p:blipFill>
        <p:spPr bwMode="auto">
          <a:xfrm>
            <a:off x="6271213" y="2968155"/>
            <a:ext cx="4421919" cy="4591694"/>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a:scene3d>
            <a:camera prst="orthographicFront"/>
            <a:lightRig rig="contrasting" dir="t">
              <a:rot lat="0" lon="0" rev="3000000"/>
            </a:lightRig>
          </a:scene3d>
          <a:sp3d contourW="7620">
            <a:bevelT w="95250" h="31750"/>
            <a:contourClr>
              <a:srgbClr val="333333"/>
            </a:contourClr>
          </a:sp3d>
        </p:spPr>
      </p:pic>
      <p:grpSp>
        <p:nvGrpSpPr>
          <p:cNvPr id="18" name="Group 17">
            <a:extLst>
              <a:ext uri="{FF2B5EF4-FFF2-40B4-BE49-F238E27FC236}">
                <a16:creationId xmlns:a16="http://schemas.microsoft.com/office/drawing/2014/main" id="{8283797C-C2D3-4D1E-BAE3-FAC0DBD27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90625" y="2473637"/>
            <a:ext cx="4702506" cy="5086207"/>
            <a:chOff x="6865288" y="2243097"/>
            <a:chExt cx="5361527" cy="4612178"/>
          </a:xfrm>
        </p:grpSpPr>
        <p:sp>
          <p:nvSpPr>
            <p:cNvPr id="19" name="Freeform: Shape 18">
              <a:extLst>
                <a:ext uri="{FF2B5EF4-FFF2-40B4-BE49-F238E27FC236}">
                  <a16:creationId xmlns:a16="http://schemas.microsoft.com/office/drawing/2014/main" id="{33779C89-87B1-443C-8A2D-28ECB877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17588" y="2582697"/>
              <a:ext cx="4909227" cy="4272578"/>
            </a:xfrm>
            <a:custGeom>
              <a:avLst/>
              <a:gdLst>
                <a:gd name="connsiteX0" fmla="*/ 4909227 w 4909227"/>
                <a:gd name="connsiteY0" fmla="*/ 4175460 h 4272578"/>
                <a:gd name="connsiteX1" fmla="*/ 4909227 w 4909227"/>
                <a:gd name="connsiteY1" fmla="*/ 4272578 h 4272578"/>
                <a:gd name="connsiteX2" fmla="*/ 4845585 w 4909227"/>
                <a:gd name="connsiteY2" fmla="*/ 4272578 h 4272578"/>
                <a:gd name="connsiteX3" fmla="*/ 4858157 w 4909227"/>
                <a:gd name="connsiteY3" fmla="*/ 4254703 h 4272578"/>
                <a:gd name="connsiteX4" fmla="*/ 4891455 w 4909227"/>
                <a:gd name="connsiteY4" fmla="*/ 4203934 h 4272578"/>
                <a:gd name="connsiteX5" fmla="*/ 2779325 w 4909227"/>
                <a:gd name="connsiteY5" fmla="*/ 1 h 4272578"/>
                <a:gd name="connsiteX6" fmla="*/ 2923168 w 4909227"/>
                <a:gd name="connsiteY6" fmla="*/ 4226 h 4272578"/>
                <a:gd name="connsiteX7" fmla="*/ 3066195 w 4909227"/>
                <a:gd name="connsiteY7" fmla="*/ 16887 h 4272578"/>
                <a:gd name="connsiteX8" fmla="*/ 3101700 w 4909227"/>
                <a:gd name="connsiteY8" fmla="*/ 21414 h 4272578"/>
                <a:gd name="connsiteX9" fmla="*/ 3137091 w 4909227"/>
                <a:gd name="connsiteY9" fmla="*/ 26711 h 4272578"/>
                <a:gd name="connsiteX10" fmla="*/ 3207802 w 4909227"/>
                <a:gd name="connsiteY10" fmla="*/ 37432 h 4272578"/>
                <a:gd name="connsiteX11" fmla="*/ 3243005 w 4909227"/>
                <a:gd name="connsiteY11" fmla="*/ 43626 h 4272578"/>
                <a:gd name="connsiteX12" fmla="*/ 3260547 w 4909227"/>
                <a:gd name="connsiteY12" fmla="*/ 46898 h 4272578"/>
                <a:gd name="connsiteX13" fmla="*/ 3277715 w 4909227"/>
                <a:gd name="connsiteY13" fmla="*/ 51961 h 4272578"/>
                <a:gd name="connsiteX14" fmla="*/ 3346016 w 4909227"/>
                <a:gd name="connsiteY14" fmla="*/ 72845 h 4272578"/>
                <a:gd name="connsiteX15" fmla="*/ 3379885 w 4909227"/>
                <a:gd name="connsiteY15" fmla="*/ 83628 h 4272578"/>
                <a:gd name="connsiteX16" fmla="*/ 3413175 w 4909227"/>
                <a:gd name="connsiteY16" fmla="*/ 95836 h 4272578"/>
                <a:gd name="connsiteX17" fmla="*/ 3479391 w 4909227"/>
                <a:gd name="connsiteY17" fmla="*/ 120878 h 4272578"/>
                <a:gd name="connsiteX18" fmla="*/ 3970615 w 4909227"/>
                <a:gd name="connsiteY18" fmla="*/ 373606 h 4272578"/>
                <a:gd name="connsiteX19" fmla="*/ 4028283 w 4909227"/>
                <a:gd name="connsiteY19" fmla="*/ 408892 h 4272578"/>
                <a:gd name="connsiteX20" fmla="*/ 4084580 w 4909227"/>
                <a:gd name="connsiteY20" fmla="*/ 445817 h 4272578"/>
                <a:gd name="connsiteX21" fmla="*/ 4140771 w 4909227"/>
                <a:gd name="connsiteY21" fmla="*/ 482348 h 4272578"/>
                <a:gd name="connsiteX22" fmla="*/ 4195883 w 4909227"/>
                <a:gd name="connsiteY22" fmla="*/ 520018 h 4272578"/>
                <a:gd name="connsiteX23" fmla="*/ 4305143 w 4909227"/>
                <a:gd name="connsiteY23" fmla="*/ 595724 h 4272578"/>
                <a:gd name="connsiteX24" fmla="*/ 4359509 w 4909227"/>
                <a:gd name="connsiteY24" fmla="*/ 633384 h 4272578"/>
                <a:gd name="connsiteX25" fmla="*/ 4414317 w 4909227"/>
                <a:gd name="connsiteY25" fmla="*/ 670713 h 4272578"/>
                <a:gd name="connsiteX26" fmla="*/ 4632086 w 4909227"/>
                <a:gd name="connsiteY26" fmla="*/ 825710 h 4272578"/>
                <a:gd name="connsiteX27" fmla="*/ 4836284 w 4909227"/>
                <a:gd name="connsiteY27" fmla="*/ 1000872 h 4272578"/>
                <a:gd name="connsiteX28" fmla="*/ 4909227 w 4909227"/>
                <a:gd name="connsiteY28" fmla="*/ 1077825 h 4272578"/>
                <a:gd name="connsiteX29" fmla="*/ 4909227 w 4909227"/>
                <a:gd name="connsiteY29" fmla="*/ 1590628 h 4272578"/>
                <a:gd name="connsiteX30" fmla="*/ 4847198 w 4909227"/>
                <a:gd name="connsiteY30" fmla="*/ 1496990 h 4272578"/>
                <a:gd name="connsiteX31" fmla="*/ 4615719 w 4909227"/>
                <a:gd name="connsiteY31" fmla="*/ 1226591 h 4272578"/>
                <a:gd name="connsiteX32" fmla="*/ 4437905 w 4909227"/>
                <a:gd name="connsiteY32" fmla="*/ 1064032 h 4272578"/>
                <a:gd name="connsiteX33" fmla="*/ 4245822 w 4909227"/>
                <a:gd name="connsiteY33" fmla="*/ 915380 h 4272578"/>
                <a:gd name="connsiteX34" fmla="*/ 4032524 w 4909227"/>
                <a:gd name="connsiteY34" fmla="*/ 793724 h 4272578"/>
                <a:gd name="connsiteX35" fmla="*/ 3921484 w 4909227"/>
                <a:gd name="connsiteY35" fmla="*/ 742591 h 4272578"/>
                <a:gd name="connsiteX36" fmla="*/ 3865450 w 4909227"/>
                <a:gd name="connsiteY36" fmla="*/ 718695 h 4272578"/>
                <a:gd name="connsiteX37" fmla="*/ 3808411 w 4909227"/>
                <a:gd name="connsiteY37" fmla="*/ 697821 h 4272578"/>
                <a:gd name="connsiteX38" fmla="*/ 3346886 w 4909227"/>
                <a:gd name="connsiteY38" fmla="*/ 583799 h 4272578"/>
                <a:gd name="connsiteX39" fmla="*/ 3289295 w 4909227"/>
                <a:gd name="connsiteY39" fmla="*/ 576494 h 4272578"/>
                <a:gd name="connsiteX40" fmla="*/ 3260731 w 4909227"/>
                <a:gd name="connsiteY40" fmla="*/ 572514 h 4272578"/>
                <a:gd name="connsiteX41" fmla="*/ 3232038 w 4909227"/>
                <a:gd name="connsiteY41" fmla="*/ 570048 h 4272578"/>
                <a:gd name="connsiteX42" fmla="*/ 3174781 w 4909227"/>
                <a:gd name="connsiteY42" fmla="*/ 565611 h 4272578"/>
                <a:gd name="connsiteX43" fmla="*/ 3160547 w 4909227"/>
                <a:gd name="connsiteY43" fmla="*/ 564400 h 4272578"/>
                <a:gd name="connsiteX44" fmla="*/ 3146660 w 4909227"/>
                <a:gd name="connsiteY44" fmla="*/ 561299 h 4272578"/>
                <a:gd name="connsiteX45" fmla="*/ 3118665 w 4909227"/>
                <a:gd name="connsiteY45" fmla="*/ 557058 h 4272578"/>
                <a:gd name="connsiteX46" fmla="*/ 3062520 w 4909227"/>
                <a:gd name="connsiteY46" fmla="*/ 549995 h 4272578"/>
                <a:gd name="connsiteX47" fmla="*/ 3034483 w 4909227"/>
                <a:gd name="connsiteY47" fmla="*/ 546400 h 4272578"/>
                <a:gd name="connsiteX48" fmla="*/ 3006404 w 4909227"/>
                <a:gd name="connsiteY48" fmla="*/ 543450 h 4272578"/>
                <a:gd name="connsiteX49" fmla="*/ 2894004 w 4909227"/>
                <a:gd name="connsiteY49" fmla="*/ 536537 h 4272578"/>
                <a:gd name="connsiteX50" fmla="*/ 2445324 w 4909227"/>
                <a:gd name="connsiteY50" fmla="*/ 576994 h 4272578"/>
                <a:gd name="connsiteX51" fmla="*/ 2389729 w 4909227"/>
                <a:gd name="connsiteY51" fmla="*/ 588061 h 4272578"/>
                <a:gd name="connsiteX52" fmla="*/ 2334445 w 4909227"/>
                <a:gd name="connsiteY52" fmla="*/ 602318 h 4272578"/>
                <a:gd name="connsiteX53" fmla="*/ 2279209 w 4909227"/>
                <a:gd name="connsiteY53" fmla="*/ 616351 h 4272578"/>
                <a:gd name="connsiteX54" fmla="*/ 2252405 w 4909227"/>
                <a:gd name="connsiteY54" fmla="*/ 623833 h 4272578"/>
                <a:gd name="connsiteX55" fmla="*/ 2226352 w 4909227"/>
                <a:gd name="connsiteY55" fmla="*/ 631746 h 4272578"/>
                <a:gd name="connsiteX56" fmla="*/ 2174809 w 4909227"/>
                <a:gd name="connsiteY56" fmla="*/ 648898 h 4272578"/>
                <a:gd name="connsiteX57" fmla="*/ 2124133 w 4909227"/>
                <a:gd name="connsiteY57" fmla="*/ 667717 h 4272578"/>
                <a:gd name="connsiteX58" fmla="*/ 2098971 w 4909227"/>
                <a:gd name="connsiteY58" fmla="*/ 677395 h 4272578"/>
                <a:gd name="connsiteX59" fmla="*/ 2074244 w 4909227"/>
                <a:gd name="connsiteY59" fmla="*/ 687907 h 4272578"/>
                <a:gd name="connsiteX60" fmla="*/ 2049516 w 4909227"/>
                <a:gd name="connsiteY60" fmla="*/ 698418 h 4272578"/>
                <a:gd name="connsiteX61" fmla="*/ 2025247 w 4909227"/>
                <a:gd name="connsiteY61" fmla="*/ 709863 h 4272578"/>
                <a:gd name="connsiteX62" fmla="*/ 1663893 w 4909227"/>
                <a:gd name="connsiteY62" fmla="*/ 946619 h 4272578"/>
                <a:gd name="connsiteX63" fmla="*/ 1354664 w 4909227"/>
                <a:gd name="connsiteY63" fmla="*/ 1282399 h 4272578"/>
                <a:gd name="connsiteX64" fmla="*/ 1075458 w 4909227"/>
                <a:gd name="connsiteY64" fmla="*/ 1681042 h 4272578"/>
                <a:gd name="connsiteX65" fmla="*/ 934948 w 4909227"/>
                <a:gd name="connsiteY65" fmla="*/ 1895400 h 4272578"/>
                <a:gd name="connsiteX66" fmla="*/ 782359 w 4909227"/>
                <a:gd name="connsiteY66" fmla="*/ 2111874 h 4272578"/>
                <a:gd name="connsiteX67" fmla="*/ 475595 w 4909227"/>
                <a:gd name="connsiteY67" fmla="*/ 2511546 h 4272578"/>
                <a:gd name="connsiteX68" fmla="*/ 342590 w 4909227"/>
                <a:gd name="connsiteY68" fmla="*/ 2711719 h 4272578"/>
                <a:gd name="connsiteX69" fmla="*/ 243835 w 4909227"/>
                <a:gd name="connsiteY69" fmla="*/ 2925317 h 4272578"/>
                <a:gd name="connsiteX70" fmla="*/ 195943 w 4909227"/>
                <a:gd name="connsiteY70" fmla="*/ 3154915 h 4272578"/>
                <a:gd name="connsiteX71" fmla="*/ 205998 w 4909227"/>
                <a:gd name="connsiteY71" fmla="*/ 3392356 h 4272578"/>
                <a:gd name="connsiteX72" fmla="*/ 210868 w 4909227"/>
                <a:gd name="connsiteY72" fmla="*/ 3421994 h 4272578"/>
                <a:gd name="connsiteX73" fmla="*/ 217078 w 4909227"/>
                <a:gd name="connsiteY73" fmla="*/ 3451480 h 4272578"/>
                <a:gd name="connsiteX74" fmla="*/ 223513 w 4909227"/>
                <a:gd name="connsiteY74" fmla="*/ 3481009 h 4272578"/>
                <a:gd name="connsiteX75" fmla="*/ 231518 w 4909227"/>
                <a:gd name="connsiteY75" fmla="*/ 3510853 h 4272578"/>
                <a:gd name="connsiteX76" fmla="*/ 248149 w 4909227"/>
                <a:gd name="connsiteY76" fmla="*/ 3570478 h 4272578"/>
                <a:gd name="connsiteX77" fmla="*/ 256676 w 4909227"/>
                <a:gd name="connsiteY77" fmla="*/ 3600287 h 4272578"/>
                <a:gd name="connsiteX78" fmla="*/ 260939 w 4909227"/>
                <a:gd name="connsiteY78" fmla="*/ 3615190 h 4272578"/>
                <a:gd name="connsiteX79" fmla="*/ 266068 w 4909227"/>
                <a:gd name="connsiteY79" fmla="*/ 3629754 h 4272578"/>
                <a:gd name="connsiteX80" fmla="*/ 308144 w 4909227"/>
                <a:gd name="connsiteY80" fmla="*/ 3746191 h 4272578"/>
                <a:gd name="connsiteX81" fmla="*/ 357690 w 4909227"/>
                <a:gd name="connsiteY81" fmla="*/ 3859545 h 4272578"/>
                <a:gd name="connsiteX82" fmla="*/ 477426 w 4909227"/>
                <a:gd name="connsiteY82" fmla="*/ 4075211 h 4272578"/>
                <a:gd name="connsiteX83" fmla="*/ 617812 w 4909227"/>
                <a:gd name="connsiteY83" fmla="*/ 4272578 h 4272578"/>
                <a:gd name="connsiteX84" fmla="*/ 364357 w 4909227"/>
                <a:gd name="connsiteY84" fmla="*/ 4272578 h 4272578"/>
                <a:gd name="connsiteX85" fmla="*/ 308528 w 4909227"/>
                <a:gd name="connsiteY85" fmla="*/ 4169169 h 4272578"/>
                <a:gd name="connsiteX86" fmla="*/ 202203 w 4909227"/>
                <a:gd name="connsiteY86" fmla="*/ 3927821 h 4272578"/>
                <a:gd name="connsiteX87" fmla="*/ 155448 w 4909227"/>
                <a:gd name="connsiteY87" fmla="*/ 3804941 h 4272578"/>
                <a:gd name="connsiteX88" fmla="*/ 113098 w 4909227"/>
                <a:gd name="connsiteY88" fmla="*/ 3680654 h 4272578"/>
                <a:gd name="connsiteX89" fmla="*/ 107709 w 4909227"/>
                <a:gd name="connsiteY89" fmla="*/ 3665104 h 4272578"/>
                <a:gd name="connsiteX90" fmla="*/ 103012 w 4909227"/>
                <a:gd name="connsiteY90" fmla="*/ 3649367 h 4272578"/>
                <a:gd name="connsiteX91" fmla="*/ 93619 w 4909227"/>
                <a:gd name="connsiteY91" fmla="*/ 3617891 h 4272578"/>
                <a:gd name="connsiteX92" fmla="*/ 74438 w 4909227"/>
                <a:gd name="connsiteY92" fmla="*/ 3555048 h 4272578"/>
                <a:gd name="connsiteX93" fmla="*/ 64821 w 4909227"/>
                <a:gd name="connsiteY93" fmla="*/ 3523529 h 4272578"/>
                <a:gd name="connsiteX94" fmla="*/ 56309 w 4909227"/>
                <a:gd name="connsiteY94" fmla="*/ 3490970 h 4272578"/>
                <a:gd name="connsiteX95" fmla="*/ 47699 w 4909227"/>
                <a:gd name="connsiteY95" fmla="*/ 3458437 h 4272578"/>
                <a:gd name="connsiteX96" fmla="*/ 40350 w 4909227"/>
                <a:gd name="connsiteY96" fmla="*/ 3425456 h 4272578"/>
                <a:gd name="connsiteX97" fmla="*/ 2339 w 4909227"/>
                <a:gd name="connsiteY97" fmla="*/ 3155024 h 4272578"/>
                <a:gd name="connsiteX98" fmla="*/ 11637 w 4909227"/>
                <a:gd name="connsiteY98" fmla="*/ 2876727 h 4272578"/>
                <a:gd name="connsiteX99" fmla="*/ 157636 w 4909227"/>
                <a:gd name="connsiteY99" fmla="*/ 2339984 h 4272578"/>
                <a:gd name="connsiteX100" fmla="*/ 388920 w 4909227"/>
                <a:gd name="connsiteY100" fmla="*/ 1864213 h 4272578"/>
                <a:gd name="connsiteX101" fmla="*/ 507656 w 4909227"/>
                <a:gd name="connsiteY101" fmla="*/ 1644243 h 4272578"/>
                <a:gd name="connsiteX102" fmla="*/ 566187 w 4909227"/>
                <a:gd name="connsiteY102" fmla="*/ 1531896 h 4272578"/>
                <a:gd name="connsiteX103" fmla="*/ 628379 w 4909227"/>
                <a:gd name="connsiteY103" fmla="*/ 1416126 h 4272578"/>
                <a:gd name="connsiteX104" fmla="*/ 915962 w 4909227"/>
                <a:gd name="connsiteY104" fmla="*/ 957627 h 4272578"/>
                <a:gd name="connsiteX105" fmla="*/ 1296389 w 4909227"/>
                <a:gd name="connsiteY105" fmla="*/ 532479 h 4272578"/>
                <a:gd name="connsiteX106" fmla="*/ 1790562 w 4909227"/>
                <a:gd name="connsiteY106" fmla="*/ 204009 h 4272578"/>
                <a:gd name="connsiteX107" fmla="*/ 1824547 w 4909227"/>
                <a:gd name="connsiteY107" fmla="*/ 188344 h 4272578"/>
                <a:gd name="connsiteX108" fmla="*/ 1858945 w 4909227"/>
                <a:gd name="connsiteY108" fmla="*/ 173835 h 4272578"/>
                <a:gd name="connsiteX109" fmla="*/ 1893494 w 4909227"/>
                <a:gd name="connsiteY109" fmla="*/ 159497 h 4272578"/>
                <a:gd name="connsiteX110" fmla="*/ 1928332 w 4909227"/>
                <a:gd name="connsiteY110" fmla="*/ 146243 h 4272578"/>
                <a:gd name="connsiteX111" fmla="*/ 1998599 w 4909227"/>
                <a:gd name="connsiteY111" fmla="*/ 121582 h 4272578"/>
                <a:gd name="connsiteX112" fmla="*/ 2069445 w 4909227"/>
                <a:gd name="connsiteY112" fmla="*/ 99511 h 4272578"/>
                <a:gd name="connsiteX113" fmla="*/ 2105017 w 4909227"/>
                <a:gd name="connsiteY113" fmla="*/ 89439 h 4272578"/>
                <a:gd name="connsiteX114" fmla="*/ 2140277 w 4909227"/>
                <a:gd name="connsiteY114" fmla="*/ 80190 h 4272578"/>
                <a:gd name="connsiteX115" fmla="*/ 2209909 w 4909227"/>
                <a:gd name="connsiteY115" fmla="*/ 64365 h 4272578"/>
                <a:gd name="connsiteX116" fmla="*/ 2279594 w 4909227"/>
                <a:gd name="connsiteY116" fmla="*/ 48739 h 4272578"/>
                <a:gd name="connsiteX117" fmla="*/ 2350191 w 4909227"/>
                <a:gd name="connsiteY117" fmla="*/ 36561 h 4272578"/>
                <a:gd name="connsiteX118" fmla="*/ 2779325 w 4909227"/>
                <a:gd name="connsiteY118" fmla="*/ 1 h 427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909227" h="4272578">
                  <a:moveTo>
                    <a:pt x="4909227" y="4175460"/>
                  </a:moveTo>
                  <a:lnTo>
                    <a:pt x="4909227" y="4272578"/>
                  </a:lnTo>
                  <a:lnTo>
                    <a:pt x="4845585" y="4272578"/>
                  </a:lnTo>
                  <a:lnTo>
                    <a:pt x="4858157" y="4254703"/>
                  </a:lnTo>
                  <a:lnTo>
                    <a:pt x="4891455" y="4203934"/>
                  </a:lnTo>
                  <a:close/>
                  <a:moveTo>
                    <a:pt x="2779325" y="1"/>
                  </a:moveTo>
                  <a:cubicBezTo>
                    <a:pt x="2827304" y="-1"/>
                    <a:pt x="2875285" y="1394"/>
                    <a:pt x="2923168" y="4226"/>
                  </a:cubicBezTo>
                  <a:lnTo>
                    <a:pt x="3066195" y="16887"/>
                  </a:lnTo>
                  <a:cubicBezTo>
                    <a:pt x="3078087" y="17675"/>
                    <a:pt x="3089896" y="19754"/>
                    <a:pt x="3101700" y="21414"/>
                  </a:cubicBezTo>
                  <a:lnTo>
                    <a:pt x="3137091" y="26711"/>
                  </a:lnTo>
                  <a:lnTo>
                    <a:pt x="3207802" y="37432"/>
                  </a:lnTo>
                  <a:cubicBezTo>
                    <a:pt x="3219631" y="39189"/>
                    <a:pt x="3231363" y="40973"/>
                    <a:pt x="3243005" y="43626"/>
                  </a:cubicBezTo>
                  <a:cubicBezTo>
                    <a:pt x="3248837" y="44791"/>
                    <a:pt x="3254763" y="45508"/>
                    <a:pt x="3260547" y="46898"/>
                  </a:cubicBezTo>
                  <a:cubicBezTo>
                    <a:pt x="3266259" y="48413"/>
                    <a:pt x="3271977" y="50349"/>
                    <a:pt x="3277715" y="51961"/>
                  </a:cubicBezTo>
                  <a:lnTo>
                    <a:pt x="3346016" y="72845"/>
                  </a:lnTo>
                  <a:cubicBezTo>
                    <a:pt x="3357273" y="76449"/>
                    <a:pt x="3368795" y="79451"/>
                    <a:pt x="3379885" y="83628"/>
                  </a:cubicBezTo>
                  <a:lnTo>
                    <a:pt x="3413175" y="95836"/>
                  </a:lnTo>
                  <a:lnTo>
                    <a:pt x="3479391" y="120878"/>
                  </a:lnTo>
                  <a:cubicBezTo>
                    <a:pt x="3654569" y="190008"/>
                    <a:pt x="3816871" y="279114"/>
                    <a:pt x="3970615" y="373606"/>
                  </a:cubicBezTo>
                  <a:cubicBezTo>
                    <a:pt x="3989807" y="385518"/>
                    <a:pt x="4009070" y="397303"/>
                    <a:pt x="4028283" y="408892"/>
                  </a:cubicBezTo>
                  <a:lnTo>
                    <a:pt x="4084580" y="445817"/>
                  </a:lnTo>
                  <a:lnTo>
                    <a:pt x="4140771" y="482348"/>
                  </a:lnTo>
                  <a:cubicBezTo>
                    <a:pt x="4159664" y="494340"/>
                    <a:pt x="4177432" y="507694"/>
                    <a:pt x="4195883" y="520018"/>
                  </a:cubicBezTo>
                  <a:cubicBezTo>
                    <a:pt x="4232247" y="545445"/>
                    <a:pt x="4269493" y="569787"/>
                    <a:pt x="4305143" y="595724"/>
                  </a:cubicBezTo>
                  <a:cubicBezTo>
                    <a:pt x="4323150" y="608378"/>
                    <a:pt x="4341283" y="621106"/>
                    <a:pt x="4359509" y="633384"/>
                  </a:cubicBezTo>
                  <a:cubicBezTo>
                    <a:pt x="4377662" y="645788"/>
                    <a:pt x="4396133" y="657789"/>
                    <a:pt x="4414317" y="670713"/>
                  </a:cubicBezTo>
                  <a:cubicBezTo>
                    <a:pt x="4487709" y="720858"/>
                    <a:pt x="4561105" y="771425"/>
                    <a:pt x="4632086" y="825710"/>
                  </a:cubicBezTo>
                  <a:cubicBezTo>
                    <a:pt x="4703239" y="879844"/>
                    <a:pt x="4770925" y="938933"/>
                    <a:pt x="4836284" y="1000872"/>
                  </a:cubicBezTo>
                  <a:lnTo>
                    <a:pt x="4909227" y="1077825"/>
                  </a:lnTo>
                  <a:lnTo>
                    <a:pt x="4909227" y="1590628"/>
                  </a:lnTo>
                  <a:lnTo>
                    <a:pt x="4847198" y="1496990"/>
                  </a:lnTo>
                  <a:cubicBezTo>
                    <a:pt x="4779017" y="1401272"/>
                    <a:pt x="4700641" y="1311172"/>
                    <a:pt x="4615719" y="1226591"/>
                  </a:cubicBezTo>
                  <a:cubicBezTo>
                    <a:pt x="4559129" y="1170093"/>
                    <a:pt x="4499097" y="1116641"/>
                    <a:pt x="4437905" y="1064032"/>
                  </a:cubicBezTo>
                  <a:cubicBezTo>
                    <a:pt x="4376643" y="1011548"/>
                    <a:pt x="4313015" y="960973"/>
                    <a:pt x="4245822" y="915380"/>
                  </a:cubicBezTo>
                  <a:cubicBezTo>
                    <a:pt x="4177670" y="870577"/>
                    <a:pt x="4106226" y="828991"/>
                    <a:pt x="4032524" y="793724"/>
                  </a:cubicBezTo>
                  <a:cubicBezTo>
                    <a:pt x="3996192" y="774838"/>
                    <a:pt x="3958849" y="758553"/>
                    <a:pt x="3921484" y="742591"/>
                  </a:cubicBezTo>
                  <a:cubicBezTo>
                    <a:pt x="3902789" y="734561"/>
                    <a:pt x="3884266" y="726377"/>
                    <a:pt x="3865450" y="718695"/>
                  </a:cubicBezTo>
                  <a:cubicBezTo>
                    <a:pt x="3846469" y="711588"/>
                    <a:pt x="3827512" y="704579"/>
                    <a:pt x="3808411" y="697821"/>
                  </a:cubicBezTo>
                  <a:cubicBezTo>
                    <a:pt x="3656570" y="642224"/>
                    <a:pt x="3500471" y="605851"/>
                    <a:pt x="3346886" y="583799"/>
                  </a:cubicBezTo>
                  <a:lnTo>
                    <a:pt x="3289295" y="576494"/>
                  </a:lnTo>
                  <a:lnTo>
                    <a:pt x="3260731" y="572514"/>
                  </a:lnTo>
                  <a:cubicBezTo>
                    <a:pt x="3251217" y="571079"/>
                    <a:pt x="3241593" y="570838"/>
                    <a:pt x="3232038" y="570048"/>
                  </a:cubicBezTo>
                  <a:lnTo>
                    <a:pt x="3174781" y="565611"/>
                  </a:lnTo>
                  <a:cubicBezTo>
                    <a:pt x="3170003" y="565217"/>
                    <a:pt x="3165252" y="564919"/>
                    <a:pt x="3160547" y="564400"/>
                  </a:cubicBezTo>
                  <a:cubicBezTo>
                    <a:pt x="3155889" y="563655"/>
                    <a:pt x="3151372" y="562239"/>
                    <a:pt x="3146660" y="561299"/>
                  </a:cubicBezTo>
                  <a:cubicBezTo>
                    <a:pt x="3137413" y="559265"/>
                    <a:pt x="3128003" y="558224"/>
                    <a:pt x="3118665" y="557058"/>
                  </a:cubicBezTo>
                  <a:lnTo>
                    <a:pt x="3062520" y="549995"/>
                  </a:lnTo>
                  <a:lnTo>
                    <a:pt x="3034483" y="546400"/>
                  </a:lnTo>
                  <a:cubicBezTo>
                    <a:pt x="3025146" y="545234"/>
                    <a:pt x="3015831" y="543747"/>
                    <a:pt x="3006404" y="543450"/>
                  </a:cubicBezTo>
                  <a:lnTo>
                    <a:pt x="2894004" y="536537"/>
                  </a:lnTo>
                  <a:cubicBezTo>
                    <a:pt x="2743796" y="532061"/>
                    <a:pt x="2593557" y="546717"/>
                    <a:pt x="2445324" y="576994"/>
                  </a:cubicBezTo>
                  <a:cubicBezTo>
                    <a:pt x="2426803" y="580857"/>
                    <a:pt x="2408167" y="583483"/>
                    <a:pt x="2389729" y="588061"/>
                  </a:cubicBezTo>
                  <a:lnTo>
                    <a:pt x="2334445" y="602318"/>
                  </a:lnTo>
                  <a:lnTo>
                    <a:pt x="2279209" y="616351"/>
                  </a:lnTo>
                  <a:cubicBezTo>
                    <a:pt x="2269789" y="618483"/>
                    <a:pt x="2261022" y="621073"/>
                    <a:pt x="2252405" y="623833"/>
                  </a:cubicBezTo>
                  <a:lnTo>
                    <a:pt x="2226352" y="631746"/>
                  </a:lnTo>
                  <a:cubicBezTo>
                    <a:pt x="2208738" y="636630"/>
                    <a:pt x="2191964" y="643082"/>
                    <a:pt x="2174809" y="648898"/>
                  </a:cubicBezTo>
                  <a:cubicBezTo>
                    <a:pt x="2157576" y="654418"/>
                    <a:pt x="2140906" y="661264"/>
                    <a:pt x="2124133" y="667717"/>
                  </a:cubicBezTo>
                  <a:cubicBezTo>
                    <a:pt x="2115746" y="670943"/>
                    <a:pt x="2107181" y="673900"/>
                    <a:pt x="2098971" y="677395"/>
                  </a:cubicBezTo>
                  <a:lnTo>
                    <a:pt x="2074244" y="687907"/>
                  </a:lnTo>
                  <a:lnTo>
                    <a:pt x="2049516" y="698418"/>
                  </a:lnTo>
                  <a:lnTo>
                    <a:pt x="2025247" y="709863"/>
                  </a:lnTo>
                  <a:cubicBezTo>
                    <a:pt x="1895620" y="770702"/>
                    <a:pt x="1775019" y="849591"/>
                    <a:pt x="1663893" y="946619"/>
                  </a:cubicBezTo>
                  <a:cubicBezTo>
                    <a:pt x="1552588" y="1043379"/>
                    <a:pt x="1450953" y="1157803"/>
                    <a:pt x="1354664" y="1282399"/>
                  </a:cubicBezTo>
                  <a:cubicBezTo>
                    <a:pt x="1258428" y="1407193"/>
                    <a:pt x="1167389" y="1541989"/>
                    <a:pt x="1075458" y="1681042"/>
                  </a:cubicBezTo>
                  <a:lnTo>
                    <a:pt x="934948" y="1895400"/>
                  </a:lnTo>
                  <a:cubicBezTo>
                    <a:pt x="885020" y="1970018"/>
                    <a:pt x="834114" y="2042151"/>
                    <a:pt x="782359" y="2111874"/>
                  </a:cubicBezTo>
                  <a:cubicBezTo>
                    <a:pt x="679025" y="2251590"/>
                    <a:pt x="571805" y="2380631"/>
                    <a:pt x="475595" y="2511546"/>
                  </a:cubicBezTo>
                  <a:cubicBezTo>
                    <a:pt x="427490" y="2577003"/>
                    <a:pt x="382228" y="2643169"/>
                    <a:pt x="342590" y="2711719"/>
                  </a:cubicBezTo>
                  <a:cubicBezTo>
                    <a:pt x="302826" y="2780195"/>
                    <a:pt x="268711" y="2851157"/>
                    <a:pt x="243835" y="2925317"/>
                  </a:cubicBezTo>
                  <a:cubicBezTo>
                    <a:pt x="218582" y="2999262"/>
                    <a:pt x="202245" y="3076389"/>
                    <a:pt x="195943" y="3154915"/>
                  </a:cubicBezTo>
                  <a:cubicBezTo>
                    <a:pt x="189542" y="3233466"/>
                    <a:pt x="193251" y="3313292"/>
                    <a:pt x="205998" y="3392356"/>
                  </a:cubicBezTo>
                  <a:lnTo>
                    <a:pt x="210868" y="3421994"/>
                  </a:lnTo>
                  <a:lnTo>
                    <a:pt x="217078" y="3451480"/>
                  </a:lnTo>
                  <a:lnTo>
                    <a:pt x="223513" y="3481009"/>
                  </a:lnTo>
                  <a:cubicBezTo>
                    <a:pt x="225924" y="3490921"/>
                    <a:pt x="228784" y="3500923"/>
                    <a:pt x="231518" y="3510853"/>
                  </a:cubicBezTo>
                  <a:lnTo>
                    <a:pt x="248149" y="3570478"/>
                  </a:lnTo>
                  <a:lnTo>
                    <a:pt x="256676" y="3600287"/>
                  </a:lnTo>
                  <a:lnTo>
                    <a:pt x="260939" y="3615190"/>
                  </a:lnTo>
                  <a:lnTo>
                    <a:pt x="266068" y="3629754"/>
                  </a:lnTo>
                  <a:cubicBezTo>
                    <a:pt x="279682" y="3668748"/>
                    <a:pt x="293493" y="3707688"/>
                    <a:pt x="308144" y="3746191"/>
                  </a:cubicBezTo>
                  <a:cubicBezTo>
                    <a:pt x="324257" y="3784191"/>
                    <a:pt x="340937" y="3821930"/>
                    <a:pt x="357690" y="3859545"/>
                  </a:cubicBezTo>
                  <a:cubicBezTo>
                    <a:pt x="393077" y="3934052"/>
                    <a:pt x="433372" y="4005934"/>
                    <a:pt x="477426" y="4075211"/>
                  </a:cubicBezTo>
                  <a:lnTo>
                    <a:pt x="617812" y="4272578"/>
                  </a:lnTo>
                  <a:lnTo>
                    <a:pt x="364357" y="4272578"/>
                  </a:lnTo>
                  <a:lnTo>
                    <a:pt x="308528" y="4169169"/>
                  </a:lnTo>
                  <a:cubicBezTo>
                    <a:pt x="270101" y="4089847"/>
                    <a:pt x="234941" y="4009176"/>
                    <a:pt x="202203" y="3927821"/>
                  </a:cubicBezTo>
                  <a:cubicBezTo>
                    <a:pt x="186847" y="3886657"/>
                    <a:pt x="171445" y="3845720"/>
                    <a:pt x="155448" y="3804941"/>
                  </a:cubicBezTo>
                  <a:cubicBezTo>
                    <a:pt x="141380" y="3763428"/>
                    <a:pt x="127636" y="3721934"/>
                    <a:pt x="113098" y="3680654"/>
                  </a:cubicBezTo>
                  <a:lnTo>
                    <a:pt x="107709" y="3665104"/>
                  </a:lnTo>
                  <a:lnTo>
                    <a:pt x="103012" y="3649367"/>
                  </a:lnTo>
                  <a:lnTo>
                    <a:pt x="93619" y="3617891"/>
                  </a:lnTo>
                  <a:lnTo>
                    <a:pt x="74438" y="3555048"/>
                  </a:lnTo>
                  <a:cubicBezTo>
                    <a:pt x="71323" y="3544483"/>
                    <a:pt x="67763" y="3534247"/>
                    <a:pt x="64821" y="3523529"/>
                  </a:cubicBezTo>
                  <a:lnTo>
                    <a:pt x="56309" y="3490970"/>
                  </a:lnTo>
                  <a:lnTo>
                    <a:pt x="47699" y="3458437"/>
                  </a:lnTo>
                  <a:cubicBezTo>
                    <a:pt x="45126" y="3447512"/>
                    <a:pt x="42825" y="3436407"/>
                    <a:pt x="40350" y="3425456"/>
                  </a:cubicBezTo>
                  <a:cubicBezTo>
                    <a:pt x="20581" y="3337521"/>
                    <a:pt x="7369" y="3247066"/>
                    <a:pt x="2339" y="3155024"/>
                  </a:cubicBezTo>
                  <a:cubicBezTo>
                    <a:pt x="-2762" y="3063109"/>
                    <a:pt x="544" y="2969654"/>
                    <a:pt x="11637" y="2876727"/>
                  </a:cubicBezTo>
                  <a:cubicBezTo>
                    <a:pt x="34069" y="2690593"/>
                    <a:pt x="89274" y="2509096"/>
                    <a:pt x="157636" y="2339984"/>
                  </a:cubicBezTo>
                  <a:cubicBezTo>
                    <a:pt x="226467" y="2170638"/>
                    <a:pt x="308151" y="2013339"/>
                    <a:pt x="388920" y="1864213"/>
                  </a:cubicBezTo>
                  <a:cubicBezTo>
                    <a:pt x="429376" y="1789524"/>
                    <a:pt x="469807" y="1716745"/>
                    <a:pt x="507656" y="1644243"/>
                  </a:cubicBezTo>
                  <a:lnTo>
                    <a:pt x="566187" y="1531896"/>
                  </a:lnTo>
                  <a:cubicBezTo>
                    <a:pt x="586462" y="1493325"/>
                    <a:pt x="607259" y="1454715"/>
                    <a:pt x="628379" y="1416126"/>
                  </a:cubicBezTo>
                  <a:cubicBezTo>
                    <a:pt x="713184" y="1261784"/>
                    <a:pt x="806689" y="1107407"/>
                    <a:pt x="915962" y="957627"/>
                  </a:cubicBezTo>
                  <a:cubicBezTo>
                    <a:pt x="1024964" y="808027"/>
                    <a:pt x="1150428" y="662836"/>
                    <a:pt x="1296389" y="532479"/>
                  </a:cubicBezTo>
                  <a:cubicBezTo>
                    <a:pt x="1441951" y="402229"/>
                    <a:pt x="1609267" y="287950"/>
                    <a:pt x="1790562" y="204009"/>
                  </a:cubicBezTo>
                  <a:lnTo>
                    <a:pt x="1824547" y="188344"/>
                  </a:lnTo>
                  <a:cubicBezTo>
                    <a:pt x="1835970" y="183343"/>
                    <a:pt x="1847471" y="178638"/>
                    <a:pt x="1858945" y="173835"/>
                  </a:cubicBezTo>
                  <a:lnTo>
                    <a:pt x="1893494" y="159497"/>
                  </a:lnTo>
                  <a:cubicBezTo>
                    <a:pt x="1904996" y="154793"/>
                    <a:pt x="1916752" y="150652"/>
                    <a:pt x="1928332" y="146243"/>
                  </a:cubicBezTo>
                  <a:cubicBezTo>
                    <a:pt x="1951667" y="137695"/>
                    <a:pt x="1974951" y="128948"/>
                    <a:pt x="1998599" y="121582"/>
                  </a:cubicBezTo>
                  <a:cubicBezTo>
                    <a:pt x="2022195" y="114018"/>
                    <a:pt x="2045635" y="105864"/>
                    <a:pt x="2069445" y="99511"/>
                  </a:cubicBezTo>
                  <a:lnTo>
                    <a:pt x="2105017" y="89439"/>
                  </a:lnTo>
                  <a:cubicBezTo>
                    <a:pt x="2116957" y="85988"/>
                    <a:pt x="2128724" y="82691"/>
                    <a:pt x="2140277" y="80190"/>
                  </a:cubicBezTo>
                  <a:lnTo>
                    <a:pt x="2209909" y="64365"/>
                  </a:lnTo>
                  <a:lnTo>
                    <a:pt x="2279594" y="48739"/>
                  </a:lnTo>
                  <a:cubicBezTo>
                    <a:pt x="2302897" y="43685"/>
                    <a:pt x="2326724" y="40602"/>
                    <a:pt x="2350191" y="36561"/>
                  </a:cubicBezTo>
                  <a:cubicBezTo>
                    <a:pt x="2491459" y="12584"/>
                    <a:pt x="2635387" y="9"/>
                    <a:pt x="2779325" y="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56077B5-5F40-45AA-BDDA-F1DB7F8B5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2860366 w 4961924"/>
                <a:gd name="connsiteY0" fmla="*/ 290 h 4241750"/>
                <a:gd name="connsiteX1" fmla="*/ 4503869 w 4961924"/>
                <a:gd name="connsiteY1" fmla="*/ 546588 h 4241750"/>
                <a:gd name="connsiteX2" fmla="*/ 4816879 w 4961924"/>
                <a:gd name="connsiteY2" fmla="*/ 783506 h 4241750"/>
                <a:gd name="connsiteX3" fmla="*/ 4961924 w 4961924"/>
                <a:gd name="connsiteY3" fmla="*/ 916878 h 4241750"/>
                <a:gd name="connsiteX4" fmla="*/ 4961924 w 4961924"/>
                <a:gd name="connsiteY4" fmla="*/ 4241750 h 4241750"/>
                <a:gd name="connsiteX5" fmla="*/ 4562919 w 4961924"/>
                <a:gd name="connsiteY5" fmla="*/ 4241750 h 4241750"/>
                <a:gd name="connsiteX6" fmla="*/ 4586822 w 4961924"/>
                <a:gd name="connsiteY6" fmla="*/ 4213637 h 4241750"/>
                <a:gd name="connsiteX7" fmla="*/ 4762695 w 4961924"/>
                <a:gd name="connsiteY7" fmla="*/ 3952854 h 4241750"/>
                <a:gd name="connsiteX8" fmla="*/ 4899352 w 4961924"/>
                <a:gd name="connsiteY8" fmla="*/ 3631238 h 4241750"/>
                <a:gd name="connsiteX9" fmla="*/ 4913697 w 4961924"/>
                <a:gd name="connsiteY9" fmla="*/ 3255629 h 4241750"/>
                <a:gd name="connsiteX10" fmla="*/ 4948868 w 4961924"/>
                <a:gd name="connsiteY10" fmla="*/ 2308976 h 4241750"/>
                <a:gd name="connsiteX11" fmla="*/ 4760464 w 4961924"/>
                <a:gd name="connsiteY11" fmla="*/ 1631653 h 4241750"/>
                <a:gd name="connsiteX12" fmla="*/ 4158265 w 4961924"/>
                <a:gd name="connsiteY12" fmla="*/ 1056752 h 4241750"/>
                <a:gd name="connsiteX13" fmla="*/ 3295504 w 4961924"/>
                <a:gd name="connsiteY13" fmla="*/ 659991 h 4241750"/>
                <a:gd name="connsiteX14" fmla="*/ 2400205 w 4961924"/>
                <a:gd name="connsiteY14" fmla="*/ 680861 h 4241750"/>
                <a:gd name="connsiteX15" fmla="*/ 1228363 w 4961924"/>
                <a:gd name="connsiteY15" fmla="*/ 1858090 h 4241750"/>
                <a:gd name="connsiteX16" fmla="*/ 995211 w 4961924"/>
                <a:gd name="connsiteY16" fmla="*/ 2234095 h 4241750"/>
                <a:gd name="connsiteX17" fmla="*/ 663293 w 4961924"/>
                <a:gd name="connsiteY17" fmla="*/ 2832893 h 4241750"/>
                <a:gd name="connsiteX18" fmla="*/ 644068 w 4961924"/>
                <a:gd name="connsiteY18" fmla="*/ 3301224 h 4241750"/>
                <a:gd name="connsiteX19" fmla="*/ 1051682 w 4961924"/>
                <a:gd name="connsiteY19" fmla="*/ 4121741 h 4241750"/>
                <a:gd name="connsiteX20" fmla="*/ 1155791 w 4961924"/>
                <a:gd name="connsiteY20" fmla="*/ 4241750 h 4241750"/>
                <a:gd name="connsiteX21" fmla="*/ 385252 w 4961924"/>
                <a:gd name="connsiteY21" fmla="*/ 4241750 h 4241750"/>
                <a:gd name="connsiteX22" fmla="*/ 291954 w 4961924"/>
                <a:gd name="connsiteY22" fmla="*/ 4081572 h 4241750"/>
                <a:gd name="connsiteX23" fmla="*/ 49334 w 4961924"/>
                <a:gd name="connsiteY23" fmla="*/ 3462450 h 4241750"/>
                <a:gd name="connsiteX24" fmla="*/ 697040 w 4961924"/>
                <a:gd name="connsiteY24" fmla="*/ 1553793 h 4241750"/>
                <a:gd name="connsiteX25" fmla="*/ 2243651 w 4961924"/>
                <a:gd name="connsiteY25" fmla="*/ 89360 h 4241750"/>
                <a:gd name="connsiteX26" fmla="*/ 2860366 w 4961924"/>
                <a:gd name="connsiteY26"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1924" h="4241750">
                  <a:moveTo>
                    <a:pt x="2860366" y="290"/>
                  </a:moveTo>
                  <a:cubicBezTo>
                    <a:pt x="3457635" y="-9057"/>
                    <a:pt x="3998796" y="208834"/>
                    <a:pt x="4503869" y="546588"/>
                  </a:cubicBezTo>
                  <a:cubicBezTo>
                    <a:pt x="4609235" y="617064"/>
                    <a:pt x="4715034" y="696136"/>
                    <a:pt x="4816879" y="783506"/>
                  </a:cubicBezTo>
                  <a:lnTo>
                    <a:pt x="4961924" y="916878"/>
                  </a:lnTo>
                  <a:lnTo>
                    <a:pt x="4961924" y="4241750"/>
                  </a:lnTo>
                  <a:lnTo>
                    <a:pt x="4562919" y="4241750"/>
                  </a:lnTo>
                  <a:lnTo>
                    <a:pt x="4586822" y="4213637"/>
                  </a:lnTo>
                  <a:cubicBezTo>
                    <a:pt x="4649485" y="4133877"/>
                    <a:pt x="4707815" y="4047166"/>
                    <a:pt x="4762695" y="3952854"/>
                  </a:cubicBezTo>
                  <a:cubicBezTo>
                    <a:pt x="4861622" y="3782848"/>
                    <a:pt x="4887296" y="3694842"/>
                    <a:pt x="4899352" y="3631238"/>
                  </a:cubicBezTo>
                  <a:cubicBezTo>
                    <a:pt x="4916960" y="3538446"/>
                    <a:pt x="4915626" y="3419833"/>
                    <a:pt x="4913697" y="3255629"/>
                  </a:cubicBezTo>
                  <a:cubicBezTo>
                    <a:pt x="4911196" y="3035896"/>
                    <a:pt x="4907780" y="2734844"/>
                    <a:pt x="4948868" y="2308976"/>
                  </a:cubicBezTo>
                  <a:cubicBezTo>
                    <a:pt x="4971361" y="2076125"/>
                    <a:pt x="4909748" y="1854571"/>
                    <a:pt x="4760464" y="1631653"/>
                  </a:cubicBezTo>
                  <a:cubicBezTo>
                    <a:pt x="4623847" y="1427699"/>
                    <a:pt x="4415624" y="1228904"/>
                    <a:pt x="4158265" y="1056752"/>
                  </a:cubicBezTo>
                  <a:cubicBezTo>
                    <a:pt x="3855104" y="854020"/>
                    <a:pt x="3572969" y="724304"/>
                    <a:pt x="3295504" y="659991"/>
                  </a:cubicBezTo>
                  <a:cubicBezTo>
                    <a:pt x="2998568" y="591135"/>
                    <a:pt x="2705635" y="598008"/>
                    <a:pt x="2400205" y="680861"/>
                  </a:cubicBezTo>
                  <a:cubicBezTo>
                    <a:pt x="1863373" y="826486"/>
                    <a:pt x="1575835" y="1260672"/>
                    <a:pt x="1228363" y="1858090"/>
                  </a:cubicBezTo>
                  <a:cubicBezTo>
                    <a:pt x="1150390" y="1992089"/>
                    <a:pt x="1071533" y="2115125"/>
                    <a:pt x="995211" y="2234095"/>
                  </a:cubicBezTo>
                  <a:cubicBezTo>
                    <a:pt x="851980" y="2457434"/>
                    <a:pt x="728279" y="2650222"/>
                    <a:pt x="663293" y="2832893"/>
                  </a:cubicBezTo>
                  <a:cubicBezTo>
                    <a:pt x="605703" y="2994540"/>
                    <a:pt x="599973" y="3134617"/>
                    <a:pt x="644068" y="3301224"/>
                  </a:cubicBezTo>
                  <a:cubicBezTo>
                    <a:pt x="723963" y="3603086"/>
                    <a:pt x="861058" y="3879078"/>
                    <a:pt x="1051682" y="4121741"/>
                  </a:cubicBezTo>
                  <a:lnTo>
                    <a:pt x="1155791" y="4241750"/>
                  </a:lnTo>
                  <a:lnTo>
                    <a:pt x="385252" y="4241750"/>
                  </a:lnTo>
                  <a:lnTo>
                    <a:pt x="291954" y="4081572"/>
                  </a:lnTo>
                  <a:cubicBezTo>
                    <a:pt x="189557" y="3889333"/>
                    <a:pt x="107520" y="3682294"/>
                    <a:pt x="49334" y="3462450"/>
                  </a:cubicBezTo>
                  <a:cubicBezTo>
                    <a:pt x="-155725" y="2687681"/>
                    <a:pt x="321044" y="2199945"/>
                    <a:pt x="697040" y="1553793"/>
                  </a:cubicBezTo>
                  <a:cubicBezTo>
                    <a:pt x="1073038"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DC4B234-CD22-40BB-831E-DE40206AA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4961924 w 4961924"/>
                <a:gd name="connsiteY0" fmla="*/ 3780120 h 4241750"/>
                <a:gd name="connsiteX1" fmla="*/ 4961924 w 4961924"/>
                <a:gd name="connsiteY1" fmla="*/ 4241750 h 4241750"/>
                <a:gd name="connsiteX2" fmla="*/ 4690594 w 4961924"/>
                <a:gd name="connsiteY2" fmla="*/ 4241750 h 4241750"/>
                <a:gd name="connsiteX3" fmla="*/ 4730832 w 4961924"/>
                <a:gd name="connsiteY3" fmla="*/ 4190580 h 4241750"/>
                <a:gd name="connsiteX4" fmla="*/ 4851056 w 4961924"/>
                <a:gd name="connsiteY4" fmla="*/ 4003378 h 4241750"/>
                <a:gd name="connsiteX5" fmla="*/ 4960390 w 4961924"/>
                <a:gd name="connsiteY5" fmla="*/ 3784651 h 4241750"/>
                <a:gd name="connsiteX6" fmla="*/ 2860366 w 4961924"/>
                <a:gd name="connsiteY6" fmla="*/ 290 h 4241750"/>
                <a:gd name="connsiteX7" fmla="*/ 4503870 w 4961924"/>
                <a:gd name="connsiteY7" fmla="*/ 546588 h 4241750"/>
                <a:gd name="connsiteX8" fmla="*/ 4816872 w 4961924"/>
                <a:gd name="connsiteY8" fmla="*/ 783509 h 4241750"/>
                <a:gd name="connsiteX9" fmla="*/ 4961924 w 4961924"/>
                <a:gd name="connsiteY9" fmla="*/ 916897 h 4241750"/>
                <a:gd name="connsiteX10" fmla="*/ 4961924 w 4961924"/>
                <a:gd name="connsiteY10" fmla="*/ 1784881 h 4241750"/>
                <a:gd name="connsiteX11" fmla="*/ 4950067 w 4961924"/>
                <a:gd name="connsiteY11" fmla="*/ 1756820 h 4241750"/>
                <a:gd name="connsiteX12" fmla="*/ 4845861 w 4961924"/>
                <a:gd name="connsiteY12" fmla="*/ 1574254 h 4241750"/>
                <a:gd name="connsiteX13" fmla="*/ 4215918 w 4961924"/>
                <a:gd name="connsiteY13" fmla="*/ 971588 h 4241750"/>
                <a:gd name="connsiteX14" fmla="*/ 3319590 w 4961924"/>
                <a:gd name="connsiteY14" fmla="*/ 560369 h 4241750"/>
                <a:gd name="connsiteX15" fmla="*/ 2374113 w 4961924"/>
                <a:gd name="connsiteY15" fmla="*/ 582278 h 4241750"/>
                <a:gd name="connsiteX16" fmla="*/ 1692486 w 4961924"/>
                <a:gd name="connsiteY16" fmla="*/ 1005131 h 4241750"/>
                <a:gd name="connsiteX17" fmla="*/ 1139674 w 4961924"/>
                <a:gd name="connsiteY17" fmla="*/ 1807128 h 4241750"/>
                <a:gd name="connsiteX18" fmla="*/ 908812 w 4961924"/>
                <a:gd name="connsiteY18" fmla="*/ 2179343 h 4241750"/>
                <a:gd name="connsiteX19" fmla="*/ 566543 w 4961924"/>
                <a:gd name="connsiteY19" fmla="*/ 2799229 h 4241750"/>
                <a:gd name="connsiteX20" fmla="*/ 544789 w 4961924"/>
                <a:gd name="connsiteY20" fmla="*/ 3327837 h 4241750"/>
                <a:gd name="connsiteX21" fmla="*/ 970585 w 4961924"/>
                <a:gd name="connsiteY21" fmla="*/ 4184948 h 4241750"/>
                <a:gd name="connsiteX22" fmla="*/ 1019856 w 4961924"/>
                <a:gd name="connsiteY22" fmla="*/ 4241750 h 4241750"/>
                <a:gd name="connsiteX23" fmla="*/ 385253 w 4961924"/>
                <a:gd name="connsiteY23" fmla="*/ 4241750 h 4241750"/>
                <a:gd name="connsiteX24" fmla="*/ 291955 w 4961924"/>
                <a:gd name="connsiteY24" fmla="*/ 4081572 h 4241750"/>
                <a:gd name="connsiteX25" fmla="*/ 49334 w 4961924"/>
                <a:gd name="connsiteY25" fmla="*/ 3462450 h 4241750"/>
                <a:gd name="connsiteX26" fmla="*/ 697041 w 4961924"/>
                <a:gd name="connsiteY26" fmla="*/ 1553792 h 4241750"/>
                <a:gd name="connsiteX27" fmla="*/ 2243651 w 4961924"/>
                <a:gd name="connsiteY27" fmla="*/ 89360 h 4241750"/>
                <a:gd name="connsiteX28" fmla="*/ 2860366 w 4961924"/>
                <a:gd name="connsiteY28"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61924" h="4241750">
                  <a:moveTo>
                    <a:pt x="4961924" y="3780120"/>
                  </a:moveTo>
                  <a:lnTo>
                    <a:pt x="4961924" y="4241750"/>
                  </a:lnTo>
                  <a:lnTo>
                    <a:pt x="4690594" y="4241750"/>
                  </a:lnTo>
                  <a:lnTo>
                    <a:pt x="4730832" y="4190580"/>
                  </a:lnTo>
                  <a:cubicBezTo>
                    <a:pt x="4772669" y="4131651"/>
                    <a:pt x="4812690" y="4069310"/>
                    <a:pt x="4851056" y="4003378"/>
                  </a:cubicBezTo>
                  <a:cubicBezTo>
                    <a:pt x="4904439" y="3911711"/>
                    <a:pt x="4938230" y="3841234"/>
                    <a:pt x="4960390" y="3784651"/>
                  </a:cubicBezTo>
                  <a:close/>
                  <a:moveTo>
                    <a:pt x="2860366" y="290"/>
                  </a:moveTo>
                  <a:cubicBezTo>
                    <a:pt x="3457635" y="-9057"/>
                    <a:pt x="3998796" y="208834"/>
                    <a:pt x="4503870" y="546588"/>
                  </a:cubicBezTo>
                  <a:cubicBezTo>
                    <a:pt x="4609236" y="617064"/>
                    <a:pt x="4715032" y="696137"/>
                    <a:pt x="4816872" y="783509"/>
                  </a:cubicBezTo>
                  <a:lnTo>
                    <a:pt x="4961924" y="916897"/>
                  </a:lnTo>
                  <a:lnTo>
                    <a:pt x="4961924" y="1784881"/>
                  </a:lnTo>
                  <a:lnTo>
                    <a:pt x="4950067" y="1756820"/>
                  </a:lnTo>
                  <a:cubicBezTo>
                    <a:pt x="4921279" y="1695818"/>
                    <a:pt x="4886564" y="1635036"/>
                    <a:pt x="4845861" y="1574254"/>
                  </a:cubicBezTo>
                  <a:cubicBezTo>
                    <a:pt x="4701995" y="1359374"/>
                    <a:pt x="4484232" y="1151017"/>
                    <a:pt x="4215918" y="971588"/>
                  </a:cubicBezTo>
                  <a:cubicBezTo>
                    <a:pt x="3902456" y="762036"/>
                    <a:pt x="3609271" y="627496"/>
                    <a:pt x="3319590" y="560369"/>
                  </a:cubicBezTo>
                  <a:cubicBezTo>
                    <a:pt x="3005602" y="487686"/>
                    <a:pt x="2696391" y="494854"/>
                    <a:pt x="2374113" y="582278"/>
                  </a:cubicBezTo>
                  <a:cubicBezTo>
                    <a:pt x="2112782" y="653168"/>
                    <a:pt x="1896224" y="787673"/>
                    <a:pt x="1692486" y="1005131"/>
                  </a:cubicBezTo>
                  <a:cubicBezTo>
                    <a:pt x="1482349" y="1229714"/>
                    <a:pt x="1304163" y="1524453"/>
                    <a:pt x="1139674" y="1807128"/>
                  </a:cubicBezTo>
                  <a:cubicBezTo>
                    <a:pt x="1062769" y="1939146"/>
                    <a:pt x="984523" y="2061278"/>
                    <a:pt x="908812" y="2179343"/>
                  </a:cubicBezTo>
                  <a:cubicBezTo>
                    <a:pt x="762092" y="2407960"/>
                    <a:pt x="635490" y="2605445"/>
                    <a:pt x="566543" y="2799229"/>
                  </a:cubicBezTo>
                  <a:cubicBezTo>
                    <a:pt x="502372" y="2979355"/>
                    <a:pt x="495683" y="3142303"/>
                    <a:pt x="544789" y="3327837"/>
                  </a:cubicBezTo>
                  <a:cubicBezTo>
                    <a:pt x="628232" y="3643108"/>
                    <a:pt x="771474" y="3931485"/>
                    <a:pt x="970585" y="4184948"/>
                  </a:cubicBezTo>
                  <a:lnTo>
                    <a:pt x="1019856" y="4241750"/>
                  </a:lnTo>
                  <a:lnTo>
                    <a:pt x="385253" y="4241750"/>
                  </a:lnTo>
                  <a:lnTo>
                    <a:pt x="291955" y="4081572"/>
                  </a:lnTo>
                  <a:cubicBezTo>
                    <a:pt x="189558" y="3889334"/>
                    <a:pt x="107521" y="3682295"/>
                    <a:pt x="49334" y="3462450"/>
                  </a:cubicBezTo>
                  <a:cubicBezTo>
                    <a:pt x="-155725" y="2687681"/>
                    <a:pt x="321045" y="2199945"/>
                    <a:pt x="697041" y="1553792"/>
                  </a:cubicBezTo>
                  <a:cubicBezTo>
                    <a:pt x="1073039"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7158934E-AE93-4B15-87B8-BF84C2EFB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5288" y="2243097"/>
              <a:ext cx="5361526" cy="4612178"/>
            </a:xfrm>
            <a:custGeom>
              <a:avLst/>
              <a:gdLst>
                <a:gd name="connsiteX0" fmla="*/ 5361526 w 5361526"/>
                <a:gd name="connsiteY0" fmla="*/ 4501915 h 4612178"/>
                <a:gd name="connsiteX1" fmla="*/ 5361526 w 5361526"/>
                <a:gd name="connsiteY1" fmla="*/ 4612178 h 4612178"/>
                <a:gd name="connsiteX2" fmla="*/ 5279125 w 5361526"/>
                <a:gd name="connsiteY2" fmla="*/ 4612178 h 4612178"/>
                <a:gd name="connsiteX3" fmla="*/ 5279916 w 5361526"/>
                <a:gd name="connsiteY3" fmla="*/ 4611262 h 4612178"/>
                <a:gd name="connsiteX4" fmla="*/ 5318906 w 5361526"/>
                <a:gd name="connsiteY4" fmla="*/ 4559954 h 4612178"/>
                <a:gd name="connsiteX5" fmla="*/ 5357310 w 5361526"/>
                <a:gd name="connsiteY5" fmla="*/ 4507987 h 4612178"/>
                <a:gd name="connsiteX6" fmla="*/ 3209114 w 5361526"/>
                <a:gd name="connsiteY6" fmla="*/ 1897 h 4612178"/>
                <a:gd name="connsiteX7" fmla="*/ 5286441 w 5361526"/>
                <a:gd name="connsiteY7" fmla="*/ 920072 h 4612178"/>
                <a:gd name="connsiteX8" fmla="*/ 5361526 w 5361526"/>
                <a:gd name="connsiteY8" fmla="*/ 1006088 h 4612178"/>
                <a:gd name="connsiteX9" fmla="*/ 5361526 w 5361526"/>
                <a:gd name="connsiteY9" fmla="*/ 1524438 h 4612178"/>
                <a:gd name="connsiteX10" fmla="*/ 5293717 w 5361526"/>
                <a:gd name="connsiteY10" fmla="*/ 1441145 h 4612178"/>
                <a:gd name="connsiteX11" fmla="*/ 5107511 w 5361526"/>
                <a:gd name="connsiteY11" fmla="*/ 1262343 h 4612178"/>
                <a:gd name="connsiteX12" fmla="*/ 4688624 w 5361526"/>
                <a:gd name="connsiteY12" fmla="*/ 963140 h 4612178"/>
                <a:gd name="connsiteX13" fmla="*/ 4232411 w 5361526"/>
                <a:gd name="connsiteY13" fmla="*/ 726973 h 4612178"/>
                <a:gd name="connsiteX14" fmla="*/ 3996189 w 5361526"/>
                <a:gd name="connsiteY14" fmla="*/ 634781 h 4612178"/>
                <a:gd name="connsiteX15" fmla="*/ 3755529 w 5361526"/>
                <a:gd name="connsiteY15" fmla="*/ 563136 h 4612178"/>
                <a:gd name="connsiteX16" fmla="*/ 3264120 w 5361526"/>
                <a:gd name="connsiteY16" fmla="*/ 492888 h 4612178"/>
                <a:gd name="connsiteX17" fmla="*/ 2770692 w 5361526"/>
                <a:gd name="connsiteY17" fmla="*/ 532792 h 4612178"/>
                <a:gd name="connsiteX18" fmla="*/ 2709666 w 5361526"/>
                <a:gd name="connsiteY18" fmla="*/ 545150 h 4612178"/>
                <a:gd name="connsiteX19" fmla="*/ 2648897 w 5361526"/>
                <a:gd name="connsiteY19" fmla="*/ 558872 h 4612178"/>
                <a:gd name="connsiteX20" fmla="*/ 2588416 w 5361526"/>
                <a:gd name="connsiteY20" fmla="*/ 574460 h 4612178"/>
                <a:gd name="connsiteX21" fmla="*/ 2529518 w 5361526"/>
                <a:gd name="connsiteY21" fmla="*/ 591358 h 4612178"/>
                <a:gd name="connsiteX22" fmla="*/ 2302604 w 5361526"/>
                <a:gd name="connsiteY22" fmla="*/ 677371 h 4612178"/>
                <a:gd name="connsiteX23" fmla="*/ 1895486 w 5361526"/>
                <a:gd name="connsiteY23" fmla="*/ 941931 h 4612178"/>
                <a:gd name="connsiteX24" fmla="*/ 1554603 w 5361526"/>
                <a:gd name="connsiteY24" fmla="*/ 1308258 h 4612178"/>
                <a:gd name="connsiteX25" fmla="*/ 1262322 w 5361526"/>
                <a:gd name="connsiteY25" fmla="*/ 1735392 h 4612178"/>
                <a:gd name="connsiteX26" fmla="*/ 1193322 w 5361526"/>
                <a:gd name="connsiteY26" fmla="*/ 1847443 h 4612178"/>
                <a:gd name="connsiteX27" fmla="*/ 1123654 w 5361526"/>
                <a:gd name="connsiteY27" fmla="*/ 1962027 h 4612178"/>
                <a:gd name="connsiteX28" fmla="*/ 977214 w 5361526"/>
                <a:gd name="connsiteY28" fmla="*/ 2189235 h 4612178"/>
                <a:gd name="connsiteX29" fmla="*/ 830163 w 5361526"/>
                <a:gd name="connsiteY29" fmla="*/ 2409855 h 4612178"/>
                <a:gd name="connsiteX30" fmla="*/ 692149 w 5361526"/>
                <a:gd name="connsiteY30" fmla="*/ 2629250 h 4612178"/>
                <a:gd name="connsiteX31" fmla="*/ 574779 w 5361526"/>
                <a:gd name="connsiteY31" fmla="*/ 2853179 h 4612178"/>
                <a:gd name="connsiteX32" fmla="*/ 490961 w 5361526"/>
                <a:gd name="connsiteY32" fmla="*/ 3085709 h 4612178"/>
                <a:gd name="connsiteX33" fmla="*/ 453705 w 5361526"/>
                <a:gd name="connsiteY33" fmla="*/ 3327816 h 4612178"/>
                <a:gd name="connsiteX34" fmla="*/ 466741 w 5361526"/>
                <a:gd name="connsiteY34" fmla="*/ 3574907 h 4612178"/>
                <a:gd name="connsiteX35" fmla="*/ 471534 w 5361526"/>
                <a:gd name="connsiteY35" fmla="*/ 3605843 h 4612178"/>
                <a:gd name="connsiteX36" fmla="*/ 477720 w 5361526"/>
                <a:gd name="connsiteY36" fmla="*/ 3636605 h 4612178"/>
                <a:gd name="connsiteX37" fmla="*/ 483838 w 5361526"/>
                <a:gd name="connsiteY37" fmla="*/ 3667491 h 4612178"/>
                <a:gd name="connsiteX38" fmla="*/ 491571 w 5361526"/>
                <a:gd name="connsiteY38" fmla="*/ 3698652 h 4612178"/>
                <a:gd name="connsiteX39" fmla="*/ 507280 w 5361526"/>
                <a:gd name="connsiteY39" fmla="*/ 3761116 h 4612178"/>
                <a:gd name="connsiteX40" fmla="*/ 515135 w 5361526"/>
                <a:gd name="connsiteY40" fmla="*/ 3792348 h 4612178"/>
                <a:gd name="connsiteX41" fmla="*/ 519062 w 5361526"/>
                <a:gd name="connsiteY41" fmla="*/ 3807963 h 4612178"/>
                <a:gd name="connsiteX42" fmla="*/ 523757 w 5361526"/>
                <a:gd name="connsiteY42" fmla="*/ 3823370 h 4612178"/>
                <a:gd name="connsiteX43" fmla="*/ 561944 w 5361526"/>
                <a:gd name="connsiteY43" fmla="*/ 3946665 h 4612178"/>
                <a:gd name="connsiteX44" fmla="*/ 606750 w 5361526"/>
                <a:gd name="connsiteY44" fmla="*/ 4067755 h 4612178"/>
                <a:gd name="connsiteX45" fmla="*/ 657836 w 5361526"/>
                <a:gd name="connsiteY45" fmla="*/ 4186528 h 4612178"/>
                <a:gd name="connsiteX46" fmla="*/ 664329 w 5361526"/>
                <a:gd name="connsiteY46" fmla="*/ 4201345 h 4612178"/>
                <a:gd name="connsiteX47" fmla="*/ 671540 w 5361526"/>
                <a:gd name="connsiteY47" fmla="*/ 4215764 h 4612178"/>
                <a:gd name="connsiteX48" fmla="*/ 685987 w 5361526"/>
                <a:gd name="connsiteY48" fmla="*/ 4244695 h 4612178"/>
                <a:gd name="connsiteX49" fmla="*/ 714907 w 5361526"/>
                <a:gd name="connsiteY49" fmla="*/ 4302653 h 4612178"/>
                <a:gd name="connsiteX50" fmla="*/ 846679 w 5361526"/>
                <a:gd name="connsiteY50" fmla="*/ 4525723 h 4612178"/>
                <a:gd name="connsiteX51" fmla="*/ 864285 w 5361526"/>
                <a:gd name="connsiteY51" fmla="*/ 4552977 h 4612178"/>
                <a:gd name="connsiteX52" fmla="*/ 883010 w 5361526"/>
                <a:gd name="connsiteY52" fmla="*/ 4579418 h 4612178"/>
                <a:gd name="connsiteX53" fmla="*/ 906594 w 5361526"/>
                <a:gd name="connsiteY53" fmla="*/ 4612178 h 4612178"/>
                <a:gd name="connsiteX54" fmla="*/ 410149 w 5361526"/>
                <a:gd name="connsiteY54" fmla="*/ 4612178 h 4612178"/>
                <a:gd name="connsiteX55" fmla="*/ 354704 w 5361526"/>
                <a:gd name="connsiteY55" fmla="*/ 4516478 h 4612178"/>
                <a:gd name="connsiteX56" fmla="*/ 101993 w 5361526"/>
                <a:gd name="connsiteY56" fmla="*/ 3869726 h 4612178"/>
                <a:gd name="connsiteX57" fmla="*/ 2290556 w 5361526"/>
                <a:gd name="connsiteY57" fmla="*/ 108671 h 4612178"/>
                <a:gd name="connsiteX58" fmla="*/ 3209114 w 5361526"/>
                <a:gd name="connsiteY58" fmla="*/ 1897 h 46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61526" h="4612178">
                  <a:moveTo>
                    <a:pt x="5361526" y="4501915"/>
                  </a:moveTo>
                  <a:lnTo>
                    <a:pt x="5361526" y="4612178"/>
                  </a:lnTo>
                  <a:lnTo>
                    <a:pt x="5279125" y="4612178"/>
                  </a:lnTo>
                  <a:lnTo>
                    <a:pt x="5279916" y="4611262"/>
                  </a:lnTo>
                  <a:lnTo>
                    <a:pt x="5318906" y="4559954"/>
                  </a:lnTo>
                  <a:cubicBezTo>
                    <a:pt x="5331958" y="4542803"/>
                    <a:pt x="5345399" y="4525954"/>
                    <a:pt x="5357310" y="4507987"/>
                  </a:cubicBezTo>
                  <a:close/>
                  <a:moveTo>
                    <a:pt x="3209114" y="1897"/>
                  </a:moveTo>
                  <a:cubicBezTo>
                    <a:pt x="4001649" y="29839"/>
                    <a:pt x="4745275" y="365212"/>
                    <a:pt x="5286441" y="920072"/>
                  </a:cubicBezTo>
                  <a:lnTo>
                    <a:pt x="5361526" y="1006088"/>
                  </a:lnTo>
                  <a:lnTo>
                    <a:pt x="5361526" y="1524438"/>
                  </a:lnTo>
                  <a:lnTo>
                    <a:pt x="5293717" y="1441145"/>
                  </a:lnTo>
                  <a:cubicBezTo>
                    <a:pt x="5235105" y="1377989"/>
                    <a:pt x="5172668" y="1318454"/>
                    <a:pt x="5107511" y="1262343"/>
                  </a:cubicBezTo>
                  <a:cubicBezTo>
                    <a:pt x="4977170" y="1150025"/>
                    <a:pt x="4835850" y="1051023"/>
                    <a:pt x="4688624" y="963140"/>
                  </a:cubicBezTo>
                  <a:cubicBezTo>
                    <a:pt x="4540408" y="875014"/>
                    <a:pt x="4388126" y="794847"/>
                    <a:pt x="4232411" y="726973"/>
                  </a:cubicBezTo>
                  <a:cubicBezTo>
                    <a:pt x="4154434" y="693169"/>
                    <a:pt x="4075888" y="661874"/>
                    <a:pt x="3996189" y="634781"/>
                  </a:cubicBezTo>
                  <a:cubicBezTo>
                    <a:pt x="3916890" y="606864"/>
                    <a:pt x="3836465" y="583241"/>
                    <a:pt x="3755529" y="563136"/>
                  </a:cubicBezTo>
                  <a:cubicBezTo>
                    <a:pt x="3593710" y="523114"/>
                    <a:pt x="3429330" y="497910"/>
                    <a:pt x="3264120" y="492888"/>
                  </a:cubicBezTo>
                  <a:cubicBezTo>
                    <a:pt x="3098959" y="488056"/>
                    <a:pt x="2933721" y="501974"/>
                    <a:pt x="2770692" y="532792"/>
                  </a:cubicBezTo>
                  <a:cubicBezTo>
                    <a:pt x="2750302" y="536992"/>
                    <a:pt x="2729954" y="540568"/>
                    <a:pt x="2709666" y="545150"/>
                  </a:cubicBezTo>
                  <a:lnTo>
                    <a:pt x="2648897" y="558872"/>
                  </a:lnTo>
                  <a:lnTo>
                    <a:pt x="2588416" y="574460"/>
                  </a:lnTo>
                  <a:cubicBezTo>
                    <a:pt x="2568038" y="579476"/>
                    <a:pt x="2549240" y="585803"/>
                    <a:pt x="2529518" y="591358"/>
                  </a:cubicBezTo>
                  <a:cubicBezTo>
                    <a:pt x="2451654" y="614731"/>
                    <a:pt x="2376004" y="643746"/>
                    <a:pt x="2302604" y="677371"/>
                  </a:cubicBezTo>
                  <a:cubicBezTo>
                    <a:pt x="2155755" y="744838"/>
                    <a:pt x="2019903" y="834803"/>
                    <a:pt x="1895486" y="941931"/>
                  </a:cubicBezTo>
                  <a:cubicBezTo>
                    <a:pt x="1771362" y="1049387"/>
                    <a:pt x="1658379" y="1173675"/>
                    <a:pt x="1554603" y="1308258"/>
                  </a:cubicBezTo>
                  <a:cubicBezTo>
                    <a:pt x="1450514" y="1442824"/>
                    <a:pt x="1354827" y="1586982"/>
                    <a:pt x="1262322" y="1735392"/>
                  </a:cubicBezTo>
                  <a:cubicBezTo>
                    <a:pt x="1239143" y="1772586"/>
                    <a:pt x="1216208" y="1809918"/>
                    <a:pt x="1193322" y="1847443"/>
                  </a:cubicBezTo>
                  <a:lnTo>
                    <a:pt x="1123654" y="1962027"/>
                  </a:lnTo>
                  <a:cubicBezTo>
                    <a:pt x="1075912" y="2039348"/>
                    <a:pt x="1026679" y="2114926"/>
                    <a:pt x="977214" y="2189235"/>
                  </a:cubicBezTo>
                  <a:lnTo>
                    <a:pt x="830163" y="2409855"/>
                  </a:lnTo>
                  <a:cubicBezTo>
                    <a:pt x="782224" y="2482931"/>
                    <a:pt x="735411" y="2555600"/>
                    <a:pt x="692149" y="2629250"/>
                  </a:cubicBezTo>
                  <a:cubicBezTo>
                    <a:pt x="649106" y="2702945"/>
                    <a:pt x="608860" y="2777106"/>
                    <a:pt x="574779" y="2853179"/>
                  </a:cubicBezTo>
                  <a:cubicBezTo>
                    <a:pt x="540309" y="2928947"/>
                    <a:pt x="511325" y="3006400"/>
                    <a:pt x="490961" y="3085709"/>
                  </a:cubicBezTo>
                  <a:cubicBezTo>
                    <a:pt x="470474" y="3164950"/>
                    <a:pt x="457859" y="3245945"/>
                    <a:pt x="453705" y="3327816"/>
                  </a:cubicBezTo>
                  <a:cubicBezTo>
                    <a:pt x="449554" y="3409687"/>
                    <a:pt x="454297" y="3492522"/>
                    <a:pt x="466741" y="3574907"/>
                  </a:cubicBezTo>
                  <a:lnTo>
                    <a:pt x="471534" y="3605843"/>
                  </a:lnTo>
                  <a:lnTo>
                    <a:pt x="477720" y="3636605"/>
                  </a:lnTo>
                  <a:lnTo>
                    <a:pt x="483838" y="3667491"/>
                  </a:lnTo>
                  <a:cubicBezTo>
                    <a:pt x="486158" y="3677811"/>
                    <a:pt x="489033" y="3688288"/>
                    <a:pt x="491571" y="3698652"/>
                  </a:cubicBezTo>
                  <a:lnTo>
                    <a:pt x="507280" y="3761116"/>
                  </a:lnTo>
                  <a:lnTo>
                    <a:pt x="515135" y="3792348"/>
                  </a:lnTo>
                  <a:lnTo>
                    <a:pt x="519062" y="3807963"/>
                  </a:lnTo>
                  <a:lnTo>
                    <a:pt x="523757" y="3823370"/>
                  </a:lnTo>
                  <a:cubicBezTo>
                    <a:pt x="536575" y="3864411"/>
                    <a:pt x="548815" y="3905608"/>
                    <a:pt x="561944" y="3946665"/>
                  </a:cubicBezTo>
                  <a:lnTo>
                    <a:pt x="606750" y="4067755"/>
                  </a:lnTo>
                  <a:cubicBezTo>
                    <a:pt x="623068" y="4107641"/>
                    <a:pt x="640776" y="4146945"/>
                    <a:pt x="657836" y="4186528"/>
                  </a:cubicBezTo>
                  <a:lnTo>
                    <a:pt x="664329" y="4201345"/>
                  </a:lnTo>
                  <a:lnTo>
                    <a:pt x="671540" y="4215764"/>
                  </a:lnTo>
                  <a:lnTo>
                    <a:pt x="685987" y="4244695"/>
                  </a:lnTo>
                  <a:lnTo>
                    <a:pt x="714907" y="4302653"/>
                  </a:lnTo>
                  <a:cubicBezTo>
                    <a:pt x="755611" y="4378702"/>
                    <a:pt x="798470" y="4453960"/>
                    <a:pt x="846679" y="4525723"/>
                  </a:cubicBezTo>
                  <a:lnTo>
                    <a:pt x="864285" y="4552977"/>
                  </a:lnTo>
                  <a:cubicBezTo>
                    <a:pt x="870081" y="4562049"/>
                    <a:pt x="876760" y="4570573"/>
                    <a:pt x="883010" y="4579418"/>
                  </a:cubicBezTo>
                  <a:lnTo>
                    <a:pt x="906594" y="4612178"/>
                  </a:lnTo>
                  <a:lnTo>
                    <a:pt x="410149" y="4612178"/>
                  </a:lnTo>
                  <a:lnTo>
                    <a:pt x="354704" y="4516478"/>
                  </a:lnTo>
                  <a:cubicBezTo>
                    <a:pt x="248169" y="4315507"/>
                    <a:pt x="162738" y="4099239"/>
                    <a:pt x="101993" y="3869726"/>
                  </a:cubicBezTo>
                  <a:cubicBezTo>
                    <a:pt x="-329976" y="2237636"/>
                    <a:pt x="649892" y="553729"/>
                    <a:pt x="2290556" y="108671"/>
                  </a:cubicBezTo>
                  <a:cubicBezTo>
                    <a:pt x="2598180" y="25223"/>
                    <a:pt x="2907195" y="-8749"/>
                    <a:pt x="3209114" y="18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23">
            <a:extLst>
              <a:ext uri="{FF2B5EF4-FFF2-40B4-BE49-F238E27FC236}">
                <a16:creationId xmlns:a16="http://schemas.microsoft.com/office/drawing/2014/main" id="{B8DE9038-209B-495C-9722-BBC6BA189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3994" y="-3005"/>
            <a:ext cx="3818427" cy="2782103"/>
            <a:chOff x="7723319" y="-24157"/>
            <a:chExt cx="4353551" cy="2522814"/>
          </a:xfrm>
        </p:grpSpPr>
        <p:sp>
          <p:nvSpPr>
            <p:cNvPr id="25" name="Freeform: Shape 24">
              <a:extLst>
                <a:ext uri="{FF2B5EF4-FFF2-40B4-BE49-F238E27FC236}">
                  <a16:creationId xmlns:a16="http://schemas.microsoft.com/office/drawing/2014/main" id="{C191050E-85E0-4DEA-9F84-84EF195D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9316" y="-24157"/>
              <a:ext cx="3870490" cy="2400813"/>
            </a:xfrm>
            <a:custGeom>
              <a:avLst/>
              <a:gdLst>
                <a:gd name="connsiteX0" fmla="*/ 52934 w 3870490"/>
                <a:gd name="connsiteY0" fmla="*/ 0 h 2400813"/>
                <a:gd name="connsiteX1" fmla="*/ 225844 w 3870490"/>
                <a:gd name="connsiteY1" fmla="*/ 0 h 2400813"/>
                <a:gd name="connsiteX2" fmla="*/ 185052 w 3870490"/>
                <a:gd name="connsiteY2" fmla="*/ 70375 h 2400813"/>
                <a:gd name="connsiteX3" fmla="*/ 153127 w 3870490"/>
                <a:gd name="connsiteY3" fmla="*/ 145729 h 2400813"/>
                <a:gd name="connsiteX4" fmla="*/ 117779 w 3870490"/>
                <a:gd name="connsiteY4" fmla="*/ 307391 h 2400813"/>
                <a:gd name="connsiteX5" fmla="*/ 115788 w 3870490"/>
                <a:gd name="connsiteY5" fmla="*/ 328230 h 2400813"/>
                <a:gd name="connsiteX6" fmla="*/ 114721 w 3870490"/>
                <a:gd name="connsiteY6" fmla="*/ 349211 h 2400813"/>
                <a:gd name="connsiteX7" fmla="*/ 113796 w 3870490"/>
                <a:gd name="connsiteY7" fmla="*/ 370263 h 2400813"/>
                <a:gd name="connsiteX8" fmla="*/ 113867 w 3870490"/>
                <a:gd name="connsiteY8" fmla="*/ 391814 h 2400813"/>
                <a:gd name="connsiteX9" fmla="*/ 114436 w 3870490"/>
                <a:gd name="connsiteY9" fmla="*/ 434985 h 2400813"/>
                <a:gd name="connsiteX10" fmla="*/ 114863 w 3870490"/>
                <a:gd name="connsiteY10" fmla="*/ 456606 h 2400813"/>
                <a:gd name="connsiteX11" fmla="*/ 115076 w 3870490"/>
                <a:gd name="connsiteY11" fmla="*/ 467417 h 2400813"/>
                <a:gd name="connsiteX12" fmla="*/ 115930 w 3870490"/>
                <a:gd name="connsiteY12" fmla="*/ 478156 h 2400813"/>
                <a:gd name="connsiteX13" fmla="*/ 123469 w 3870490"/>
                <a:gd name="connsiteY13" fmla="*/ 564215 h 2400813"/>
                <a:gd name="connsiteX14" fmla="*/ 136555 w 3870490"/>
                <a:gd name="connsiteY14" fmla="*/ 649562 h 2400813"/>
                <a:gd name="connsiteX15" fmla="*/ 238332 w 3870490"/>
                <a:gd name="connsiteY15" fmla="*/ 977224 h 2400813"/>
                <a:gd name="connsiteX16" fmla="*/ 397220 w 3870490"/>
                <a:gd name="connsiteY16" fmla="*/ 1277361 h 2400813"/>
                <a:gd name="connsiteX17" fmla="*/ 419623 w 3870490"/>
                <a:gd name="connsiteY17" fmla="*/ 1313207 h 2400813"/>
                <a:gd name="connsiteX18" fmla="*/ 443449 w 3870490"/>
                <a:gd name="connsiteY18" fmla="*/ 1348057 h 2400813"/>
                <a:gd name="connsiteX19" fmla="*/ 466991 w 3870490"/>
                <a:gd name="connsiteY19" fmla="*/ 1383049 h 2400813"/>
                <a:gd name="connsiteX20" fmla="*/ 491813 w 3870490"/>
                <a:gd name="connsiteY20" fmla="*/ 1417188 h 2400813"/>
                <a:gd name="connsiteX21" fmla="*/ 516279 w 3870490"/>
                <a:gd name="connsiteY21" fmla="*/ 1451611 h 2400813"/>
                <a:gd name="connsiteX22" fmla="*/ 542025 w 3870490"/>
                <a:gd name="connsiteY22" fmla="*/ 1485039 h 2400813"/>
                <a:gd name="connsiteX23" fmla="*/ 567629 w 3870490"/>
                <a:gd name="connsiteY23" fmla="*/ 1518609 h 2400813"/>
                <a:gd name="connsiteX24" fmla="*/ 594656 w 3870490"/>
                <a:gd name="connsiteY24" fmla="*/ 1551112 h 2400813"/>
                <a:gd name="connsiteX25" fmla="*/ 621896 w 3870490"/>
                <a:gd name="connsiteY25" fmla="*/ 1583401 h 2400813"/>
                <a:gd name="connsiteX26" fmla="*/ 650558 w 3870490"/>
                <a:gd name="connsiteY26" fmla="*/ 1614482 h 2400813"/>
                <a:gd name="connsiteX27" fmla="*/ 679719 w 3870490"/>
                <a:gd name="connsiteY27" fmla="*/ 1645136 h 2400813"/>
                <a:gd name="connsiteX28" fmla="*/ 687044 w 3870490"/>
                <a:gd name="connsiteY28" fmla="*/ 1652817 h 2400813"/>
                <a:gd name="connsiteX29" fmla="*/ 694726 w 3870490"/>
                <a:gd name="connsiteY29" fmla="*/ 1660072 h 2400813"/>
                <a:gd name="connsiteX30" fmla="*/ 710088 w 3870490"/>
                <a:gd name="connsiteY30" fmla="*/ 1674652 h 2400813"/>
                <a:gd name="connsiteX31" fmla="*/ 740742 w 3870490"/>
                <a:gd name="connsiteY31" fmla="*/ 1703812 h 2400813"/>
                <a:gd name="connsiteX32" fmla="*/ 748423 w 3870490"/>
                <a:gd name="connsiteY32" fmla="*/ 1711138 h 2400813"/>
                <a:gd name="connsiteX33" fmla="*/ 756389 w 3870490"/>
                <a:gd name="connsiteY33" fmla="*/ 1718037 h 2400813"/>
                <a:gd name="connsiteX34" fmla="*/ 772320 w 3870490"/>
                <a:gd name="connsiteY34" fmla="*/ 1731906 h 2400813"/>
                <a:gd name="connsiteX35" fmla="*/ 836971 w 3870490"/>
                <a:gd name="connsiteY35" fmla="*/ 1786528 h 2400813"/>
                <a:gd name="connsiteX36" fmla="*/ 1120323 w 3870490"/>
                <a:gd name="connsiteY36" fmla="*/ 1971162 h 2400813"/>
                <a:gd name="connsiteX37" fmla="*/ 1436677 w 3870490"/>
                <a:gd name="connsiteY37" fmla="*/ 2088301 h 2400813"/>
                <a:gd name="connsiteX38" fmla="*/ 1477785 w 3870490"/>
                <a:gd name="connsiteY38" fmla="*/ 2097618 h 2400813"/>
                <a:gd name="connsiteX39" fmla="*/ 1518965 w 3870490"/>
                <a:gd name="connsiteY39" fmla="*/ 2106153 h 2400813"/>
                <a:gd name="connsiteX40" fmla="*/ 1560430 w 3870490"/>
                <a:gd name="connsiteY40" fmla="*/ 2112981 h 2400813"/>
                <a:gd name="connsiteX41" fmla="*/ 1581127 w 3870490"/>
                <a:gd name="connsiteY41" fmla="*/ 2116394 h 2400813"/>
                <a:gd name="connsiteX42" fmla="*/ 1601894 w 3870490"/>
                <a:gd name="connsiteY42" fmla="*/ 2119381 h 2400813"/>
                <a:gd name="connsiteX43" fmla="*/ 1685179 w 3870490"/>
                <a:gd name="connsiteY43" fmla="*/ 2128414 h 2400813"/>
                <a:gd name="connsiteX44" fmla="*/ 1768606 w 3870490"/>
                <a:gd name="connsiteY44" fmla="*/ 2133250 h 2400813"/>
                <a:gd name="connsiteX45" fmla="*/ 1851962 w 3870490"/>
                <a:gd name="connsiteY45" fmla="*/ 2134246 h 2400813"/>
                <a:gd name="connsiteX46" fmla="*/ 1893568 w 3870490"/>
                <a:gd name="connsiteY46" fmla="*/ 2132966 h 2400813"/>
                <a:gd name="connsiteX47" fmla="*/ 1935033 w 3870490"/>
                <a:gd name="connsiteY47" fmla="*/ 2131686 h 2400813"/>
                <a:gd name="connsiteX48" fmla="*/ 1976924 w 3870490"/>
                <a:gd name="connsiteY48" fmla="*/ 2129339 h 2400813"/>
                <a:gd name="connsiteX49" fmla="*/ 2018957 w 3870490"/>
                <a:gd name="connsiteY49" fmla="*/ 2126494 h 2400813"/>
                <a:gd name="connsiteX50" fmla="*/ 2039939 w 3870490"/>
                <a:gd name="connsiteY50" fmla="*/ 2125285 h 2400813"/>
                <a:gd name="connsiteX51" fmla="*/ 2060777 w 3870490"/>
                <a:gd name="connsiteY51" fmla="*/ 2123222 h 2400813"/>
                <a:gd name="connsiteX52" fmla="*/ 2102384 w 3870490"/>
                <a:gd name="connsiteY52" fmla="*/ 2119239 h 2400813"/>
                <a:gd name="connsiteX53" fmla="*/ 2426774 w 3870490"/>
                <a:gd name="connsiteY53" fmla="*/ 2064902 h 2400813"/>
                <a:gd name="connsiteX54" fmla="*/ 2733597 w 3870490"/>
                <a:gd name="connsiteY54" fmla="*/ 1960209 h 2400813"/>
                <a:gd name="connsiteX55" fmla="*/ 2806925 w 3870490"/>
                <a:gd name="connsiteY55" fmla="*/ 1924292 h 2400813"/>
                <a:gd name="connsiteX56" fmla="*/ 2878474 w 3870490"/>
                <a:gd name="connsiteY56" fmla="*/ 1884037 h 2400813"/>
                <a:gd name="connsiteX57" fmla="*/ 2913324 w 3870490"/>
                <a:gd name="connsiteY57" fmla="*/ 1861989 h 2400813"/>
                <a:gd name="connsiteX58" fmla="*/ 2930749 w 3870490"/>
                <a:gd name="connsiteY58" fmla="*/ 1850894 h 2400813"/>
                <a:gd name="connsiteX59" fmla="*/ 2939497 w 3870490"/>
                <a:gd name="connsiteY59" fmla="*/ 1845346 h 2400813"/>
                <a:gd name="connsiteX60" fmla="*/ 2947961 w 3870490"/>
                <a:gd name="connsiteY60" fmla="*/ 1839301 h 2400813"/>
                <a:gd name="connsiteX61" fmla="*/ 2981815 w 3870490"/>
                <a:gd name="connsiteY61" fmla="*/ 1815261 h 2400813"/>
                <a:gd name="connsiteX62" fmla="*/ 3015314 w 3870490"/>
                <a:gd name="connsiteY62" fmla="*/ 1790439 h 2400813"/>
                <a:gd name="connsiteX63" fmla="*/ 3047959 w 3870490"/>
                <a:gd name="connsiteY63" fmla="*/ 1764266 h 2400813"/>
                <a:gd name="connsiteX64" fmla="*/ 3080035 w 3870490"/>
                <a:gd name="connsiteY64" fmla="*/ 1737311 h 2400813"/>
                <a:gd name="connsiteX65" fmla="*/ 3111329 w 3870490"/>
                <a:gd name="connsiteY65" fmla="*/ 1709217 h 2400813"/>
                <a:gd name="connsiteX66" fmla="*/ 3141912 w 3870490"/>
                <a:gd name="connsiteY66" fmla="*/ 1680484 h 2400813"/>
                <a:gd name="connsiteX67" fmla="*/ 3251512 w 3870490"/>
                <a:gd name="connsiteY67" fmla="*/ 1558722 h 2400813"/>
                <a:gd name="connsiteX68" fmla="*/ 3332236 w 3870490"/>
                <a:gd name="connsiteY68" fmla="*/ 1425936 h 2400813"/>
                <a:gd name="connsiteX69" fmla="*/ 3347599 w 3870490"/>
                <a:gd name="connsiteY69" fmla="*/ 1390304 h 2400813"/>
                <a:gd name="connsiteX70" fmla="*/ 3360756 w 3870490"/>
                <a:gd name="connsiteY70" fmla="*/ 1352751 h 2400813"/>
                <a:gd name="connsiteX71" fmla="*/ 3372776 w 3870490"/>
                <a:gd name="connsiteY71" fmla="*/ 1313847 h 2400813"/>
                <a:gd name="connsiteX72" fmla="*/ 3384085 w 3870490"/>
                <a:gd name="connsiteY72" fmla="*/ 1273805 h 2400813"/>
                <a:gd name="connsiteX73" fmla="*/ 3467298 w 3870490"/>
                <a:gd name="connsiteY73" fmla="*/ 927295 h 2400813"/>
                <a:gd name="connsiteX74" fmla="*/ 3576684 w 3870490"/>
                <a:gd name="connsiteY74" fmla="*/ 579150 h 2400813"/>
                <a:gd name="connsiteX75" fmla="*/ 3633583 w 3870490"/>
                <a:gd name="connsiteY75" fmla="*/ 271972 h 2400813"/>
                <a:gd name="connsiteX76" fmla="*/ 3622799 w 3870490"/>
                <a:gd name="connsiteY76" fmla="*/ 113831 h 2400813"/>
                <a:gd name="connsiteX77" fmla="*/ 3597198 w 3870490"/>
                <a:gd name="connsiteY77" fmla="*/ 0 h 2400813"/>
                <a:gd name="connsiteX78" fmla="*/ 3832669 w 3870490"/>
                <a:gd name="connsiteY78" fmla="*/ 0 h 2400813"/>
                <a:gd name="connsiteX79" fmla="*/ 3852116 w 3870490"/>
                <a:gd name="connsiteY79" fmla="*/ 76154 h 2400813"/>
                <a:gd name="connsiteX80" fmla="*/ 3870421 w 3870490"/>
                <a:gd name="connsiteY80" fmla="*/ 272399 h 2400813"/>
                <a:gd name="connsiteX81" fmla="*/ 3854063 w 3870490"/>
                <a:gd name="connsiteY81" fmla="*/ 470475 h 2400813"/>
                <a:gd name="connsiteX82" fmla="*/ 3802357 w 3870490"/>
                <a:gd name="connsiteY82" fmla="*/ 662435 h 2400813"/>
                <a:gd name="connsiteX83" fmla="*/ 3690765 w 3870490"/>
                <a:gd name="connsiteY83" fmla="*/ 990950 h 2400813"/>
                <a:gd name="connsiteX84" fmla="*/ 3665872 w 3870490"/>
                <a:gd name="connsiteY84" fmla="*/ 1074306 h 2400813"/>
                <a:gd name="connsiteX85" fmla="*/ 3641904 w 3870490"/>
                <a:gd name="connsiteY85" fmla="*/ 1158729 h 2400813"/>
                <a:gd name="connsiteX86" fmla="*/ 3618078 w 3870490"/>
                <a:gd name="connsiteY86" fmla="*/ 1244787 h 2400813"/>
                <a:gd name="connsiteX87" fmla="*/ 3605845 w 3870490"/>
                <a:gd name="connsiteY87" fmla="*/ 1288456 h 2400813"/>
                <a:gd name="connsiteX88" fmla="*/ 3592687 w 3870490"/>
                <a:gd name="connsiteY88" fmla="*/ 1333050 h 2400813"/>
                <a:gd name="connsiteX89" fmla="*/ 3578463 w 3870490"/>
                <a:gd name="connsiteY89" fmla="*/ 1378213 h 2400813"/>
                <a:gd name="connsiteX90" fmla="*/ 3562745 w 3870490"/>
                <a:gd name="connsiteY90" fmla="*/ 1423874 h 2400813"/>
                <a:gd name="connsiteX91" fmla="*/ 3545106 w 3870490"/>
                <a:gd name="connsiteY91" fmla="*/ 1469819 h 2400813"/>
                <a:gd name="connsiteX92" fmla="*/ 3524481 w 3870490"/>
                <a:gd name="connsiteY92" fmla="*/ 1515551 h 2400813"/>
                <a:gd name="connsiteX93" fmla="*/ 3420713 w 3870490"/>
                <a:gd name="connsiteY93" fmla="*/ 1686316 h 2400813"/>
                <a:gd name="connsiteX94" fmla="*/ 3296319 w 3870490"/>
                <a:gd name="connsiteY94" fmla="*/ 1832473 h 2400813"/>
                <a:gd name="connsiteX95" fmla="*/ 3263603 w 3870490"/>
                <a:gd name="connsiteY95" fmla="*/ 1866256 h 2400813"/>
                <a:gd name="connsiteX96" fmla="*/ 3230602 w 3870490"/>
                <a:gd name="connsiteY96" fmla="*/ 1899684 h 2400813"/>
                <a:gd name="connsiteX97" fmla="*/ 3196605 w 3870490"/>
                <a:gd name="connsiteY97" fmla="*/ 1932329 h 2400813"/>
                <a:gd name="connsiteX98" fmla="*/ 3162111 w 3870490"/>
                <a:gd name="connsiteY98" fmla="*/ 1964690 h 2400813"/>
                <a:gd name="connsiteX99" fmla="*/ 3126621 w 3870490"/>
                <a:gd name="connsiteY99" fmla="*/ 1996126 h 2400813"/>
                <a:gd name="connsiteX100" fmla="*/ 3090633 w 3870490"/>
                <a:gd name="connsiteY100" fmla="*/ 2027207 h 2400813"/>
                <a:gd name="connsiteX101" fmla="*/ 3081600 w 3870490"/>
                <a:gd name="connsiteY101" fmla="*/ 2034959 h 2400813"/>
                <a:gd name="connsiteX102" fmla="*/ 3072212 w 3870490"/>
                <a:gd name="connsiteY102" fmla="*/ 2042356 h 2400813"/>
                <a:gd name="connsiteX103" fmla="*/ 3053364 w 3870490"/>
                <a:gd name="connsiteY103" fmla="*/ 2057078 h 2400813"/>
                <a:gd name="connsiteX104" fmla="*/ 3015670 w 3870490"/>
                <a:gd name="connsiteY104" fmla="*/ 2086594 h 2400813"/>
                <a:gd name="connsiteX105" fmla="*/ 2937363 w 3870490"/>
                <a:gd name="connsiteY105" fmla="*/ 2142354 h 2400813"/>
                <a:gd name="connsiteX106" fmla="*/ 2855430 w 3870490"/>
                <a:gd name="connsiteY106" fmla="*/ 2193491 h 2400813"/>
                <a:gd name="connsiteX107" fmla="*/ 2498751 w 3870490"/>
                <a:gd name="connsiteY107" fmla="*/ 2342849 h 2400813"/>
                <a:gd name="connsiteX108" fmla="*/ 2120876 w 3870490"/>
                <a:gd name="connsiteY108" fmla="*/ 2399035 h 2400813"/>
                <a:gd name="connsiteX109" fmla="*/ 2073651 w 3870490"/>
                <a:gd name="connsiteY109" fmla="*/ 2400316 h 2400813"/>
                <a:gd name="connsiteX110" fmla="*/ 2050038 w 3870490"/>
                <a:gd name="connsiteY110" fmla="*/ 2400813 h 2400813"/>
                <a:gd name="connsiteX111" fmla="*/ 2026567 w 3870490"/>
                <a:gd name="connsiteY111" fmla="*/ 2400458 h 2400813"/>
                <a:gd name="connsiteX112" fmla="*/ 1979626 w 3870490"/>
                <a:gd name="connsiteY112" fmla="*/ 2399320 h 2400813"/>
                <a:gd name="connsiteX113" fmla="*/ 1932472 w 3870490"/>
                <a:gd name="connsiteY113" fmla="*/ 2397257 h 2400813"/>
                <a:gd name="connsiteX114" fmla="*/ 1837666 w 3870490"/>
                <a:gd name="connsiteY114" fmla="*/ 2389434 h 2400813"/>
                <a:gd name="connsiteX115" fmla="*/ 1743500 w 3870490"/>
                <a:gd name="connsiteY115" fmla="*/ 2376845 h 2400813"/>
                <a:gd name="connsiteX116" fmla="*/ 1650329 w 3870490"/>
                <a:gd name="connsiteY116" fmla="*/ 2359420 h 2400813"/>
                <a:gd name="connsiteX117" fmla="*/ 1558296 w 3870490"/>
                <a:gd name="connsiteY117" fmla="*/ 2337870 h 2400813"/>
                <a:gd name="connsiteX118" fmla="*/ 1467544 w 3870490"/>
                <a:gd name="connsiteY118" fmla="*/ 2312266 h 2400813"/>
                <a:gd name="connsiteX119" fmla="*/ 1422737 w 3870490"/>
                <a:gd name="connsiteY119" fmla="*/ 2297970 h 2400813"/>
                <a:gd name="connsiteX120" fmla="*/ 1378143 w 3870490"/>
                <a:gd name="connsiteY120" fmla="*/ 2283177 h 2400813"/>
                <a:gd name="connsiteX121" fmla="*/ 1035687 w 3870490"/>
                <a:gd name="connsiteY121" fmla="*/ 2133250 h 2400813"/>
                <a:gd name="connsiteX122" fmla="*/ 721894 w 3870490"/>
                <a:gd name="connsiteY122" fmla="*/ 1932187 h 2400813"/>
                <a:gd name="connsiteX123" fmla="*/ 649421 w 3870490"/>
                <a:gd name="connsiteY123" fmla="*/ 1873368 h 2400813"/>
                <a:gd name="connsiteX124" fmla="*/ 579934 w 3870490"/>
                <a:gd name="connsiteY124" fmla="*/ 1810994 h 2400813"/>
                <a:gd name="connsiteX125" fmla="*/ 562864 w 3870490"/>
                <a:gd name="connsiteY125" fmla="*/ 1795062 h 2400813"/>
                <a:gd name="connsiteX126" fmla="*/ 554330 w 3870490"/>
                <a:gd name="connsiteY126" fmla="*/ 1787097 h 2400813"/>
                <a:gd name="connsiteX127" fmla="*/ 546150 w 3870490"/>
                <a:gd name="connsiteY127" fmla="*/ 1778775 h 2400813"/>
                <a:gd name="connsiteX128" fmla="*/ 513434 w 3870490"/>
                <a:gd name="connsiteY128" fmla="*/ 1745419 h 2400813"/>
                <a:gd name="connsiteX129" fmla="*/ 480860 w 3870490"/>
                <a:gd name="connsiteY129" fmla="*/ 1711920 h 2400813"/>
                <a:gd name="connsiteX130" fmla="*/ 449424 w 3870490"/>
                <a:gd name="connsiteY130" fmla="*/ 1677355 h 2400813"/>
                <a:gd name="connsiteX131" fmla="*/ 418130 w 3870490"/>
                <a:gd name="connsiteY131" fmla="*/ 1642576 h 2400813"/>
                <a:gd name="connsiteX132" fmla="*/ 388401 w 3870490"/>
                <a:gd name="connsiteY132" fmla="*/ 1606445 h 2400813"/>
                <a:gd name="connsiteX133" fmla="*/ 358956 w 3870490"/>
                <a:gd name="connsiteY133" fmla="*/ 1570102 h 2400813"/>
                <a:gd name="connsiteX134" fmla="*/ 331431 w 3870490"/>
                <a:gd name="connsiteY134" fmla="*/ 1532264 h 2400813"/>
                <a:gd name="connsiteX135" fmla="*/ 304262 w 3870490"/>
                <a:gd name="connsiteY135" fmla="*/ 1494143 h 2400813"/>
                <a:gd name="connsiteX136" fmla="*/ 279370 w 3870490"/>
                <a:gd name="connsiteY136" fmla="*/ 1454456 h 2400813"/>
                <a:gd name="connsiteX137" fmla="*/ 254832 w 3870490"/>
                <a:gd name="connsiteY137" fmla="*/ 1414628 h 2400813"/>
                <a:gd name="connsiteX138" fmla="*/ 232215 w 3870490"/>
                <a:gd name="connsiteY138" fmla="*/ 1373661 h 2400813"/>
                <a:gd name="connsiteX139" fmla="*/ 91748 w 3870490"/>
                <a:gd name="connsiteY139" fmla="*/ 1029001 h 2400813"/>
                <a:gd name="connsiteX140" fmla="*/ 20341 w 3870490"/>
                <a:gd name="connsiteY140" fmla="*/ 667129 h 2400813"/>
                <a:gd name="connsiteX141" fmla="*/ 10811 w 3870490"/>
                <a:gd name="connsiteY141" fmla="*/ 575879 h 2400813"/>
                <a:gd name="connsiteX142" fmla="*/ 4481 w 3870490"/>
                <a:gd name="connsiteY142" fmla="*/ 484486 h 2400813"/>
                <a:gd name="connsiteX143" fmla="*/ 3627 w 3870490"/>
                <a:gd name="connsiteY143" fmla="*/ 473035 h 2400813"/>
                <a:gd name="connsiteX144" fmla="*/ 3272 w 3870490"/>
                <a:gd name="connsiteY144" fmla="*/ 461585 h 2400813"/>
                <a:gd name="connsiteX145" fmla="*/ 2560 w 3870490"/>
                <a:gd name="connsiteY145" fmla="*/ 438683 h 2400813"/>
                <a:gd name="connsiteX146" fmla="*/ 853 w 3870490"/>
                <a:gd name="connsiteY146" fmla="*/ 392880 h 2400813"/>
                <a:gd name="connsiteX147" fmla="*/ 0 w 3870490"/>
                <a:gd name="connsiteY147" fmla="*/ 369908 h 2400813"/>
                <a:gd name="connsiteX148" fmla="*/ 71 w 3870490"/>
                <a:gd name="connsiteY148" fmla="*/ 346437 h 2400813"/>
                <a:gd name="connsiteX149" fmla="*/ 71 w 3870490"/>
                <a:gd name="connsiteY149" fmla="*/ 322967 h 2400813"/>
                <a:gd name="connsiteX150" fmla="*/ 996 w 3870490"/>
                <a:gd name="connsiteY150" fmla="*/ 299425 h 2400813"/>
                <a:gd name="connsiteX151" fmla="*/ 23470 w 3870490"/>
                <a:gd name="connsiteY151" fmla="*/ 110452 h 2400813"/>
                <a:gd name="connsiteX152" fmla="*/ 47110 w 3870490"/>
                <a:gd name="connsiteY152" fmla="*/ 16784 h 2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70490" h="2400813">
                  <a:moveTo>
                    <a:pt x="52934" y="0"/>
                  </a:moveTo>
                  <a:lnTo>
                    <a:pt x="225844" y="0"/>
                  </a:lnTo>
                  <a:lnTo>
                    <a:pt x="185052" y="70375"/>
                  </a:lnTo>
                  <a:cubicBezTo>
                    <a:pt x="172882" y="94717"/>
                    <a:pt x="162195" y="119876"/>
                    <a:pt x="153127" y="145729"/>
                  </a:cubicBezTo>
                  <a:cubicBezTo>
                    <a:pt x="134920" y="197435"/>
                    <a:pt x="123255" y="251844"/>
                    <a:pt x="117779" y="307391"/>
                  </a:cubicBezTo>
                  <a:lnTo>
                    <a:pt x="115788" y="328230"/>
                  </a:lnTo>
                  <a:lnTo>
                    <a:pt x="114721" y="349211"/>
                  </a:lnTo>
                  <a:lnTo>
                    <a:pt x="113796" y="370263"/>
                  </a:lnTo>
                  <a:cubicBezTo>
                    <a:pt x="113654" y="377375"/>
                    <a:pt x="113796" y="384630"/>
                    <a:pt x="113867" y="391814"/>
                  </a:cubicBezTo>
                  <a:lnTo>
                    <a:pt x="114436" y="434985"/>
                  </a:lnTo>
                  <a:lnTo>
                    <a:pt x="114863" y="456606"/>
                  </a:lnTo>
                  <a:lnTo>
                    <a:pt x="115076" y="467417"/>
                  </a:lnTo>
                  <a:lnTo>
                    <a:pt x="115930" y="478156"/>
                  </a:lnTo>
                  <a:cubicBezTo>
                    <a:pt x="118135" y="506890"/>
                    <a:pt x="120482" y="535623"/>
                    <a:pt x="123469" y="564215"/>
                  </a:cubicBezTo>
                  <a:cubicBezTo>
                    <a:pt x="127523" y="592735"/>
                    <a:pt x="132004" y="621184"/>
                    <a:pt x="136555" y="649562"/>
                  </a:cubicBezTo>
                  <a:cubicBezTo>
                    <a:pt x="157537" y="762789"/>
                    <a:pt x="193525" y="872531"/>
                    <a:pt x="238332" y="977224"/>
                  </a:cubicBezTo>
                  <a:cubicBezTo>
                    <a:pt x="283281" y="1082058"/>
                    <a:pt x="337335" y="1181843"/>
                    <a:pt x="397220" y="1277361"/>
                  </a:cubicBezTo>
                  <a:cubicBezTo>
                    <a:pt x="404688" y="1289309"/>
                    <a:pt x="411942" y="1301400"/>
                    <a:pt x="419623" y="1313207"/>
                  </a:cubicBezTo>
                  <a:cubicBezTo>
                    <a:pt x="427660" y="1324800"/>
                    <a:pt x="435697" y="1336393"/>
                    <a:pt x="443449" y="1348057"/>
                  </a:cubicBezTo>
                  <a:lnTo>
                    <a:pt x="466991" y="1383049"/>
                  </a:lnTo>
                  <a:lnTo>
                    <a:pt x="491813" y="1417188"/>
                  </a:lnTo>
                  <a:cubicBezTo>
                    <a:pt x="500063" y="1428568"/>
                    <a:pt x="508100" y="1440161"/>
                    <a:pt x="516279" y="1451611"/>
                  </a:cubicBezTo>
                  <a:lnTo>
                    <a:pt x="542025" y="1485039"/>
                  </a:lnTo>
                  <a:lnTo>
                    <a:pt x="567629" y="1518609"/>
                  </a:lnTo>
                  <a:cubicBezTo>
                    <a:pt x="576306" y="1529704"/>
                    <a:pt x="585695" y="1540230"/>
                    <a:pt x="594656" y="1551112"/>
                  </a:cubicBezTo>
                  <a:lnTo>
                    <a:pt x="621896" y="1583401"/>
                  </a:lnTo>
                  <a:cubicBezTo>
                    <a:pt x="631000" y="1594141"/>
                    <a:pt x="641028" y="1604098"/>
                    <a:pt x="650558" y="1614482"/>
                  </a:cubicBezTo>
                  <a:lnTo>
                    <a:pt x="679719" y="1645136"/>
                  </a:lnTo>
                  <a:lnTo>
                    <a:pt x="687044" y="1652817"/>
                  </a:lnTo>
                  <a:lnTo>
                    <a:pt x="694726" y="1660072"/>
                  </a:lnTo>
                  <a:lnTo>
                    <a:pt x="710088" y="1674652"/>
                  </a:lnTo>
                  <a:lnTo>
                    <a:pt x="740742" y="1703812"/>
                  </a:lnTo>
                  <a:lnTo>
                    <a:pt x="748423" y="1711138"/>
                  </a:lnTo>
                  <a:lnTo>
                    <a:pt x="756389" y="1718037"/>
                  </a:lnTo>
                  <a:lnTo>
                    <a:pt x="772320" y="1731906"/>
                  </a:lnTo>
                  <a:cubicBezTo>
                    <a:pt x="793586" y="1750397"/>
                    <a:pt x="814496" y="1769387"/>
                    <a:pt x="836971" y="1786528"/>
                  </a:cubicBezTo>
                  <a:cubicBezTo>
                    <a:pt x="924736" y="1857437"/>
                    <a:pt x="1019329" y="1920452"/>
                    <a:pt x="1120323" y="1971162"/>
                  </a:cubicBezTo>
                  <a:cubicBezTo>
                    <a:pt x="1221175" y="2022014"/>
                    <a:pt x="1327575" y="2061488"/>
                    <a:pt x="1436677" y="2088301"/>
                  </a:cubicBezTo>
                  <a:lnTo>
                    <a:pt x="1477785" y="2097618"/>
                  </a:lnTo>
                  <a:cubicBezTo>
                    <a:pt x="1491512" y="2100534"/>
                    <a:pt x="1505025" y="2104161"/>
                    <a:pt x="1518965" y="2106153"/>
                  </a:cubicBezTo>
                  <a:lnTo>
                    <a:pt x="1560430" y="2112981"/>
                  </a:lnTo>
                  <a:lnTo>
                    <a:pt x="1581127" y="2116394"/>
                  </a:lnTo>
                  <a:cubicBezTo>
                    <a:pt x="1588025" y="2117532"/>
                    <a:pt x="1594924" y="2118741"/>
                    <a:pt x="1601894" y="2119381"/>
                  </a:cubicBezTo>
                  <a:cubicBezTo>
                    <a:pt x="1629774" y="2122369"/>
                    <a:pt x="1657441" y="2125854"/>
                    <a:pt x="1685179" y="2128414"/>
                  </a:cubicBezTo>
                  <a:lnTo>
                    <a:pt x="1768606" y="2133250"/>
                  </a:lnTo>
                  <a:lnTo>
                    <a:pt x="1851962" y="2134246"/>
                  </a:lnTo>
                  <a:cubicBezTo>
                    <a:pt x="1865830" y="2134459"/>
                    <a:pt x="1879699" y="2133321"/>
                    <a:pt x="1893568" y="2132966"/>
                  </a:cubicBezTo>
                  <a:lnTo>
                    <a:pt x="1935033" y="2131686"/>
                  </a:lnTo>
                  <a:cubicBezTo>
                    <a:pt x="1948759" y="2131543"/>
                    <a:pt x="1962913" y="2130263"/>
                    <a:pt x="1976924" y="2129339"/>
                  </a:cubicBezTo>
                  <a:lnTo>
                    <a:pt x="2018957" y="2126494"/>
                  </a:lnTo>
                  <a:lnTo>
                    <a:pt x="2039939" y="2125285"/>
                  </a:lnTo>
                  <a:lnTo>
                    <a:pt x="2060777" y="2123222"/>
                  </a:lnTo>
                  <a:cubicBezTo>
                    <a:pt x="2074646" y="2121800"/>
                    <a:pt x="2088515" y="2120448"/>
                    <a:pt x="2102384" y="2119239"/>
                  </a:cubicBezTo>
                  <a:cubicBezTo>
                    <a:pt x="2213122" y="2108144"/>
                    <a:pt x="2321513" y="2090790"/>
                    <a:pt x="2426774" y="2064902"/>
                  </a:cubicBezTo>
                  <a:cubicBezTo>
                    <a:pt x="2532036" y="2038942"/>
                    <a:pt x="2634595" y="2004945"/>
                    <a:pt x="2733597" y="1960209"/>
                  </a:cubicBezTo>
                  <a:cubicBezTo>
                    <a:pt x="2758063" y="1948474"/>
                    <a:pt x="2782458" y="1936383"/>
                    <a:pt x="2806925" y="1924292"/>
                  </a:cubicBezTo>
                  <a:cubicBezTo>
                    <a:pt x="2830680" y="1910850"/>
                    <a:pt x="2854861" y="1898048"/>
                    <a:pt x="2878474" y="1884037"/>
                  </a:cubicBezTo>
                  <a:lnTo>
                    <a:pt x="2913324" y="1861989"/>
                  </a:lnTo>
                  <a:lnTo>
                    <a:pt x="2930749" y="1850894"/>
                  </a:lnTo>
                  <a:lnTo>
                    <a:pt x="2939497" y="1845346"/>
                  </a:lnTo>
                  <a:lnTo>
                    <a:pt x="2947961" y="1839301"/>
                  </a:lnTo>
                  <a:lnTo>
                    <a:pt x="2981815" y="1815261"/>
                  </a:lnTo>
                  <a:cubicBezTo>
                    <a:pt x="2993124" y="1807224"/>
                    <a:pt x="3004645" y="1799472"/>
                    <a:pt x="3015314" y="1790439"/>
                  </a:cubicBezTo>
                  <a:lnTo>
                    <a:pt x="3047959" y="1764266"/>
                  </a:lnTo>
                  <a:cubicBezTo>
                    <a:pt x="3058841" y="1755518"/>
                    <a:pt x="3069794" y="1746841"/>
                    <a:pt x="3080035" y="1737311"/>
                  </a:cubicBezTo>
                  <a:lnTo>
                    <a:pt x="3111329" y="1709217"/>
                  </a:lnTo>
                  <a:cubicBezTo>
                    <a:pt x="3121642" y="1699758"/>
                    <a:pt x="3132311" y="1690512"/>
                    <a:pt x="3141912" y="1680484"/>
                  </a:cubicBezTo>
                  <a:cubicBezTo>
                    <a:pt x="3181670" y="1641295"/>
                    <a:pt x="3219791" y="1601111"/>
                    <a:pt x="3251512" y="1558722"/>
                  </a:cubicBezTo>
                  <a:cubicBezTo>
                    <a:pt x="3284869" y="1516831"/>
                    <a:pt x="3310330" y="1472664"/>
                    <a:pt x="3332236" y="1425936"/>
                  </a:cubicBezTo>
                  <a:lnTo>
                    <a:pt x="3347599" y="1390304"/>
                  </a:lnTo>
                  <a:lnTo>
                    <a:pt x="3360756" y="1352751"/>
                  </a:lnTo>
                  <a:cubicBezTo>
                    <a:pt x="3365450" y="1340589"/>
                    <a:pt x="3368793" y="1326791"/>
                    <a:pt x="3372776" y="1313847"/>
                  </a:cubicBezTo>
                  <a:cubicBezTo>
                    <a:pt x="3376617" y="1300618"/>
                    <a:pt x="3380671" y="1287816"/>
                    <a:pt x="3384085" y="1273805"/>
                  </a:cubicBezTo>
                  <a:cubicBezTo>
                    <a:pt x="3412107" y="1164418"/>
                    <a:pt x="3435719" y="1044648"/>
                    <a:pt x="3467298" y="927295"/>
                  </a:cubicBezTo>
                  <a:cubicBezTo>
                    <a:pt x="3498165" y="809516"/>
                    <a:pt x="3535362" y="693373"/>
                    <a:pt x="3576684" y="579150"/>
                  </a:cubicBezTo>
                  <a:cubicBezTo>
                    <a:pt x="3612957" y="480503"/>
                    <a:pt x="3632018" y="377020"/>
                    <a:pt x="3633583" y="271972"/>
                  </a:cubicBezTo>
                  <a:cubicBezTo>
                    <a:pt x="3634436" y="219448"/>
                    <a:pt x="3630667" y="166568"/>
                    <a:pt x="3622799" y="113831"/>
                  </a:cubicBezTo>
                  <a:lnTo>
                    <a:pt x="3597198" y="0"/>
                  </a:lnTo>
                  <a:lnTo>
                    <a:pt x="3832669" y="0"/>
                  </a:lnTo>
                  <a:lnTo>
                    <a:pt x="3852116" y="76154"/>
                  </a:lnTo>
                  <a:cubicBezTo>
                    <a:pt x="3863469" y="140520"/>
                    <a:pt x="3869852" y="206184"/>
                    <a:pt x="3870421" y="272399"/>
                  </a:cubicBezTo>
                  <a:cubicBezTo>
                    <a:pt x="3871203" y="338543"/>
                    <a:pt x="3865371" y="405042"/>
                    <a:pt x="3854063" y="470475"/>
                  </a:cubicBezTo>
                  <a:cubicBezTo>
                    <a:pt x="3842612" y="535908"/>
                    <a:pt x="3824974" y="600274"/>
                    <a:pt x="3802357" y="662435"/>
                  </a:cubicBezTo>
                  <a:cubicBezTo>
                    <a:pt x="3762883" y="771395"/>
                    <a:pt x="3724620" y="880355"/>
                    <a:pt x="3690765" y="990950"/>
                  </a:cubicBezTo>
                  <a:lnTo>
                    <a:pt x="3665872" y="1074306"/>
                  </a:lnTo>
                  <a:lnTo>
                    <a:pt x="3641904" y="1158729"/>
                  </a:lnTo>
                  <a:lnTo>
                    <a:pt x="3618078" y="1244787"/>
                  </a:lnTo>
                  <a:lnTo>
                    <a:pt x="3605845" y="1288456"/>
                  </a:lnTo>
                  <a:lnTo>
                    <a:pt x="3592687" y="1333050"/>
                  </a:lnTo>
                  <a:cubicBezTo>
                    <a:pt x="3588633" y="1347772"/>
                    <a:pt x="3583370" y="1363135"/>
                    <a:pt x="3578463" y="1378213"/>
                  </a:cubicBezTo>
                  <a:cubicBezTo>
                    <a:pt x="3573271" y="1393433"/>
                    <a:pt x="3569074" y="1408440"/>
                    <a:pt x="3562745" y="1423874"/>
                  </a:cubicBezTo>
                  <a:lnTo>
                    <a:pt x="3545106" y="1469819"/>
                  </a:lnTo>
                  <a:cubicBezTo>
                    <a:pt x="3538492" y="1485110"/>
                    <a:pt x="3531379" y="1500330"/>
                    <a:pt x="3524481" y="1515551"/>
                  </a:cubicBezTo>
                  <a:cubicBezTo>
                    <a:pt x="3495463" y="1575791"/>
                    <a:pt x="3460683" y="1634752"/>
                    <a:pt x="3420713" y="1686316"/>
                  </a:cubicBezTo>
                  <a:cubicBezTo>
                    <a:pt x="3381809" y="1739373"/>
                    <a:pt x="3338993" y="1786385"/>
                    <a:pt x="3296319" y="1832473"/>
                  </a:cubicBezTo>
                  <a:cubicBezTo>
                    <a:pt x="3285864" y="1844350"/>
                    <a:pt x="3274627" y="1855161"/>
                    <a:pt x="3263603" y="1866256"/>
                  </a:cubicBezTo>
                  <a:lnTo>
                    <a:pt x="3230602" y="1899684"/>
                  </a:lnTo>
                  <a:cubicBezTo>
                    <a:pt x="3219862" y="1911063"/>
                    <a:pt x="3208056" y="1921518"/>
                    <a:pt x="3196605" y="1932329"/>
                  </a:cubicBezTo>
                  <a:lnTo>
                    <a:pt x="3162111" y="1964690"/>
                  </a:lnTo>
                  <a:cubicBezTo>
                    <a:pt x="3150802" y="1975643"/>
                    <a:pt x="3138569" y="1985742"/>
                    <a:pt x="3126621" y="1996126"/>
                  </a:cubicBezTo>
                  <a:lnTo>
                    <a:pt x="3090633" y="2027207"/>
                  </a:lnTo>
                  <a:lnTo>
                    <a:pt x="3081600" y="2034959"/>
                  </a:lnTo>
                  <a:lnTo>
                    <a:pt x="3072212" y="2042356"/>
                  </a:lnTo>
                  <a:lnTo>
                    <a:pt x="3053364" y="2057078"/>
                  </a:lnTo>
                  <a:lnTo>
                    <a:pt x="3015670" y="2086594"/>
                  </a:lnTo>
                  <a:cubicBezTo>
                    <a:pt x="2990065" y="2105726"/>
                    <a:pt x="2963537" y="2123720"/>
                    <a:pt x="2937363" y="2142354"/>
                  </a:cubicBezTo>
                  <a:cubicBezTo>
                    <a:pt x="2910337" y="2159637"/>
                    <a:pt x="2882955" y="2176706"/>
                    <a:pt x="2855430" y="2193491"/>
                  </a:cubicBezTo>
                  <a:cubicBezTo>
                    <a:pt x="2744052" y="2258639"/>
                    <a:pt x="2623215" y="2309279"/>
                    <a:pt x="2498751" y="2342849"/>
                  </a:cubicBezTo>
                  <a:cubicBezTo>
                    <a:pt x="2374286" y="2376561"/>
                    <a:pt x="2246905" y="2394199"/>
                    <a:pt x="2120876" y="2399035"/>
                  </a:cubicBezTo>
                  <a:lnTo>
                    <a:pt x="2073651" y="2400316"/>
                  </a:lnTo>
                  <a:lnTo>
                    <a:pt x="2050038" y="2400813"/>
                  </a:lnTo>
                  <a:lnTo>
                    <a:pt x="2026567" y="2400458"/>
                  </a:lnTo>
                  <a:lnTo>
                    <a:pt x="1979626" y="2399320"/>
                  </a:lnTo>
                  <a:cubicBezTo>
                    <a:pt x="1963980" y="2398893"/>
                    <a:pt x="1948475" y="2398751"/>
                    <a:pt x="1932472" y="2397257"/>
                  </a:cubicBezTo>
                  <a:cubicBezTo>
                    <a:pt x="1900752" y="2394839"/>
                    <a:pt x="1869173" y="2392919"/>
                    <a:pt x="1837666" y="2389434"/>
                  </a:cubicBezTo>
                  <a:lnTo>
                    <a:pt x="1743500" y="2376845"/>
                  </a:lnTo>
                  <a:lnTo>
                    <a:pt x="1650329" y="2359420"/>
                  </a:lnTo>
                  <a:cubicBezTo>
                    <a:pt x="1619533" y="2352450"/>
                    <a:pt x="1588879" y="2344982"/>
                    <a:pt x="1558296" y="2337870"/>
                  </a:cubicBezTo>
                  <a:cubicBezTo>
                    <a:pt x="1527785" y="2330118"/>
                    <a:pt x="1497771" y="2320659"/>
                    <a:pt x="1467544" y="2312266"/>
                  </a:cubicBezTo>
                  <a:cubicBezTo>
                    <a:pt x="1452395" y="2308354"/>
                    <a:pt x="1437601" y="2302807"/>
                    <a:pt x="1422737" y="2297970"/>
                  </a:cubicBezTo>
                  <a:lnTo>
                    <a:pt x="1378143" y="2283177"/>
                  </a:lnTo>
                  <a:cubicBezTo>
                    <a:pt x="1259866" y="2242068"/>
                    <a:pt x="1145430" y="2191926"/>
                    <a:pt x="1035687" y="2133250"/>
                  </a:cubicBezTo>
                  <a:cubicBezTo>
                    <a:pt x="926087" y="2074503"/>
                    <a:pt x="820470" y="2008146"/>
                    <a:pt x="721894" y="1932187"/>
                  </a:cubicBezTo>
                  <a:cubicBezTo>
                    <a:pt x="696717" y="1913837"/>
                    <a:pt x="673247" y="1893354"/>
                    <a:pt x="649421" y="1873368"/>
                  </a:cubicBezTo>
                  <a:cubicBezTo>
                    <a:pt x="625168" y="1853810"/>
                    <a:pt x="602764" y="1832188"/>
                    <a:pt x="579934" y="1810994"/>
                  </a:cubicBezTo>
                  <a:lnTo>
                    <a:pt x="562864" y="1795062"/>
                  </a:lnTo>
                  <a:lnTo>
                    <a:pt x="554330" y="1787097"/>
                  </a:lnTo>
                  <a:lnTo>
                    <a:pt x="546150" y="1778775"/>
                  </a:lnTo>
                  <a:lnTo>
                    <a:pt x="513434" y="1745419"/>
                  </a:lnTo>
                  <a:cubicBezTo>
                    <a:pt x="502623" y="1734181"/>
                    <a:pt x="491244" y="1723584"/>
                    <a:pt x="480860" y="1711920"/>
                  </a:cubicBezTo>
                  <a:lnTo>
                    <a:pt x="449424" y="1677355"/>
                  </a:lnTo>
                  <a:cubicBezTo>
                    <a:pt x="439040" y="1665762"/>
                    <a:pt x="428229" y="1654453"/>
                    <a:pt x="418130" y="1642576"/>
                  </a:cubicBezTo>
                  <a:lnTo>
                    <a:pt x="388401" y="1606445"/>
                  </a:lnTo>
                  <a:cubicBezTo>
                    <a:pt x="378586" y="1594354"/>
                    <a:pt x="368486" y="1582406"/>
                    <a:pt x="358956" y="1570102"/>
                  </a:cubicBezTo>
                  <a:lnTo>
                    <a:pt x="331431" y="1532264"/>
                  </a:lnTo>
                  <a:lnTo>
                    <a:pt x="304262" y="1494143"/>
                  </a:lnTo>
                  <a:lnTo>
                    <a:pt x="279370" y="1454456"/>
                  </a:lnTo>
                  <a:cubicBezTo>
                    <a:pt x="271048" y="1441299"/>
                    <a:pt x="262940" y="1427928"/>
                    <a:pt x="254832" y="1414628"/>
                  </a:cubicBezTo>
                  <a:cubicBezTo>
                    <a:pt x="247080" y="1401114"/>
                    <a:pt x="239754" y="1387316"/>
                    <a:pt x="232215" y="1373661"/>
                  </a:cubicBezTo>
                  <a:cubicBezTo>
                    <a:pt x="172259" y="1264274"/>
                    <a:pt x="125958" y="1147918"/>
                    <a:pt x="91748" y="1029001"/>
                  </a:cubicBezTo>
                  <a:cubicBezTo>
                    <a:pt x="57325" y="910013"/>
                    <a:pt x="35348" y="788606"/>
                    <a:pt x="20341" y="667129"/>
                  </a:cubicBezTo>
                  <a:cubicBezTo>
                    <a:pt x="17354" y="636617"/>
                    <a:pt x="14296" y="606248"/>
                    <a:pt x="10811" y="575879"/>
                  </a:cubicBezTo>
                  <a:cubicBezTo>
                    <a:pt x="8748" y="545367"/>
                    <a:pt x="6899" y="514927"/>
                    <a:pt x="4481" y="484486"/>
                  </a:cubicBezTo>
                  <a:lnTo>
                    <a:pt x="3627" y="473035"/>
                  </a:lnTo>
                  <a:lnTo>
                    <a:pt x="3272" y="461585"/>
                  </a:lnTo>
                  <a:lnTo>
                    <a:pt x="2560" y="438683"/>
                  </a:lnTo>
                  <a:lnTo>
                    <a:pt x="853" y="392880"/>
                  </a:lnTo>
                  <a:cubicBezTo>
                    <a:pt x="640" y="385199"/>
                    <a:pt x="71" y="377660"/>
                    <a:pt x="0" y="369908"/>
                  </a:cubicBezTo>
                  <a:lnTo>
                    <a:pt x="71" y="346437"/>
                  </a:lnTo>
                  <a:lnTo>
                    <a:pt x="71" y="322967"/>
                  </a:lnTo>
                  <a:cubicBezTo>
                    <a:pt x="284" y="315143"/>
                    <a:pt x="711" y="307249"/>
                    <a:pt x="996" y="299425"/>
                  </a:cubicBezTo>
                  <a:cubicBezTo>
                    <a:pt x="3343" y="236624"/>
                    <a:pt x="10526" y="173325"/>
                    <a:pt x="23470" y="110452"/>
                  </a:cubicBezTo>
                  <a:cubicBezTo>
                    <a:pt x="29907" y="79052"/>
                    <a:pt x="37820" y="47776"/>
                    <a:pt x="47110" y="1678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6CCB46E-D377-4168-9A68-275BCDD2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629" cy="2362693"/>
            </a:xfrm>
            <a:custGeom>
              <a:avLst/>
              <a:gdLst>
                <a:gd name="connsiteX0" fmla="*/ 60739 w 3952629"/>
                <a:gd name="connsiteY0" fmla="*/ 0 h 2362693"/>
                <a:gd name="connsiteX1" fmla="*/ 543464 w 3952629"/>
                <a:gd name="connsiteY1" fmla="*/ 0 h 2362693"/>
                <a:gd name="connsiteX2" fmla="*/ 522680 w 3952629"/>
                <a:gd name="connsiteY2" fmla="*/ 26813 h 2362693"/>
                <a:gd name="connsiteX3" fmla="*/ 426807 w 3952629"/>
                <a:gd name="connsiteY3" fmla="*/ 338543 h 2362693"/>
                <a:gd name="connsiteX4" fmla="*/ 554330 w 3952629"/>
                <a:gd name="connsiteY4" fmla="*/ 965276 h 2362693"/>
                <a:gd name="connsiteX5" fmla="*/ 902404 w 3952629"/>
                <a:gd name="connsiteY5" fmla="*/ 1475794 h 2362693"/>
                <a:gd name="connsiteX6" fmla="*/ 2024292 w 3952629"/>
                <a:gd name="connsiteY6" fmla="*/ 1936028 h 2362693"/>
                <a:gd name="connsiteX7" fmla="*/ 3069154 w 3952629"/>
                <a:gd name="connsiteY7" fmla="*/ 1529207 h 2362693"/>
                <a:gd name="connsiteX8" fmla="*/ 3217658 w 3952629"/>
                <a:gd name="connsiteY8" fmla="*/ 1337674 h 2362693"/>
                <a:gd name="connsiteX9" fmla="*/ 3293830 w 3952629"/>
                <a:gd name="connsiteY9" fmla="*/ 1087464 h 2362693"/>
                <a:gd name="connsiteX10" fmla="*/ 3485150 w 3952629"/>
                <a:gd name="connsiteY10" fmla="*/ 456678 h 2362693"/>
                <a:gd name="connsiteX11" fmla="*/ 3513414 w 3952629"/>
                <a:gd name="connsiteY11" fmla="*/ 96310 h 2362693"/>
                <a:gd name="connsiteX12" fmla="*/ 3487933 w 3952629"/>
                <a:gd name="connsiteY12" fmla="*/ 0 h 2362693"/>
                <a:gd name="connsiteX13" fmla="*/ 3928375 w 3952629"/>
                <a:gd name="connsiteY13" fmla="*/ 0 h 2362693"/>
                <a:gd name="connsiteX14" fmla="*/ 3932162 w 3952629"/>
                <a:gd name="connsiteY14" fmla="*/ 14296 h 2362693"/>
                <a:gd name="connsiteX15" fmla="*/ 3885499 w 3952629"/>
                <a:gd name="connsiteY15" fmla="*/ 604400 h 2362693"/>
                <a:gd name="connsiteX16" fmla="*/ 3370856 w 3952629"/>
                <a:gd name="connsiteY16" fmla="*/ 1830909 h 2362693"/>
                <a:gd name="connsiteX17" fmla="*/ 2024220 w 3952629"/>
                <a:gd name="connsiteY17" fmla="*/ 2362693 h 2362693"/>
                <a:gd name="connsiteX18" fmla="*/ 602622 w 3952629"/>
                <a:gd name="connsiteY18" fmla="*/ 1779487 h 2362693"/>
                <a:gd name="connsiteX19" fmla="*/ 0 w 3952629"/>
                <a:gd name="connsiteY19" fmla="*/ 338472 h 2362693"/>
                <a:gd name="connsiteX20" fmla="*/ 18147 w 3952629"/>
                <a:gd name="connsiteY20" fmla="*/ 142893 h 23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629" h="2362693">
                  <a:moveTo>
                    <a:pt x="60739" y="0"/>
                  </a:moveTo>
                  <a:lnTo>
                    <a:pt x="543464" y="0"/>
                  </a:lnTo>
                  <a:lnTo>
                    <a:pt x="522680" y="26813"/>
                  </a:lnTo>
                  <a:cubicBezTo>
                    <a:pt x="455469" y="125105"/>
                    <a:pt x="426807" y="218346"/>
                    <a:pt x="426807" y="338543"/>
                  </a:cubicBezTo>
                  <a:cubicBezTo>
                    <a:pt x="426807" y="556321"/>
                    <a:pt x="469694" y="767128"/>
                    <a:pt x="554330" y="965276"/>
                  </a:cubicBezTo>
                  <a:cubicBezTo>
                    <a:pt x="636121" y="1156880"/>
                    <a:pt x="753259" y="1328641"/>
                    <a:pt x="902404" y="1475794"/>
                  </a:cubicBezTo>
                  <a:cubicBezTo>
                    <a:pt x="1203181" y="1772588"/>
                    <a:pt x="1601610" y="1936028"/>
                    <a:pt x="2024292" y="1936028"/>
                  </a:cubicBezTo>
                  <a:cubicBezTo>
                    <a:pt x="2471511" y="1936028"/>
                    <a:pt x="2784023" y="1814337"/>
                    <a:pt x="3069154" y="1529207"/>
                  </a:cubicBezTo>
                  <a:cubicBezTo>
                    <a:pt x="3165525" y="1432836"/>
                    <a:pt x="3198312" y="1378285"/>
                    <a:pt x="3217658" y="1337674"/>
                  </a:cubicBezTo>
                  <a:cubicBezTo>
                    <a:pt x="3245893" y="1278429"/>
                    <a:pt x="3266021" y="1198345"/>
                    <a:pt x="3293830" y="1087464"/>
                  </a:cubicBezTo>
                  <a:cubicBezTo>
                    <a:pt x="3331098" y="939103"/>
                    <a:pt x="3382164" y="735834"/>
                    <a:pt x="3485150" y="456678"/>
                  </a:cubicBezTo>
                  <a:cubicBezTo>
                    <a:pt x="3527397" y="342206"/>
                    <a:pt x="3536838" y="223374"/>
                    <a:pt x="3513414" y="96310"/>
                  </a:cubicBezTo>
                  <a:lnTo>
                    <a:pt x="3487933" y="0"/>
                  </a:lnTo>
                  <a:lnTo>
                    <a:pt x="3928375" y="0"/>
                  </a:lnTo>
                  <a:lnTo>
                    <a:pt x="3932162" y="14296"/>
                  </a:lnTo>
                  <a:cubicBezTo>
                    <a:pt x="3967716" y="203579"/>
                    <a:pt x="3959858" y="402954"/>
                    <a:pt x="3885499" y="604400"/>
                  </a:cubicBezTo>
                  <a:cubicBezTo>
                    <a:pt x="3619571" y="1324872"/>
                    <a:pt x="3737137" y="1464628"/>
                    <a:pt x="3370856" y="1830909"/>
                  </a:cubicBezTo>
                  <a:cubicBezTo>
                    <a:pt x="3004503" y="2197190"/>
                    <a:pt x="2583173" y="2362693"/>
                    <a:pt x="2024220" y="2362693"/>
                  </a:cubicBezTo>
                  <a:cubicBezTo>
                    <a:pt x="1470175" y="2362693"/>
                    <a:pt x="968121" y="2140150"/>
                    <a:pt x="602622" y="1779487"/>
                  </a:cubicBezTo>
                  <a:cubicBezTo>
                    <a:pt x="230580" y="1412424"/>
                    <a:pt x="0" y="902403"/>
                    <a:pt x="0" y="338472"/>
                  </a:cubicBezTo>
                  <a:cubicBezTo>
                    <a:pt x="0" y="268603"/>
                    <a:pt x="6339" y="203698"/>
                    <a:pt x="18147" y="1428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14C162F3-BDBB-4E50-8067-E8FE902C1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599" cy="2355436"/>
            </a:xfrm>
            <a:custGeom>
              <a:avLst/>
              <a:gdLst>
                <a:gd name="connsiteX0" fmla="*/ 58576 w 3952599"/>
                <a:gd name="connsiteY0" fmla="*/ 0 h 2355436"/>
                <a:gd name="connsiteX1" fmla="*/ 451628 w 3952599"/>
                <a:gd name="connsiteY1" fmla="*/ 0 h 2355436"/>
                <a:gd name="connsiteX2" fmla="*/ 415353 w 3952599"/>
                <a:gd name="connsiteY2" fmla="*/ 61589 h 2355436"/>
                <a:gd name="connsiteX3" fmla="*/ 355613 w 3952599"/>
                <a:gd name="connsiteY3" fmla="*/ 331073 h 2355436"/>
                <a:gd name="connsiteX4" fmla="*/ 488826 w 3952599"/>
                <a:gd name="connsiteY4" fmla="*/ 985757 h 2355436"/>
                <a:gd name="connsiteX5" fmla="*/ 852333 w 3952599"/>
                <a:gd name="connsiteY5" fmla="*/ 1518963 h 2355436"/>
                <a:gd name="connsiteX6" fmla="*/ 2024220 w 3952599"/>
                <a:gd name="connsiteY6" fmla="*/ 1999680 h 2355436"/>
                <a:gd name="connsiteX7" fmla="*/ 2639289 w 3952599"/>
                <a:gd name="connsiteY7" fmla="*/ 1895984 h 2355436"/>
                <a:gd name="connsiteX8" fmla="*/ 3119366 w 3952599"/>
                <a:gd name="connsiteY8" fmla="*/ 1572091 h 2355436"/>
                <a:gd name="connsiteX9" fmla="*/ 3281810 w 3952599"/>
                <a:gd name="connsiteY9" fmla="*/ 1360928 h 2355436"/>
                <a:gd name="connsiteX10" fmla="*/ 3362819 w 3952599"/>
                <a:gd name="connsiteY10" fmla="*/ 1097419 h 2355436"/>
                <a:gd name="connsiteX11" fmla="*/ 3551863 w 3952599"/>
                <a:gd name="connsiteY11" fmla="*/ 473958 h 2355436"/>
                <a:gd name="connsiteX12" fmla="*/ 3583808 w 3952599"/>
                <a:gd name="connsiteY12" fmla="*/ 77974 h 2355436"/>
                <a:gd name="connsiteX13" fmla="*/ 3563247 w 3952599"/>
                <a:gd name="connsiteY13" fmla="*/ 0 h 2355436"/>
                <a:gd name="connsiteX14" fmla="*/ 3930266 w 3952599"/>
                <a:gd name="connsiteY14" fmla="*/ 0 h 2355436"/>
                <a:gd name="connsiteX15" fmla="*/ 3932131 w 3952599"/>
                <a:gd name="connsiteY15" fmla="*/ 7039 h 2355436"/>
                <a:gd name="connsiteX16" fmla="*/ 3885499 w 3952599"/>
                <a:gd name="connsiteY16" fmla="*/ 597143 h 2355436"/>
                <a:gd name="connsiteX17" fmla="*/ 3370856 w 3952599"/>
                <a:gd name="connsiteY17" fmla="*/ 1823652 h 2355436"/>
                <a:gd name="connsiteX18" fmla="*/ 2024220 w 3952599"/>
                <a:gd name="connsiteY18" fmla="*/ 2355436 h 2355436"/>
                <a:gd name="connsiteX19" fmla="*/ 602622 w 3952599"/>
                <a:gd name="connsiteY19" fmla="*/ 1772230 h 2355436"/>
                <a:gd name="connsiteX20" fmla="*/ 0 w 3952599"/>
                <a:gd name="connsiteY20" fmla="*/ 331215 h 2355436"/>
                <a:gd name="connsiteX21" fmla="*/ 18147 w 3952599"/>
                <a:gd name="connsiteY21" fmla="*/ 135636 h 23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2599" h="2355436">
                  <a:moveTo>
                    <a:pt x="58576" y="0"/>
                  </a:moveTo>
                  <a:lnTo>
                    <a:pt x="451628" y="0"/>
                  </a:lnTo>
                  <a:lnTo>
                    <a:pt x="415353" y="61589"/>
                  </a:lnTo>
                  <a:cubicBezTo>
                    <a:pt x="374377" y="144576"/>
                    <a:pt x="355613" y="230683"/>
                    <a:pt x="355613" y="331073"/>
                  </a:cubicBezTo>
                  <a:cubicBezTo>
                    <a:pt x="355613" y="558523"/>
                    <a:pt x="400420" y="778790"/>
                    <a:pt x="488826" y="985757"/>
                  </a:cubicBezTo>
                  <a:cubicBezTo>
                    <a:pt x="574244" y="1185896"/>
                    <a:pt x="696575" y="1365267"/>
                    <a:pt x="852333" y="1518963"/>
                  </a:cubicBezTo>
                  <a:cubicBezTo>
                    <a:pt x="1166553" y="1828915"/>
                    <a:pt x="1582762" y="1999680"/>
                    <a:pt x="2024220" y="1999680"/>
                  </a:cubicBezTo>
                  <a:cubicBezTo>
                    <a:pt x="2261130" y="1999680"/>
                    <a:pt x="2462336" y="1965755"/>
                    <a:pt x="2639289" y="1895984"/>
                  </a:cubicBezTo>
                  <a:cubicBezTo>
                    <a:pt x="2812828" y="1827564"/>
                    <a:pt x="2969867" y="1721591"/>
                    <a:pt x="3119366" y="1572091"/>
                  </a:cubicBezTo>
                  <a:cubicBezTo>
                    <a:pt x="3223348" y="1468181"/>
                    <a:pt x="3259833" y="1407016"/>
                    <a:pt x="3281810" y="1360928"/>
                  </a:cubicBezTo>
                  <a:cubicBezTo>
                    <a:pt x="3313104" y="1295282"/>
                    <a:pt x="3333943" y="1212282"/>
                    <a:pt x="3362819" y="1097419"/>
                  </a:cubicBezTo>
                  <a:cubicBezTo>
                    <a:pt x="3399660" y="950622"/>
                    <a:pt x="3450157" y="749487"/>
                    <a:pt x="3551863" y="473958"/>
                  </a:cubicBezTo>
                  <a:cubicBezTo>
                    <a:pt x="3598537" y="347485"/>
                    <a:pt x="3609205" y="216930"/>
                    <a:pt x="3583808" y="77974"/>
                  </a:cubicBezTo>
                  <a:lnTo>
                    <a:pt x="3563247" y="0"/>
                  </a:lnTo>
                  <a:lnTo>
                    <a:pt x="3930266" y="0"/>
                  </a:lnTo>
                  <a:lnTo>
                    <a:pt x="3932131" y="7039"/>
                  </a:lnTo>
                  <a:cubicBezTo>
                    <a:pt x="3967683" y="196322"/>
                    <a:pt x="3959831" y="395697"/>
                    <a:pt x="3885499" y="597143"/>
                  </a:cubicBezTo>
                  <a:cubicBezTo>
                    <a:pt x="3619571" y="1317615"/>
                    <a:pt x="3737137" y="1457371"/>
                    <a:pt x="3370856" y="1823652"/>
                  </a:cubicBezTo>
                  <a:cubicBezTo>
                    <a:pt x="3004503" y="2189933"/>
                    <a:pt x="2583173" y="2355436"/>
                    <a:pt x="2024220" y="2355436"/>
                  </a:cubicBezTo>
                  <a:cubicBezTo>
                    <a:pt x="1470175" y="2355436"/>
                    <a:pt x="968121" y="2132893"/>
                    <a:pt x="602622" y="1772230"/>
                  </a:cubicBezTo>
                  <a:cubicBezTo>
                    <a:pt x="230580" y="1405167"/>
                    <a:pt x="0" y="895146"/>
                    <a:pt x="0" y="331215"/>
                  </a:cubicBezTo>
                  <a:cubicBezTo>
                    <a:pt x="0" y="261346"/>
                    <a:pt x="6339" y="196441"/>
                    <a:pt x="18147" y="13563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27">
              <a:extLst>
                <a:ext uri="{FF2B5EF4-FFF2-40B4-BE49-F238E27FC236}">
                  <a16:creationId xmlns:a16="http://schemas.microsoft.com/office/drawing/2014/main" id="{CAFC7818-B47B-4EFA-9E41-0AE3BC65D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3319" y="-24157"/>
              <a:ext cx="4353551" cy="2522814"/>
            </a:xfrm>
            <a:custGeom>
              <a:avLst/>
              <a:gdLst>
                <a:gd name="connsiteX0" fmla="*/ 36983 w 4353551"/>
                <a:gd name="connsiteY0" fmla="*/ 0 h 2522814"/>
                <a:gd name="connsiteX1" fmla="*/ 370548 w 4353551"/>
                <a:gd name="connsiteY1" fmla="*/ 0 h 2522814"/>
                <a:gd name="connsiteX2" fmla="*/ 369138 w 4353551"/>
                <a:gd name="connsiteY2" fmla="*/ 2842 h 2522814"/>
                <a:gd name="connsiteX3" fmla="*/ 338508 w 4353551"/>
                <a:gd name="connsiteY3" fmla="*/ 84383 h 2522814"/>
                <a:gd name="connsiteX4" fmla="*/ 302709 w 4353551"/>
                <a:gd name="connsiteY4" fmla="*/ 256626 h 2522814"/>
                <a:gd name="connsiteX5" fmla="*/ 300389 w 4353551"/>
                <a:gd name="connsiteY5" fmla="*/ 278781 h 2522814"/>
                <a:gd name="connsiteX6" fmla="*/ 299052 w 4353551"/>
                <a:gd name="connsiteY6" fmla="*/ 301076 h 2522814"/>
                <a:gd name="connsiteX7" fmla="*/ 297645 w 4353551"/>
                <a:gd name="connsiteY7" fmla="*/ 323441 h 2522814"/>
                <a:gd name="connsiteX8" fmla="*/ 297293 w 4353551"/>
                <a:gd name="connsiteY8" fmla="*/ 346299 h 2522814"/>
                <a:gd name="connsiteX9" fmla="*/ 296731 w 4353551"/>
                <a:gd name="connsiteY9" fmla="*/ 392156 h 2522814"/>
                <a:gd name="connsiteX10" fmla="*/ 296450 w 4353551"/>
                <a:gd name="connsiteY10" fmla="*/ 415084 h 2522814"/>
                <a:gd name="connsiteX11" fmla="*/ 296309 w 4353551"/>
                <a:gd name="connsiteY11" fmla="*/ 426548 h 2522814"/>
                <a:gd name="connsiteX12" fmla="*/ 296731 w 4353551"/>
                <a:gd name="connsiteY12" fmla="*/ 438012 h 2522814"/>
                <a:gd name="connsiteX13" fmla="*/ 300529 w 4353551"/>
                <a:gd name="connsiteY13" fmla="*/ 529866 h 2522814"/>
                <a:gd name="connsiteX14" fmla="*/ 309250 w 4353551"/>
                <a:gd name="connsiteY14" fmla="*/ 621438 h 2522814"/>
                <a:gd name="connsiteX15" fmla="*/ 322684 w 4353551"/>
                <a:gd name="connsiteY15" fmla="*/ 712589 h 2522814"/>
                <a:gd name="connsiteX16" fmla="*/ 324442 w 4353551"/>
                <a:gd name="connsiteY16" fmla="*/ 723983 h 2522814"/>
                <a:gd name="connsiteX17" fmla="*/ 326763 w 4353551"/>
                <a:gd name="connsiteY17" fmla="*/ 735235 h 2522814"/>
                <a:gd name="connsiteX18" fmla="*/ 331405 w 4353551"/>
                <a:gd name="connsiteY18" fmla="*/ 757813 h 2522814"/>
                <a:gd name="connsiteX19" fmla="*/ 340689 w 4353551"/>
                <a:gd name="connsiteY19" fmla="*/ 803035 h 2522814"/>
                <a:gd name="connsiteX20" fmla="*/ 390414 w 4353551"/>
                <a:gd name="connsiteY20" fmla="*/ 980905 h 2522814"/>
                <a:gd name="connsiteX21" fmla="*/ 397517 w 4353551"/>
                <a:gd name="connsiteY21" fmla="*/ 1002919 h 2522814"/>
                <a:gd name="connsiteX22" fmla="*/ 405535 w 4353551"/>
                <a:gd name="connsiteY22" fmla="*/ 1024582 h 2522814"/>
                <a:gd name="connsiteX23" fmla="*/ 421922 w 4353551"/>
                <a:gd name="connsiteY23" fmla="*/ 1067836 h 2522814"/>
                <a:gd name="connsiteX24" fmla="*/ 458002 w 4353551"/>
                <a:gd name="connsiteY24" fmla="*/ 1153078 h 2522814"/>
                <a:gd name="connsiteX25" fmla="*/ 467427 w 4353551"/>
                <a:gd name="connsiteY25" fmla="*/ 1174247 h 2522814"/>
                <a:gd name="connsiteX26" fmla="*/ 477273 w 4353551"/>
                <a:gd name="connsiteY26" fmla="*/ 1195207 h 2522814"/>
                <a:gd name="connsiteX27" fmla="*/ 498161 w 4353551"/>
                <a:gd name="connsiteY27" fmla="*/ 1236492 h 2522814"/>
                <a:gd name="connsiteX28" fmla="*/ 519613 w 4353551"/>
                <a:gd name="connsiteY28" fmla="*/ 1277566 h 2522814"/>
                <a:gd name="connsiteX29" fmla="*/ 542752 w 4353551"/>
                <a:gd name="connsiteY29" fmla="*/ 1317655 h 2522814"/>
                <a:gd name="connsiteX30" fmla="*/ 760148 w 4353551"/>
                <a:gd name="connsiteY30" fmla="*/ 1616777 h 2522814"/>
                <a:gd name="connsiteX31" fmla="*/ 1349319 w 4353551"/>
                <a:gd name="connsiteY31" fmla="*/ 2050725 h 2522814"/>
                <a:gd name="connsiteX32" fmla="*/ 1692258 w 4353551"/>
                <a:gd name="connsiteY32" fmla="*/ 2171978 h 2522814"/>
                <a:gd name="connsiteX33" fmla="*/ 1736427 w 4353551"/>
                <a:gd name="connsiteY33" fmla="*/ 2182247 h 2522814"/>
                <a:gd name="connsiteX34" fmla="*/ 1780595 w 4353551"/>
                <a:gd name="connsiteY34" fmla="*/ 2192093 h 2522814"/>
                <a:gd name="connsiteX35" fmla="*/ 1825045 w 4353551"/>
                <a:gd name="connsiteY35" fmla="*/ 2200392 h 2522814"/>
                <a:gd name="connsiteX36" fmla="*/ 1847270 w 4353551"/>
                <a:gd name="connsiteY36" fmla="*/ 2204542 h 2522814"/>
                <a:gd name="connsiteX37" fmla="*/ 1869565 w 4353551"/>
                <a:gd name="connsiteY37" fmla="*/ 2208269 h 2522814"/>
                <a:gd name="connsiteX38" fmla="*/ 1958958 w 4353551"/>
                <a:gd name="connsiteY38" fmla="*/ 2220788 h 2522814"/>
                <a:gd name="connsiteX39" fmla="*/ 2048630 w 4353551"/>
                <a:gd name="connsiteY39" fmla="*/ 2229299 h 2522814"/>
                <a:gd name="connsiteX40" fmla="*/ 2138515 w 4353551"/>
                <a:gd name="connsiteY40" fmla="*/ 2233729 h 2522814"/>
                <a:gd name="connsiteX41" fmla="*/ 2228400 w 4353551"/>
                <a:gd name="connsiteY41" fmla="*/ 2234644 h 2522814"/>
                <a:gd name="connsiteX42" fmla="*/ 2409434 w 4353551"/>
                <a:gd name="connsiteY42" fmla="*/ 2226836 h 2522814"/>
                <a:gd name="connsiteX43" fmla="*/ 2763626 w 4353551"/>
                <a:gd name="connsiteY43" fmla="*/ 2172189 h 2522814"/>
                <a:gd name="connsiteX44" fmla="*/ 3098969 w 4353551"/>
                <a:gd name="connsiteY44" fmla="*/ 2053750 h 2522814"/>
                <a:gd name="connsiteX45" fmla="*/ 3405757 w 4353551"/>
                <a:gd name="connsiteY45" fmla="*/ 1866174 h 2522814"/>
                <a:gd name="connsiteX46" fmla="*/ 3441697 w 4353551"/>
                <a:gd name="connsiteY46" fmla="*/ 1838182 h 2522814"/>
                <a:gd name="connsiteX47" fmla="*/ 3477355 w 4353551"/>
                <a:gd name="connsiteY47" fmla="*/ 1809627 h 2522814"/>
                <a:gd name="connsiteX48" fmla="*/ 3512240 w 4353551"/>
                <a:gd name="connsiteY48" fmla="*/ 1779947 h 2522814"/>
                <a:gd name="connsiteX49" fmla="*/ 3546632 w 4353551"/>
                <a:gd name="connsiteY49" fmla="*/ 1749705 h 2522814"/>
                <a:gd name="connsiteX50" fmla="*/ 3674004 w 4353551"/>
                <a:gd name="connsiteY50" fmla="*/ 1620013 h 2522814"/>
                <a:gd name="connsiteX51" fmla="*/ 3776056 w 4353551"/>
                <a:gd name="connsiteY51" fmla="*/ 1472174 h 2522814"/>
                <a:gd name="connsiteX52" fmla="*/ 3796522 w 4353551"/>
                <a:gd name="connsiteY52" fmla="*/ 1431733 h 2522814"/>
                <a:gd name="connsiteX53" fmla="*/ 3814456 w 4353551"/>
                <a:gd name="connsiteY53" fmla="*/ 1389745 h 2522814"/>
                <a:gd name="connsiteX54" fmla="*/ 3830984 w 4353551"/>
                <a:gd name="connsiteY54" fmla="*/ 1346772 h 2522814"/>
                <a:gd name="connsiteX55" fmla="*/ 3846246 w 4353551"/>
                <a:gd name="connsiteY55" fmla="*/ 1302956 h 2522814"/>
                <a:gd name="connsiteX56" fmla="*/ 3900402 w 4353551"/>
                <a:gd name="connsiteY56" fmla="*/ 1123258 h 2522814"/>
                <a:gd name="connsiteX57" fmla="*/ 3926918 w 4353551"/>
                <a:gd name="connsiteY57" fmla="*/ 1032670 h 2522814"/>
                <a:gd name="connsiteX58" fmla="*/ 3954206 w 4353551"/>
                <a:gd name="connsiteY58" fmla="*/ 942223 h 2522814"/>
                <a:gd name="connsiteX59" fmla="*/ 4074685 w 4353551"/>
                <a:gd name="connsiteY59" fmla="*/ 585076 h 2522814"/>
                <a:gd name="connsiteX60" fmla="*/ 4135310 w 4353551"/>
                <a:gd name="connsiteY60" fmla="*/ 219983 h 2522814"/>
                <a:gd name="connsiteX61" fmla="*/ 4114634 w 4353551"/>
                <a:gd name="connsiteY61" fmla="*/ 35994 h 2522814"/>
                <a:gd name="connsiteX62" fmla="*/ 4106672 w 4353551"/>
                <a:gd name="connsiteY62" fmla="*/ 0 h 2522814"/>
                <a:gd name="connsiteX63" fmla="*/ 4316568 w 4353551"/>
                <a:gd name="connsiteY63" fmla="*/ 0 h 2522814"/>
                <a:gd name="connsiteX64" fmla="*/ 4342312 w 4353551"/>
                <a:gd name="connsiteY64" fmla="*/ 168682 h 2522814"/>
                <a:gd name="connsiteX65" fmla="*/ 4353551 w 4353551"/>
                <a:gd name="connsiteY65" fmla="*/ 391242 h 2522814"/>
                <a:gd name="connsiteX66" fmla="*/ 2824077 w 4353551"/>
                <a:gd name="connsiteY66" fmla="*/ 2470152 h 2522814"/>
                <a:gd name="connsiteX67" fmla="*/ 2619271 w 4353551"/>
                <a:gd name="connsiteY67" fmla="*/ 2522814 h 2522814"/>
                <a:gd name="connsiteX68" fmla="*/ 1734280 w 4353551"/>
                <a:gd name="connsiteY68" fmla="*/ 2522814 h 2522814"/>
                <a:gd name="connsiteX69" fmla="*/ 1529475 w 4353551"/>
                <a:gd name="connsiteY69" fmla="*/ 2470152 h 2522814"/>
                <a:gd name="connsiteX70" fmla="*/ 0 w 4353551"/>
                <a:gd name="connsiteY70" fmla="*/ 391242 h 2522814"/>
                <a:gd name="connsiteX71" fmla="*/ 11239 w 4353551"/>
                <a:gd name="connsiteY71" fmla="*/ 168682 h 25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53551" h="2522814">
                  <a:moveTo>
                    <a:pt x="36983" y="0"/>
                  </a:moveTo>
                  <a:lnTo>
                    <a:pt x="370548" y="0"/>
                  </a:lnTo>
                  <a:lnTo>
                    <a:pt x="369138" y="2842"/>
                  </a:lnTo>
                  <a:cubicBezTo>
                    <a:pt x="357568" y="29436"/>
                    <a:pt x="347335" y="56637"/>
                    <a:pt x="338508" y="84383"/>
                  </a:cubicBezTo>
                  <a:cubicBezTo>
                    <a:pt x="320855" y="139875"/>
                    <a:pt x="309110" y="197688"/>
                    <a:pt x="302709" y="256626"/>
                  </a:cubicBezTo>
                  <a:lnTo>
                    <a:pt x="300389" y="278781"/>
                  </a:lnTo>
                  <a:lnTo>
                    <a:pt x="299052" y="301076"/>
                  </a:lnTo>
                  <a:lnTo>
                    <a:pt x="297645" y="323441"/>
                  </a:lnTo>
                  <a:cubicBezTo>
                    <a:pt x="297364" y="330968"/>
                    <a:pt x="297435" y="338704"/>
                    <a:pt x="297293" y="346299"/>
                  </a:cubicBezTo>
                  <a:lnTo>
                    <a:pt x="296731" y="392156"/>
                  </a:lnTo>
                  <a:lnTo>
                    <a:pt x="296450" y="415084"/>
                  </a:lnTo>
                  <a:lnTo>
                    <a:pt x="296309" y="426548"/>
                  </a:lnTo>
                  <a:lnTo>
                    <a:pt x="296731" y="438012"/>
                  </a:lnTo>
                  <a:cubicBezTo>
                    <a:pt x="298068" y="468606"/>
                    <a:pt x="298981" y="499201"/>
                    <a:pt x="300529" y="529866"/>
                  </a:cubicBezTo>
                  <a:lnTo>
                    <a:pt x="309250" y="621438"/>
                  </a:lnTo>
                  <a:cubicBezTo>
                    <a:pt x="313189" y="651892"/>
                    <a:pt x="318183" y="682205"/>
                    <a:pt x="322684" y="712589"/>
                  </a:cubicBezTo>
                  <a:lnTo>
                    <a:pt x="324442" y="723983"/>
                  </a:lnTo>
                  <a:lnTo>
                    <a:pt x="326763" y="735235"/>
                  </a:lnTo>
                  <a:lnTo>
                    <a:pt x="331405" y="757813"/>
                  </a:lnTo>
                  <a:lnTo>
                    <a:pt x="340689" y="803035"/>
                  </a:lnTo>
                  <a:cubicBezTo>
                    <a:pt x="354754" y="862888"/>
                    <a:pt x="370439" y="922600"/>
                    <a:pt x="390414" y="980905"/>
                  </a:cubicBezTo>
                  <a:lnTo>
                    <a:pt x="397517" y="1002919"/>
                  </a:lnTo>
                  <a:cubicBezTo>
                    <a:pt x="399838" y="1010234"/>
                    <a:pt x="402862" y="1017337"/>
                    <a:pt x="405535" y="1024582"/>
                  </a:cubicBezTo>
                  <a:lnTo>
                    <a:pt x="421922" y="1067836"/>
                  </a:lnTo>
                  <a:cubicBezTo>
                    <a:pt x="432261" y="1096953"/>
                    <a:pt x="445624" y="1124804"/>
                    <a:pt x="458002" y="1153078"/>
                  </a:cubicBezTo>
                  <a:lnTo>
                    <a:pt x="467427" y="1174247"/>
                  </a:lnTo>
                  <a:cubicBezTo>
                    <a:pt x="470451" y="1181352"/>
                    <a:pt x="473687" y="1188384"/>
                    <a:pt x="477273" y="1195207"/>
                  </a:cubicBezTo>
                  <a:lnTo>
                    <a:pt x="498161" y="1236492"/>
                  </a:lnTo>
                  <a:cubicBezTo>
                    <a:pt x="505336" y="1250207"/>
                    <a:pt x="512018" y="1264132"/>
                    <a:pt x="519613" y="1277566"/>
                  </a:cubicBezTo>
                  <a:lnTo>
                    <a:pt x="542752" y="1317655"/>
                  </a:lnTo>
                  <a:cubicBezTo>
                    <a:pt x="604504" y="1424630"/>
                    <a:pt x="677719" y="1524994"/>
                    <a:pt x="760148" y="1616777"/>
                  </a:cubicBezTo>
                  <a:cubicBezTo>
                    <a:pt x="924725" y="1800836"/>
                    <a:pt x="1127914" y="1948533"/>
                    <a:pt x="1349319" y="2050725"/>
                  </a:cubicBezTo>
                  <a:cubicBezTo>
                    <a:pt x="1460022" y="2101927"/>
                    <a:pt x="1574944" y="2142579"/>
                    <a:pt x="1692258" y="2171978"/>
                  </a:cubicBezTo>
                  <a:lnTo>
                    <a:pt x="1736427" y="2182247"/>
                  </a:lnTo>
                  <a:cubicBezTo>
                    <a:pt x="1751127" y="2185551"/>
                    <a:pt x="1765685" y="2189702"/>
                    <a:pt x="1780595" y="2192093"/>
                  </a:cubicBezTo>
                  <a:lnTo>
                    <a:pt x="1825045" y="2200392"/>
                  </a:lnTo>
                  <a:lnTo>
                    <a:pt x="1847270" y="2204542"/>
                  </a:lnTo>
                  <a:cubicBezTo>
                    <a:pt x="1854655" y="2205948"/>
                    <a:pt x="1862040" y="2207425"/>
                    <a:pt x="1869565" y="2208269"/>
                  </a:cubicBezTo>
                  <a:cubicBezTo>
                    <a:pt x="1899456" y="2212418"/>
                    <a:pt x="1929137" y="2216920"/>
                    <a:pt x="1958958" y="2220788"/>
                  </a:cubicBezTo>
                  <a:cubicBezTo>
                    <a:pt x="1988919" y="2223390"/>
                    <a:pt x="2018810" y="2226274"/>
                    <a:pt x="2048630" y="2229299"/>
                  </a:cubicBezTo>
                  <a:lnTo>
                    <a:pt x="2138515" y="2233729"/>
                  </a:lnTo>
                  <a:cubicBezTo>
                    <a:pt x="2168476" y="2234573"/>
                    <a:pt x="2198438" y="2234292"/>
                    <a:pt x="2228400" y="2234644"/>
                  </a:cubicBezTo>
                  <a:cubicBezTo>
                    <a:pt x="2288604" y="2233659"/>
                    <a:pt x="2349511" y="2231479"/>
                    <a:pt x="2409434" y="2226836"/>
                  </a:cubicBezTo>
                  <a:cubicBezTo>
                    <a:pt x="2529561" y="2217835"/>
                    <a:pt x="2648140" y="2200462"/>
                    <a:pt x="2763626" y="2172189"/>
                  </a:cubicBezTo>
                  <a:cubicBezTo>
                    <a:pt x="2879111" y="2143986"/>
                    <a:pt x="2991361" y="2104670"/>
                    <a:pt x="3098969" y="2053750"/>
                  </a:cubicBezTo>
                  <a:cubicBezTo>
                    <a:pt x="3206507" y="2002689"/>
                    <a:pt x="3308910" y="1939179"/>
                    <a:pt x="3405757" y="1866174"/>
                  </a:cubicBezTo>
                  <a:lnTo>
                    <a:pt x="3441697" y="1838182"/>
                  </a:lnTo>
                  <a:cubicBezTo>
                    <a:pt x="3453724" y="1828828"/>
                    <a:pt x="3465961" y="1819755"/>
                    <a:pt x="3477355" y="1809627"/>
                  </a:cubicBezTo>
                  <a:lnTo>
                    <a:pt x="3512240" y="1779947"/>
                  </a:lnTo>
                  <a:cubicBezTo>
                    <a:pt x="3523845" y="1769960"/>
                    <a:pt x="3535731" y="1760254"/>
                    <a:pt x="3546632" y="1749705"/>
                  </a:cubicBezTo>
                  <a:cubicBezTo>
                    <a:pt x="3591574" y="1708420"/>
                    <a:pt x="3635602" y="1666150"/>
                    <a:pt x="3674004" y="1620013"/>
                  </a:cubicBezTo>
                  <a:cubicBezTo>
                    <a:pt x="3713952" y="1574719"/>
                    <a:pt x="3747008" y="1524994"/>
                    <a:pt x="3776056" y="1472174"/>
                  </a:cubicBezTo>
                  <a:cubicBezTo>
                    <a:pt x="3782947" y="1458740"/>
                    <a:pt x="3789840" y="1445307"/>
                    <a:pt x="3796522" y="1431733"/>
                  </a:cubicBezTo>
                  <a:lnTo>
                    <a:pt x="3814456" y="1389745"/>
                  </a:lnTo>
                  <a:cubicBezTo>
                    <a:pt x="3820786" y="1375890"/>
                    <a:pt x="3825499" y="1361120"/>
                    <a:pt x="3830984" y="1346772"/>
                  </a:cubicBezTo>
                  <a:cubicBezTo>
                    <a:pt x="3836330" y="1332284"/>
                    <a:pt x="3841675" y="1317866"/>
                    <a:pt x="3846246" y="1302956"/>
                  </a:cubicBezTo>
                  <a:cubicBezTo>
                    <a:pt x="3865799" y="1244087"/>
                    <a:pt x="3883030" y="1183602"/>
                    <a:pt x="3900402" y="1123258"/>
                  </a:cubicBezTo>
                  <a:lnTo>
                    <a:pt x="3926918" y="1032670"/>
                  </a:lnTo>
                  <a:lnTo>
                    <a:pt x="3954206" y="942223"/>
                  </a:lnTo>
                  <a:cubicBezTo>
                    <a:pt x="3991271" y="821884"/>
                    <a:pt x="4032416" y="702953"/>
                    <a:pt x="4074685" y="585076"/>
                  </a:cubicBezTo>
                  <a:cubicBezTo>
                    <a:pt x="4117376" y="468255"/>
                    <a:pt x="4138265" y="343768"/>
                    <a:pt x="4135310" y="219983"/>
                  </a:cubicBezTo>
                  <a:cubicBezTo>
                    <a:pt x="4134044" y="158091"/>
                    <a:pt x="4126871" y="96480"/>
                    <a:pt x="4114634" y="35994"/>
                  </a:cubicBezTo>
                  <a:lnTo>
                    <a:pt x="4106672" y="0"/>
                  </a:lnTo>
                  <a:lnTo>
                    <a:pt x="4316568" y="0"/>
                  </a:lnTo>
                  <a:lnTo>
                    <a:pt x="4342312" y="168682"/>
                  </a:lnTo>
                  <a:cubicBezTo>
                    <a:pt x="4349744" y="241858"/>
                    <a:pt x="4353551" y="316105"/>
                    <a:pt x="4353551" y="391242"/>
                  </a:cubicBezTo>
                  <a:cubicBezTo>
                    <a:pt x="4353551" y="1368017"/>
                    <a:pt x="3710169" y="2194544"/>
                    <a:pt x="2824077" y="2470152"/>
                  </a:cubicBezTo>
                  <a:lnTo>
                    <a:pt x="2619271" y="2522814"/>
                  </a:lnTo>
                  <a:lnTo>
                    <a:pt x="1734280" y="2522814"/>
                  </a:lnTo>
                  <a:lnTo>
                    <a:pt x="1529475" y="2470152"/>
                  </a:lnTo>
                  <a:cubicBezTo>
                    <a:pt x="643383" y="2194544"/>
                    <a:pt x="0" y="1368017"/>
                    <a:pt x="0" y="391242"/>
                  </a:cubicBezTo>
                  <a:cubicBezTo>
                    <a:pt x="0" y="316105"/>
                    <a:pt x="3807" y="241858"/>
                    <a:pt x="11239" y="1686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rgbClr val="FFFFFF"/>
                </a:solidFill>
                <a:latin typeface="+mn-lt"/>
                <a:cs typeface="+mn-cs"/>
              </a:rPr>
              <a:pPr algn="r">
                <a:spcBef>
                  <a:spcPts val="105"/>
                </a:spcBef>
              </a:pPr>
              <a:t>33</a:t>
            </a:fld>
            <a:endParaRPr lang="en-US">
              <a:solidFill>
                <a:srgbClr val="FFFFFF"/>
              </a:solidFill>
              <a:latin typeface="+mn-lt"/>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163" y="346963"/>
            <a:ext cx="3854450" cy="429259"/>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dirty="0">
                <a:latin typeface="Gothic Uralic"/>
                <a:cs typeface="Gothic Uralic"/>
              </a:rPr>
              <a:t>Expressive </a:t>
            </a:r>
            <a:r>
              <a:rPr sz="1200" b="1" spc="-5" dirty="0">
                <a:latin typeface="Gothic Uralic"/>
                <a:cs typeface="Gothic Uralic"/>
              </a:rPr>
              <a:t>Arts and Design </a:t>
            </a:r>
            <a:r>
              <a:rPr sz="1200" b="1" dirty="0">
                <a:latin typeface="Gothic Uralic"/>
                <a:cs typeface="Gothic Uralic"/>
              </a:rPr>
              <a:t>| Creating </a:t>
            </a:r>
            <a:r>
              <a:rPr sz="1200" b="1" spc="-5" dirty="0">
                <a:latin typeface="Gothic Uralic"/>
                <a:cs typeface="Gothic Uralic"/>
              </a:rPr>
              <a:t>with</a:t>
            </a:r>
            <a:r>
              <a:rPr sz="1200" b="1" spc="-10" dirty="0">
                <a:latin typeface="Gothic Uralic"/>
                <a:cs typeface="Gothic Uralic"/>
              </a:rPr>
              <a:t> </a:t>
            </a:r>
            <a:r>
              <a:rPr sz="1200" b="1" spc="-5" dirty="0">
                <a:latin typeface="Gothic Uralic"/>
                <a:cs typeface="Gothic Uralic"/>
              </a:rPr>
              <a:t>Materials</a:t>
            </a:r>
            <a:endParaRPr sz="1200" dirty="0">
              <a:latin typeface="Gothic Uralic"/>
              <a:cs typeface="Gothic Uralic"/>
            </a:endParaRPr>
          </a:p>
        </p:txBody>
      </p:sp>
      <p:graphicFrame>
        <p:nvGraphicFramePr>
          <p:cNvPr id="3" name="object 3"/>
          <p:cNvGraphicFramePr>
            <a:graphicFrameLocks noGrp="1"/>
          </p:cNvGraphicFramePr>
          <p:nvPr>
            <p:extLst>
              <p:ext uri="{D42A27DB-BD31-4B8C-83A1-F6EECF244321}">
                <p14:modId xmlns:p14="http://schemas.microsoft.com/office/powerpoint/2010/main" val="862432338"/>
              </p:ext>
            </p:extLst>
          </p:nvPr>
        </p:nvGraphicFramePr>
        <p:xfrm>
          <a:off x="359663" y="983234"/>
          <a:ext cx="9768205" cy="4825616"/>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2251710">
                  <a:extLst>
                    <a:ext uri="{9D8B030D-6E8A-4147-A177-3AD203B41FA5}">
                      <a16:colId xmlns:a16="http://schemas.microsoft.com/office/drawing/2014/main" val="20002"/>
                    </a:ext>
                  </a:extLst>
                </a:gridCol>
                <a:gridCol w="1670685">
                  <a:extLst>
                    <a:ext uri="{9D8B030D-6E8A-4147-A177-3AD203B41FA5}">
                      <a16:colId xmlns:a16="http://schemas.microsoft.com/office/drawing/2014/main" val="20003"/>
                    </a:ext>
                  </a:extLst>
                </a:gridCol>
              </a:tblGrid>
              <a:tr h="193548">
                <a:tc gridSpan="3">
                  <a:txBody>
                    <a:bodyPr/>
                    <a:lstStyle/>
                    <a:p>
                      <a:pPr marL="68580">
                        <a:lnSpc>
                          <a:spcPts val="1350"/>
                        </a:lnSpc>
                        <a:spcBef>
                          <a:spcPts val="70"/>
                        </a:spcBef>
                      </a:pPr>
                      <a:r>
                        <a:rPr sz="1200" b="1" dirty="0">
                          <a:solidFill>
                            <a:srgbClr val="FFFFFF"/>
                          </a:solidFill>
                          <a:latin typeface="Gothic Uralic"/>
                          <a:cs typeface="Gothic Uralic"/>
                        </a:rPr>
                        <a:t>Early Learning </a:t>
                      </a:r>
                      <a:r>
                        <a:rPr sz="1200" b="1" spc="-5" dirty="0">
                          <a:solidFill>
                            <a:srgbClr val="FFFFFF"/>
                          </a:solidFill>
                          <a:latin typeface="Gothic Uralic"/>
                          <a:cs typeface="Gothic Uralic"/>
                        </a:rPr>
                        <a:t>Goal: </a:t>
                      </a:r>
                      <a:r>
                        <a:rPr sz="1200" b="1" dirty="0">
                          <a:solidFill>
                            <a:srgbClr val="FFFFFF"/>
                          </a:solidFill>
                          <a:latin typeface="Gothic Uralic"/>
                          <a:cs typeface="Gothic Uralic"/>
                        </a:rPr>
                        <a:t>Expressive </a:t>
                      </a:r>
                      <a:r>
                        <a:rPr sz="1200" b="1" spc="-5" dirty="0">
                          <a:solidFill>
                            <a:srgbClr val="FFFFFF"/>
                          </a:solidFill>
                          <a:latin typeface="Gothic Uralic"/>
                          <a:cs typeface="Gothic Uralic"/>
                        </a:rPr>
                        <a:t>Arts and Design </a:t>
                      </a:r>
                      <a:r>
                        <a:rPr sz="1200" spc="-5" dirty="0">
                          <a:solidFill>
                            <a:srgbClr val="FFFFFF"/>
                          </a:solidFill>
                          <a:latin typeface="URW Gothic"/>
                          <a:cs typeface="URW Gothic"/>
                        </a:rPr>
                        <a:t>| Creating </a:t>
                      </a:r>
                      <a:r>
                        <a:rPr sz="1200" spc="-10" dirty="0">
                          <a:solidFill>
                            <a:srgbClr val="FFFFFF"/>
                          </a:solidFill>
                          <a:latin typeface="URW Gothic"/>
                          <a:cs typeface="URW Gothic"/>
                        </a:rPr>
                        <a:t>with</a:t>
                      </a:r>
                      <a:r>
                        <a:rPr sz="1200" spc="25" dirty="0">
                          <a:solidFill>
                            <a:srgbClr val="FFFFFF"/>
                          </a:solidFill>
                          <a:latin typeface="URW Gothic"/>
                          <a:cs typeface="URW Gothic"/>
                        </a:rPr>
                        <a:t> </a:t>
                      </a:r>
                      <a:r>
                        <a:rPr sz="1200" dirty="0">
                          <a:solidFill>
                            <a:srgbClr val="FFFFFF"/>
                          </a:solidFill>
                          <a:latin typeface="URW Gothic"/>
                          <a:cs typeface="URW Gothic"/>
                        </a:rPr>
                        <a:t>Materials</a:t>
                      </a:r>
                      <a:endParaRPr sz="1200">
                        <a:latin typeface="URW Gothic"/>
                        <a:cs typeface="URW Gothic"/>
                      </a:endParaRPr>
                    </a:p>
                  </a:txBody>
                  <a:tcPr marL="0" marR="0" marT="8890" marB="0">
                    <a:solidFill>
                      <a:srgbClr val="00000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560832">
                <a:tc gridSpan="4">
                  <a:txBody>
                    <a:bodyPr/>
                    <a:lstStyle/>
                    <a:p>
                      <a:pPr marL="6858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Safely use and explore </a:t>
                      </a:r>
                      <a:r>
                        <a:rPr sz="900" dirty="0">
                          <a:latin typeface="URW Gothic"/>
                          <a:cs typeface="URW Gothic"/>
                        </a:rPr>
                        <a:t>a </a:t>
                      </a:r>
                      <a:r>
                        <a:rPr sz="900" spc="-5" dirty="0">
                          <a:latin typeface="URW Gothic"/>
                          <a:cs typeface="URW Gothic"/>
                        </a:rPr>
                        <a:t>variety of materials, tools and techniques, experimenting with colour, design, texture and</a:t>
                      </a:r>
                      <a:r>
                        <a:rPr sz="900" spc="-10" dirty="0">
                          <a:latin typeface="URW Gothic"/>
                          <a:cs typeface="URW Gothic"/>
                        </a:rPr>
                        <a:t> </a:t>
                      </a:r>
                      <a:r>
                        <a:rPr sz="900" dirty="0">
                          <a:latin typeface="URW Gothic"/>
                          <a:cs typeface="URW Gothic"/>
                        </a:rPr>
                        <a:t>form</a:t>
                      </a: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Share their creations, </a:t>
                      </a:r>
                      <a:r>
                        <a:rPr sz="900" dirty="0">
                          <a:latin typeface="URW Gothic"/>
                          <a:cs typeface="URW Gothic"/>
                        </a:rPr>
                        <a:t>explaining </a:t>
                      </a:r>
                      <a:r>
                        <a:rPr sz="900" spc="-5" dirty="0">
                          <a:latin typeface="URW Gothic"/>
                          <a:cs typeface="URW Gothic"/>
                        </a:rPr>
                        <a:t>the process they have</a:t>
                      </a:r>
                      <a:r>
                        <a:rPr sz="900" spc="-25" dirty="0">
                          <a:latin typeface="URW Gothic"/>
                          <a:cs typeface="URW Gothic"/>
                        </a:rPr>
                        <a:t> </a:t>
                      </a:r>
                      <a:r>
                        <a:rPr sz="900" spc="-5" dirty="0">
                          <a:latin typeface="URW Gothic"/>
                          <a:cs typeface="URW Gothic"/>
                        </a:rPr>
                        <a:t>used</a:t>
                      </a:r>
                      <a:endParaRPr sz="900" dirty="0">
                        <a:latin typeface="URW Gothic"/>
                        <a:cs typeface="URW Gothic"/>
                      </a:endParaRPr>
                    </a:p>
                    <a:p>
                      <a:pPr marL="525780" indent="-228600">
                        <a:lnSpc>
                          <a:spcPts val="1005"/>
                        </a:lnSpc>
                        <a:spcBef>
                          <a:spcPts val="25"/>
                        </a:spcBef>
                        <a:buFont typeface="Symbol"/>
                        <a:buChar char=""/>
                        <a:tabLst>
                          <a:tab pos="525145" algn="l"/>
                          <a:tab pos="525780" algn="l"/>
                        </a:tabLst>
                      </a:pPr>
                      <a:r>
                        <a:rPr sz="900" dirty="0">
                          <a:latin typeface="URW Gothic"/>
                          <a:cs typeface="URW Gothic"/>
                        </a:rPr>
                        <a:t>Make use </a:t>
                      </a:r>
                      <a:r>
                        <a:rPr sz="900" spc="-10" dirty="0">
                          <a:latin typeface="URW Gothic"/>
                          <a:cs typeface="URW Gothic"/>
                        </a:rPr>
                        <a:t>of </a:t>
                      </a:r>
                      <a:r>
                        <a:rPr sz="900" spc="-5" dirty="0">
                          <a:latin typeface="URW Gothic"/>
                          <a:cs typeface="URW Gothic"/>
                        </a:rPr>
                        <a:t>props and materials </a:t>
                      </a:r>
                      <a:r>
                        <a:rPr sz="900" dirty="0">
                          <a:latin typeface="URW Gothic"/>
                          <a:cs typeface="URW Gothic"/>
                        </a:rPr>
                        <a:t>when </a:t>
                      </a:r>
                      <a:r>
                        <a:rPr sz="900" spc="-5" dirty="0">
                          <a:latin typeface="URW Gothic"/>
                          <a:cs typeface="URW Gothic"/>
                        </a:rPr>
                        <a:t>role playing characters </a:t>
                      </a:r>
                      <a:r>
                        <a:rPr sz="900" spc="5" dirty="0">
                          <a:latin typeface="URW Gothic"/>
                          <a:cs typeface="URW Gothic"/>
                        </a:rPr>
                        <a:t>in </a:t>
                      </a:r>
                      <a:r>
                        <a:rPr sz="900" dirty="0">
                          <a:latin typeface="URW Gothic"/>
                          <a:cs typeface="URW Gothic"/>
                        </a:rPr>
                        <a:t>narratives </a:t>
                      </a:r>
                      <a:r>
                        <a:rPr sz="900" spc="-5" dirty="0">
                          <a:latin typeface="URW Gothic"/>
                          <a:cs typeface="URW Gothic"/>
                        </a:rPr>
                        <a:t>and</a:t>
                      </a:r>
                      <a:r>
                        <a:rPr sz="900" spc="-35" dirty="0">
                          <a:latin typeface="URW Gothic"/>
                          <a:cs typeface="URW Gothic"/>
                        </a:rPr>
                        <a:t> </a:t>
                      </a:r>
                      <a:r>
                        <a:rPr sz="900" dirty="0">
                          <a:latin typeface="URW Gothic"/>
                          <a:cs typeface="URW Gothic"/>
                        </a:rPr>
                        <a:t>stories</a:t>
                      </a: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40207">
                <a:tc gridSpan="2">
                  <a:txBody>
                    <a:bodyPr/>
                    <a:lstStyle/>
                    <a:p>
                      <a:pPr marL="68580">
                        <a:lnSpc>
                          <a:spcPts val="1005"/>
                        </a:lnSpc>
                      </a:pPr>
                      <a:r>
                        <a:rPr sz="900" b="1" spc="-5" dirty="0">
                          <a:solidFill>
                            <a:srgbClr val="FFFFFF"/>
                          </a:solidFill>
                          <a:latin typeface="Gothic Uralic"/>
                          <a:cs typeface="Gothic Uralic"/>
                        </a:rPr>
                        <a:t>Progression towards the Early </a:t>
                      </a:r>
                      <a:r>
                        <a:rPr sz="900" b="1" dirty="0">
                          <a:solidFill>
                            <a:srgbClr val="FFFFFF"/>
                          </a:solidFill>
                          <a:latin typeface="Gothic Uralic"/>
                          <a:cs typeface="Gothic Uralic"/>
                        </a:rPr>
                        <a:t>Learning</a:t>
                      </a:r>
                      <a:r>
                        <a:rPr sz="900" b="1" spc="25" dirty="0">
                          <a:solidFill>
                            <a:srgbClr val="FFFFFF"/>
                          </a:solidFill>
                          <a:latin typeface="Gothic Uralic"/>
                          <a:cs typeface="Gothic Uralic"/>
                        </a:rPr>
                        <a:t> </a:t>
                      </a:r>
                      <a:r>
                        <a:rPr sz="900" b="1" spc="-5" dirty="0">
                          <a:solidFill>
                            <a:srgbClr val="FFFFFF"/>
                          </a:solidFill>
                          <a:latin typeface="Gothic Uralic"/>
                          <a:cs typeface="Gothic Uralic"/>
                        </a:rPr>
                        <a:t>Goal</a:t>
                      </a:r>
                      <a:endParaRPr sz="900">
                        <a:latin typeface="Gothic Uralic"/>
                        <a:cs typeface="Gothic Uralic"/>
                      </a:endParaRPr>
                    </a:p>
                  </a:txBody>
                  <a:tcPr marL="0" marR="0" marT="0" marB="0">
                    <a:lnL w="12700">
                      <a:solidFill>
                        <a:srgbClr val="000000"/>
                      </a:solidFill>
                      <a:prstDash val="solid"/>
                    </a:lnL>
                    <a:solidFill>
                      <a:srgbClr val="7E7E7E"/>
                    </a:solidFill>
                  </a:tcPr>
                </a:tc>
                <a:tc hMerge="1">
                  <a:txBody>
                    <a:bodyPr/>
                    <a:lstStyle/>
                    <a:p>
                      <a:endParaRPr/>
                    </a:p>
                  </a:txBody>
                  <a:tcPr marL="0" marR="0" marT="0" marB="0"/>
                </a:tc>
                <a:tc gridSpan="2">
                  <a:txBody>
                    <a:bodyPr/>
                    <a:lstStyle/>
                    <a:p>
                      <a:pPr marL="68580">
                        <a:lnSpc>
                          <a:spcPts val="1005"/>
                        </a:lnSpc>
                      </a:pPr>
                      <a:r>
                        <a:rPr sz="900" b="1" spc="-5" dirty="0">
                          <a:solidFill>
                            <a:srgbClr val="FFFFFF"/>
                          </a:solidFill>
                          <a:latin typeface="Gothic Uralic"/>
                          <a:cs typeface="Gothic Uralic"/>
                        </a:rPr>
                        <a:t>Progress in other </a:t>
                      </a:r>
                      <a:r>
                        <a:rPr sz="900" b="1" dirty="0">
                          <a:solidFill>
                            <a:srgbClr val="FFFFFF"/>
                          </a:solidFill>
                          <a:latin typeface="Gothic Uralic"/>
                          <a:cs typeface="Gothic Uralic"/>
                        </a:rPr>
                        <a:t>areas </a:t>
                      </a:r>
                      <a:r>
                        <a:rPr sz="900" b="1" spc="-5" dirty="0">
                          <a:solidFill>
                            <a:srgbClr val="FFFFFF"/>
                          </a:solidFill>
                          <a:latin typeface="Gothic Uralic"/>
                          <a:cs typeface="Gothic Uralic"/>
                        </a:rPr>
                        <a:t>of curriculum </a:t>
                      </a:r>
                      <a:r>
                        <a:rPr sz="900" b="1" dirty="0">
                          <a:solidFill>
                            <a:srgbClr val="FFFFFF"/>
                          </a:solidFill>
                          <a:latin typeface="Gothic Uralic"/>
                          <a:cs typeface="Gothic Uralic"/>
                        </a:rPr>
                        <a:t>– </a:t>
                      </a:r>
                      <a:r>
                        <a:rPr lang="en-GB" sz="900" b="1" i="1" spc="-155" dirty="0">
                          <a:solidFill>
                            <a:srgbClr val="FFFFFF"/>
                          </a:solidFill>
                          <a:latin typeface="Verdana"/>
                          <a:cs typeface="Gothic Uralic"/>
                        </a:rPr>
                        <a:t>Reception</a:t>
                      </a:r>
                      <a:endParaRPr sz="900" dirty="0">
                        <a:latin typeface="Verdana"/>
                        <a:cs typeface="Verdana"/>
                      </a:endParaRPr>
                    </a:p>
                  </a:txBody>
                  <a:tcPr marL="0" marR="0" marT="0" marB="0">
                    <a:lnR w="12700">
                      <a:solidFill>
                        <a:srgbClr val="000000"/>
                      </a:solidFill>
                      <a:prstDash val="solid"/>
                    </a:lnR>
                    <a:solidFill>
                      <a:srgbClr val="7E7E7E"/>
                    </a:solidFill>
                  </a:tcPr>
                </a:tc>
                <a:tc hMerge="1">
                  <a:txBody>
                    <a:bodyPr/>
                    <a:lstStyle/>
                    <a:p>
                      <a:endParaRPr/>
                    </a:p>
                  </a:txBody>
                  <a:tcPr marL="0" marR="0" marT="0" marB="0"/>
                </a:tc>
                <a:extLst>
                  <a:ext uri="{0D108BD9-81ED-4DB2-BD59-A6C34878D82A}">
                    <a16:rowId xmlns:a16="http://schemas.microsoft.com/office/drawing/2014/main" val="10002"/>
                  </a:ext>
                </a:extLst>
              </a:tr>
              <a:tr h="140335">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0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lang="en-GB" sz="900" b="1" spc="-10" dirty="0">
                          <a:latin typeface="Gothic Uralic"/>
                          <a:cs typeface="Gothic Uralic"/>
                        </a:rPr>
                        <a:t> and to be year 1 ready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a:txBody>
                  <a:tcPr marL="0" marR="0" marT="0" marB="0">
                    <a:lnR w="12700">
                      <a:solidFill>
                        <a:srgbClr val="000000"/>
                      </a:solidFill>
                      <a:prstDash val="solid"/>
                    </a:lnR>
                    <a:solidFill>
                      <a:srgbClr val="D0CE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400809">
                <a:tc gridSpan="2">
                  <a:txBody>
                    <a:bodyPr/>
                    <a:lstStyle/>
                    <a:p>
                      <a:pPr marL="525780" marR="217804" indent="-228600">
                        <a:lnSpc>
                          <a:spcPts val="1100"/>
                        </a:lnSpc>
                        <a:spcBef>
                          <a:spcPts val="15"/>
                        </a:spcBef>
                        <a:buChar char="-"/>
                        <a:tabLst>
                          <a:tab pos="525145" algn="l"/>
                          <a:tab pos="525780" algn="l"/>
                        </a:tabLst>
                      </a:pPr>
                      <a:r>
                        <a:rPr sz="900" spc="-10" dirty="0">
                          <a:latin typeface="URW Gothic"/>
                          <a:cs typeface="URW Gothic"/>
                        </a:rPr>
                        <a:t>Come </a:t>
                      </a:r>
                      <a:r>
                        <a:rPr sz="900" dirty="0">
                          <a:latin typeface="URW Gothic"/>
                          <a:cs typeface="URW Gothic"/>
                        </a:rPr>
                        <a:t>up </a:t>
                      </a:r>
                      <a:r>
                        <a:rPr sz="900" spc="-5" dirty="0">
                          <a:latin typeface="URW Gothic"/>
                          <a:cs typeface="URW Gothic"/>
                        </a:rPr>
                        <a:t>with their own design briefs to solve problems including making props and scenery  for imaginative</a:t>
                      </a:r>
                      <a:r>
                        <a:rPr sz="900" spc="-10" dirty="0">
                          <a:latin typeface="URW Gothic"/>
                          <a:cs typeface="URW Gothic"/>
                        </a:rPr>
                        <a:t> </a:t>
                      </a:r>
                      <a:r>
                        <a:rPr sz="900" spc="-5" dirty="0">
                          <a:latin typeface="URW Gothic"/>
                          <a:cs typeface="URW Gothic"/>
                        </a:rPr>
                        <a:t>play</a:t>
                      </a:r>
                      <a:endParaRPr sz="900">
                        <a:latin typeface="URW Gothic"/>
                        <a:cs typeface="URW Gothic"/>
                      </a:endParaRPr>
                    </a:p>
                    <a:p>
                      <a:pPr marL="525780" marR="267335" indent="-228600">
                        <a:lnSpc>
                          <a:spcPts val="1090"/>
                        </a:lnSpc>
                        <a:spcBef>
                          <a:spcPts val="20"/>
                        </a:spcBef>
                        <a:buChar char="-"/>
                        <a:tabLst>
                          <a:tab pos="525145" algn="l"/>
                          <a:tab pos="52578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talk through from designing to building </a:t>
                      </a:r>
                      <a:r>
                        <a:rPr sz="900" dirty="0">
                          <a:latin typeface="URW Gothic"/>
                          <a:cs typeface="URW Gothic"/>
                        </a:rPr>
                        <a:t>what </a:t>
                      </a:r>
                      <a:r>
                        <a:rPr sz="900" spc="-5" dirty="0">
                          <a:latin typeface="URW Gothic"/>
                          <a:cs typeface="URW Gothic"/>
                        </a:rPr>
                        <a:t>they have used and why they have  chosen to </a:t>
                      </a:r>
                      <a:r>
                        <a:rPr sz="900" dirty="0">
                          <a:latin typeface="URW Gothic"/>
                          <a:cs typeface="URW Gothic"/>
                        </a:rPr>
                        <a:t>use </a:t>
                      </a:r>
                      <a:r>
                        <a:rPr sz="900" spc="-5" dirty="0">
                          <a:latin typeface="URW Gothic"/>
                          <a:cs typeface="URW Gothic"/>
                        </a:rPr>
                        <a:t>that resource or</a:t>
                      </a:r>
                      <a:r>
                        <a:rPr sz="900" spc="-15" dirty="0">
                          <a:latin typeface="URW Gothic"/>
                          <a:cs typeface="URW Gothic"/>
                        </a:rPr>
                        <a:t> </a:t>
                      </a:r>
                      <a:r>
                        <a:rPr sz="900" spc="-5" dirty="0">
                          <a:latin typeface="URW Gothic"/>
                          <a:cs typeface="URW Gothic"/>
                        </a:rPr>
                        <a:t>technique</a:t>
                      </a:r>
                      <a:endParaRPr sz="900">
                        <a:latin typeface="URW Gothic"/>
                        <a:cs typeface="URW Gothic"/>
                      </a:endParaRPr>
                    </a:p>
                    <a:p>
                      <a:pPr marL="525780" indent="-228600">
                        <a:lnSpc>
                          <a:spcPts val="1070"/>
                        </a:lnSpc>
                        <a:buChar char="-"/>
                        <a:tabLst>
                          <a:tab pos="525145" algn="l"/>
                          <a:tab pos="525780" algn="l"/>
                        </a:tabLst>
                      </a:pPr>
                      <a:r>
                        <a:rPr sz="900" spc="-5" dirty="0">
                          <a:latin typeface="URW Gothic"/>
                          <a:cs typeface="URW Gothic"/>
                        </a:rPr>
                        <a:t>Be able </a:t>
                      </a:r>
                      <a:r>
                        <a:rPr sz="900" spc="-10" dirty="0">
                          <a:latin typeface="URW Gothic"/>
                          <a:cs typeface="URW Gothic"/>
                        </a:rPr>
                        <a:t>to </a:t>
                      </a:r>
                      <a:r>
                        <a:rPr sz="900" dirty="0">
                          <a:latin typeface="URW Gothic"/>
                          <a:cs typeface="URW Gothic"/>
                        </a:rPr>
                        <a:t>use </a:t>
                      </a:r>
                      <a:r>
                        <a:rPr sz="900" spc="-5" dirty="0">
                          <a:latin typeface="URW Gothic"/>
                          <a:cs typeface="URW Gothic"/>
                        </a:rPr>
                        <a:t>shapes and colour to express emotions within</a:t>
                      </a:r>
                      <a:r>
                        <a:rPr sz="900" spc="25" dirty="0">
                          <a:latin typeface="URW Gothic"/>
                          <a:cs typeface="URW Gothic"/>
                        </a:rPr>
                        <a:t> </a:t>
                      </a:r>
                      <a:r>
                        <a:rPr sz="900" spc="-5" dirty="0">
                          <a:latin typeface="URW Gothic"/>
                          <a:cs typeface="URW Gothic"/>
                        </a:rPr>
                        <a:t>creations</a:t>
                      </a:r>
                      <a:endParaRPr sz="900">
                        <a:latin typeface="URW Gothic"/>
                        <a:cs typeface="URW Gothic"/>
                      </a:endParaRPr>
                    </a:p>
                    <a:p>
                      <a:pPr marL="525780" marR="567055" indent="-228600">
                        <a:lnSpc>
                          <a:spcPct val="102200"/>
                        </a:lnSpc>
                        <a:buChar char="-"/>
                        <a:tabLst>
                          <a:tab pos="525145" algn="l"/>
                          <a:tab pos="525780" algn="l"/>
                        </a:tabLst>
                      </a:pPr>
                      <a:r>
                        <a:rPr sz="900" spc="-5" dirty="0">
                          <a:latin typeface="URW Gothic"/>
                          <a:cs typeface="URW Gothic"/>
                        </a:rPr>
                        <a:t>Create collaborative creations sharing </a:t>
                      </a:r>
                      <a:r>
                        <a:rPr sz="900" dirty="0">
                          <a:latin typeface="URW Gothic"/>
                          <a:cs typeface="URW Gothic"/>
                        </a:rPr>
                        <a:t>ideas </a:t>
                      </a:r>
                      <a:r>
                        <a:rPr sz="900" spc="-5" dirty="0">
                          <a:latin typeface="URW Gothic"/>
                          <a:cs typeface="URW Gothic"/>
                        </a:rPr>
                        <a:t>, resources and skills for specific purposes  including to complement </a:t>
                      </a:r>
                      <a:r>
                        <a:rPr sz="900" dirty="0">
                          <a:latin typeface="URW Gothic"/>
                          <a:cs typeface="URW Gothic"/>
                        </a:rPr>
                        <a:t>role</a:t>
                      </a:r>
                      <a:r>
                        <a:rPr sz="900" spc="-15" dirty="0">
                          <a:latin typeface="URW Gothic"/>
                          <a:cs typeface="URW Gothic"/>
                        </a:rPr>
                        <a:t> </a:t>
                      </a:r>
                      <a:r>
                        <a:rPr sz="900" spc="-5" dirty="0">
                          <a:latin typeface="URW Gothic"/>
                          <a:cs typeface="URW Gothic"/>
                        </a:rPr>
                        <a:t>play</a:t>
                      </a:r>
                      <a:endParaRPr sz="900">
                        <a:latin typeface="URW Gothic"/>
                        <a:cs typeface="URW Gothic"/>
                      </a:endParaRPr>
                    </a:p>
                  </a:txBody>
                  <a:tcPr marL="0" marR="0" marT="1905" marB="0">
                    <a:lnL w="12700">
                      <a:solidFill>
                        <a:srgbClr val="000000"/>
                      </a:solidFill>
                      <a:prstDash val="solid"/>
                    </a:lnL>
                  </a:tcPr>
                </a:tc>
                <a:tc hMerge="1">
                  <a:txBody>
                    <a:bodyPr/>
                    <a:lstStyle/>
                    <a:p>
                      <a:endParaRPr/>
                    </a:p>
                  </a:txBody>
                  <a:tcPr marL="0" marR="0" marT="0" marB="0"/>
                </a:tc>
                <a:tc gridSpan="2">
                  <a:txBody>
                    <a:bodyPr/>
                    <a:lstStyle/>
                    <a:p>
                      <a:pPr marL="525780" marR="95885" indent="-228600">
                        <a:lnSpc>
                          <a:spcPts val="1100"/>
                        </a:lnSpc>
                        <a:spcBef>
                          <a:spcPts val="15"/>
                        </a:spcBef>
                        <a:buChar char="-"/>
                        <a:tabLst>
                          <a:tab pos="525145" algn="l"/>
                          <a:tab pos="52578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draw </a:t>
                      </a:r>
                      <a:r>
                        <a:rPr sz="900" dirty="0">
                          <a:latin typeface="URW Gothic"/>
                          <a:cs typeface="URW Gothic"/>
                        </a:rPr>
                        <a:t>a </a:t>
                      </a:r>
                      <a:r>
                        <a:rPr sz="900" spc="-5" dirty="0">
                          <a:latin typeface="URW Gothic"/>
                          <a:cs typeface="URW Gothic"/>
                        </a:rPr>
                        <a:t>face containing the main parts of </a:t>
                      </a:r>
                      <a:r>
                        <a:rPr sz="900" dirty="0">
                          <a:latin typeface="URW Gothic"/>
                          <a:cs typeface="URW Gothic"/>
                        </a:rPr>
                        <a:t>a </a:t>
                      </a:r>
                      <a:r>
                        <a:rPr sz="900" spc="-5" dirty="0">
                          <a:latin typeface="URW Gothic"/>
                          <a:cs typeface="URW Gothic"/>
                        </a:rPr>
                        <a:t>face  and </a:t>
                      </a:r>
                      <a:r>
                        <a:rPr sz="900" dirty="0">
                          <a:latin typeface="URW Gothic"/>
                          <a:cs typeface="URW Gothic"/>
                        </a:rPr>
                        <a:t>for </a:t>
                      </a:r>
                      <a:r>
                        <a:rPr sz="900" spc="5" dirty="0">
                          <a:latin typeface="URW Gothic"/>
                          <a:cs typeface="URW Gothic"/>
                        </a:rPr>
                        <a:t>it </a:t>
                      </a:r>
                      <a:r>
                        <a:rPr sz="900" spc="-5" dirty="0">
                          <a:latin typeface="URW Gothic"/>
                          <a:cs typeface="URW Gothic"/>
                        </a:rPr>
                        <a:t>to reflect</a:t>
                      </a:r>
                      <a:r>
                        <a:rPr sz="900" spc="-40" dirty="0">
                          <a:latin typeface="URW Gothic"/>
                          <a:cs typeface="URW Gothic"/>
                        </a:rPr>
                        <a:t> </a:t>
                      </a:r>
                      <a:r>
                        <a:rPr sz="900" spc="-5" dirty="0">
                          <a:latin typeface="URW Gothic"/>
                          <a:cs typeface="URW Gothic"/>
                        </a:rPr>
                        <a:t>themselves</a:t>
                      </a:r>
                      <a:endParaRPr sz="900" dirty="0">
                        <a:latin typeface="URW Gothic"/>
                        <a:cs typeface="URW Gothic"/>
                      </a:endParaRPr>
                    </a:p>
                    <a:p>
                      <a:pPr marL="525780" marR="151765" indent="-228600">
                        <a:lnSpc>
                          <a:spcPts val="1090"/>
                        </a:lnSpc>
                        <a:spcBef>
                          <a:spcPts val="20"/>
                        </a:spcBef>
                        <a:buChar char="-"/>
                        <a:tabLst>
                          <a:tab pos="525145" algn="l"/>
                          <a:tab pos="525780" algn="l"/>
                        </a:tabLst>
                      </a:pPr>
                      <a:r>
                        <a:rPr sz="900" spc="-5" dirty="0">
                          <a:latin typeface="URW Gothic"/>
                          <a:cs typeface="URW Gothic"/>
                        </a:rPr>
                        <a:t>Explore making </a:t>
                      </a:r>
                      <a:r>
                        <a:rPr sz="900" dirty="0">
                          <a:latin typeface="URW Gothic"/>
                          <a:cs typeface="URW Gothic"/>
                        </a:rPr>
                        <a:t>colours </a:t>
                      </a:r>
                      <a:r>
                        <a:rPr sz="900" spc="-5" dirty="0">
                          <a:latin typeface="URW Gothic"/>
                          <a:cs typeface="URW Gothic"/>
                        </a:rPr>
                        <a:t>lighter and darker by adding black  and </a:t>
                      </a:r>
                      <a:r>
                        <a:rPr sz="900" dirty="0">
                          <a:latin typeface="URW Gothic"/>
                          <a:cs typeface="URW Gothic"/>
                        </a:rPr>
                        <a:t>white </a:t>
                      </a:r>
                      <a:r>
                        <a:rPr sz="900" spc="-5" dirty="0">
                          <a:latin typeface="URW Gothic"/>
                          <a:cs typeface="URW Gothic"/>
                        </a:rPr>
                        <a:t>to make </a:t>
                      </a:r>
                      <a:r>
                        <a:rPr sz="900" dirty="0">
                          <a:latin typeface="URW Gothic"/>
                          <a:cs typeface="URW Gothic"/>
                        </a:rPr>
                        <a:t>colours </a:t>
                      </a:r>
                      <a:r>
                        <a:rPr sz="900" spc="-10" dirty="0">
                          <a:latin typeface="URW Gothic"/>
                          <a:cs typeface="URW Gothic"/>
                        </a:rPr>
                        <a:t>lighter </a:t>
                      </a:r>
                      <a:r>
                        <a:rPr sz="900" spc="-5" dirty="0">
                          <a:latin typeface="URW Gothic"/>
                          <a:cs typeface="URW Gothic"/>
                        </a:rPr>
                        <a:t>and</a:t>
                      </a:r>
                      <a:r>
                        <a:rPr sz="900" dirty="0">
                          <a:latin typeface="URW Gothic"/>
                          <a:cs typeface="URW Gothic"/>
                        </a:rPr>
                        <a:t> </a:t>
                      </a:r>
                      <a:r>
                        <a:rPr sz="900" spc="-5" dirty="0">
                          <a:latin typeface="URW Gothic"/>
                          <a:cs typeface="URW Gothic"/>
                        </a:rPr>
                        <a:t>darker</a:t>
                      </a:r>
                      <a:endParaRPr sz="900" dirty="0">
                        <a:latin typeface="URW Gothic"/>
                        <a:cs typeface="URW Gothic"/>
                      </a:endParaRPr>
                    </a:p>
                    <a:p>
                      <a:pPr marL="297180">
                        <a:lnSpc>
                          <a:spcPts val="1070"/>
                        </a:lnSpc>
                      </a:pPr>
                      <a:endParaRPr sz="900" dirty="0">
                        <a:latin typeface="URW Gothic"/>
                        <a:cs typeface="URW Gothic"/>
                      </a:endParaRPr>
                    </a:p>
                  </a:txBody>
                  <a:tcPr marL="0" marR="0" marT="1905" marB="0">
                    <a:lnR w="12700">
                      <a:solidFill>
                        <a:srgbClr val="00000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4"/>
                  </a:ext>
                </a:extLst>
              </a:tr>
              <a:tr h="140208">
                <a:tc>
                  <a:txBody>
                    <a:bodyPr/>
                    <a:lstStyle/>
                    <a:p>
                      <a:pPr algn="ctr">
                        <a:lnSpc>
                          <a:spcPts val="1005"/>
                        </a:lnSpc>
                      </a:pPr>
                      <a:r>
                        <a:rPr sz="900" b="1" spc="5" dirty="0">
                          <a:solidFill>
                            <a:srgbClr val="FFFFFF"/>
                          </a:solidFill>
                          <a:latin typeface="Gothic Uralic"/>
                          <a:cs typeface="Gothic Uralic"/>
                        </a:rPr>
                        <a:t>R=</a:t>
                      </a:r>
                      <a:endParaRPr sz="900">
                        <a:latin typeface="Gothic Uralic"/>
                        <a:cs typeface="Gothic Uralic"/>
                      </a:endParaRPr>
                    </a:p>
                  </a:txBody>
                  <a:tcPr marL="0" marR="0" marT="0" marB="0">
                    <a:solidFill>
                      <a:srgbClr val="000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2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0000"/>
                      </a:solidFill>
                      <a:prstDash val="solid"/>
                    </a:lnR>
                    <a:solidFill>
                      <a:srgbClr val="D0CE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02333">
                <a:tc gridSpan="2">
                  <a:txBody>
                    <a:bodyPr/>
                    <a:lstStyle/>
                    <a:p>
                      <a:pPr marL="525780" marR="303530" indent="-228600">
                        <a:lnSpc>
                          <a:spcPts val="1100"/>
                        </a:lnSpc>
                        <a:spcBef>
                          <a:spcPts val="20"/>
                        </a:spcBef>
                        <a:buChar char="-"/>
                        <a:tabLst>
                          <a:tab pos="525145" algn="l"/>
                          <a:tab pos="525780" algn="l"/>
                        </a:tabLst>
                      </a:pPr>
                      <a:r>
                        <a:rPr sz="900" spc="-5" dirty="0">
                          <a:latin typeface="URW Gothic"/>
                          <a:cs typeface="URW Gothic"/>
                        </a:rPr>
                        <a:t>Begin to </a:t>
                      </a:r>
                      <a:r>
                        <a:rPr sz="900" dirty="0">
                          <a:latin typeface="URW Gothic"/>
                          <a:cs typeface="URW Gothic"/>
                        </a:rPr>
                        <a:t>follow a </a:t>
                      </a:r>
                      <a:r>
                        <a:rPr sz="900" spc="-5" dirty="0">
                          <a:latin typeface="URW Gothic"/>
                          <a:cs typeface="URW Gothic"/>
                        </a:rPr>
                        <a:t>‘design brief’ given by the teacher to create models and pictures </a:t>
                      </a:r>
                      <a:r>
                        <a:rPr sz="900" dirty="0">
                          <a:latin typeface="URW Gothic"/>
                          <a:cs typeface="URW Gothic"/>
                        </a:rPr>
                        <a:t>using a  </a:t>
                      </a:r>
                      <a:r>
                        <a:rPr sz="900" spc="-5" dirty="0">
                          <a:latin typeface="URW Gothic"/>
                          <a:cs typeface="URW Gothic"/>
                        </a:rPr>
                        <a:t>range of</a:t>
                      </a:r>
                      <a:r>
                        <a:rPr sz="900" spc="5" dirty="0">
                          <a:latin typeface="URW Gothic"/>
                          <a:cs typeface="URW Gothic"/>
                        </a:rPr>
                        <a:t> </a:t>
                      </a:r>
                      <a:r>
                        <a:rPr sz="900" spc="-5" dirty="0">
                          <a:latin typeface="URW Gothic"/>
                          <a:cs typeface="URW Gothic"/>
                        </a:rPr>
                        <a:t>resources</a:t>
                      </a:r>
                      <a:endParaRPr sz="900">
                        <a:latin typeface="URW Gothic"/>
                        <a:cs typeface="URW Gothic"/>
                      </a:endParaRPr>
                    </a:p>
                    <a:p>
                      <a:pPr marL="525780" marR="390525" indent="-228600">
                        <a:lnSpc>
                          <a:spcPts val="1100"/>
                        </a:lnSpc>
                        <a:spcBef>
                          <a:spcPts val="5"/>
                        </a:spcBef>
                        <a:buChar char="-"/>
                        <a:tabLst>
                          <a:tab pos="525145" algn="l"/>
                          <a:tab pos="525780" algn="l"/>
                        </a:tabLst>
                      </a:pPr>
                      <a:r>
                        <a:rPr sz="900" spc="-5" dirty="0">
                          <a:latin typeface="URW Gothic"/>
                          <a:cs typeface="URW Gothic"/>
                        </a:rPr>
                        <a:t>Choose the most appropriate way to </a:t>
                      </a:r>
                      <a:r>
                        <a:rPr sz="900" spc="-10" dirty="0">
                          <a:latin typeface="URW Gothic"/>
                          <a:cs typeface="URW Gothic"/>
                        </a:rPr>
                        <a:t>make </a:t>
                      </a:r>
                      <a:r>
                        <a:rPr sz="900" dirty="0">
                          <a:latin typeface="URW Gothic"/>
                          <a:cs typeface="URW Gothic"/>
                        </a:rPr>
                        <a:t>their idea </a:t>
                      </a:r>
                      <a:r>
                        <a:rPr sz="900" spc="-5" dirty="0">
                          <a:latin typeface="URW Gothic"/>
                          <a:cs typeface="URW Gothic"/>
                        </a:rPr>
                        <a:t>following </a:t>
                      </a:r>
                      <a:r>
                        <a:rPr sz="900" dirty="0">
                          <a:latin typeface="URW Gothic"/>
                          <a:cs typeface="URW Gothic"/>
                        </a:rPr>
                        <a:t>a </a:t>
                      </a:r>
                      <a:r>
                        <a:rPr sz="900" spc="-5" dirty="0">
                          <a:latin typeface="URW Gothic"/>
                          <a:cs typeface="URW Gothic"/>
                        </a:rPr>
                        <a:t>‘design’ that they have  produced to meet </a:t>
                      </a:r>
                      <a:r>
                        <a:rPr sz="900" dirty="0">
                          <a:latin typeface="URW Gothic"/>
                          <a:cs typeface="URW Gothic"/>
                        </a:rPr>
                        <a:t>a </a:t>
                      </a:r>
                      <a:r>
                        <a:rPr sz="900" spc="-5" dirty="0">
                          <a:latin typeface="URW Gothic"/>
                          <a:cs typeface="URW Gothic"/>
                        </a:rPr>
                        <a:t>given</a:t>
                      </a:r>
                      <a:r>
                        <a:rPr sz="900" spc="-10" dirty="0">
                          <a:latin typeface="URW Gothic"/>
                          <a:cs typeface="URW Gothic"/>
                        </a:rPr>
                        <a:t> </a:t>
                      </a:r>
                      <a:r>
                        <a:rPr sz="900" spc="-5" dirty="0">
                          <a:latin typeface="URW Gothic"/>
                          <a:cs typeface="URW Gothic"/>
                        </a:rPr>
                        <a:t>purpose</a:t>
                      </a:r>
                      <a:endParaRPr sz="900">
                        <a:latin typeface="URW Gothic"/>
                        <a:cs typeface="URW Gothic"/>
                      </a:endParaRPr>
                    </a:p>
                    <a:p>
                      <a:pPr marL="525780" indent="-228600">
                        <a:lnSpc>
                          <a:spcPts val="1070"/>
                        </a:lnSpc>
                        <a:buChar char="-"/>
                        <a:tabLst>
                          <a:tab pos="525145" algn="l"/>
                          <a:tab pos="525780" algn="l"/>
                        </a:tabLst>
                      </a:pPr>
                      <a:r>
                        <a:rPr sz="900" spc="-5" dirty="0">
                          <a:latin typeface="URW Gothic"/>
                          <a:cs typeface="URW Gothic"/>
                        </a:rPr>
                        <a:t>Go back to their designs and improve these building on their previous</a:t>
                      </a:r>
                      <a:r>
                        <a:rPr sz="900" spc="40" dirty="0">
                          <a:latin typeface="URW Gothic"/>
                          <a:cs typeface="URW Gothic"/>
                        </a:rPr>
                        <a:t> </a:t>
                      </a:r>
                      <a:r>
                        <a:rPr sz="900" spc="-5" dirty="0">
                          <a:latin typeface="URW Gothic"/>
                          <a:cs typeface="URW Gothic"/>
                        </a:rPr>
                        <a:t>learning</a:t>
                      </a:r>
                      <a:endParaRPr sz="90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Explore ways of </a:t>
                      </a:r>
                      <a:r>
                        <a:rPr sz="900" dirty="0">
                          <a:latin typeface="URW Gothic"/>
                          <a:cs typeface="URW Gothic"/>
                        </a:rPr>
                        <a:t>joining </a:t>
                      </a:r>
                      <a:r>
                        <a:rPr sz="900" spc="-5" dirty="0">
                          <a:latin typeface="URW Gothic"/>
                          <a:cs typeface="URW Gothic"/>
                        </a:rPr>
                        <a:t>materials </a:t>
                      </a:r>
                      <a:r>
                        <a:rPr sz="900" dirty="0">
                          <a:latin typeface="URW Gothic"/>
                          <a:cs typeface="URW Gothic"/>
                        </a:rPr>
                        <a:t>for </a:t>
                      </a:r>
                      <a:r>
                        <a:rPr sz="900" spc="-5" dirty="0">
                          <a:latin typeface="URW Gothic"/>
                          <a:cs typeface="URW Gothic"/>
                        </a:rPr>
                        <a:t>different</a:t>
                      </a:r>
                      <a:r>
                        <a:rPr sz="900" spc="-15" dirty="0">
                          <a:latin typeface="URW Gothic"/>
                          <a:cs typeface="URW Gothic"/>
                        </a:rPr>
                        <a:t> </a:t>
                      </a:r>
                      <a:r>
                        <a:rPr sz="900" spc="-5" dirty="0">
                          <a:latin typeface="URW Gothic"/>
                          <a:cs typeface="URW Gothic"/>
                        </a:rPr>
                        <a:t>purposes</a:t>
                      </a:r>
                      <a:endParaRPr sz="90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Draw with increasing complexity including beginning to add </a:t>
                      </a:r>
                      <a:r>
                        <a:rPr sz="900" dirty="0">
                          <a:latin typeface="URW Gothic"/>
                          <a:cs typeface="URW Gothic"/>
                        </a:rPr>
                        <a:t>additional </a:t>
                      </a:r>
                      <a:r>
                        <a:rPr sz="900" spc="-5" dirty="0">
                          <a:latin typeface="URW Gothic"/>
                          <a:cs typeface="URW Gothic"/>
                        </a:rPr>
                        <a:t>shapes for</a:t>
                      </a:r>
                      <a:r>
                        <a:rPr sz="900" dirty="0">
                          <a:latin typeface="URW Gothic"/>
                          <a:cs typeface="URW Gothic"/>
                        </a:rPr>
                        <a:t> </a:t>
                      </a:r>
                      <a:r>
                        <a:rPr sz="900" spc="-5" dirty="0">
                          <a:latin typeface="URW Gothic"/>
                          <a:cs typeface="URW Gothic"/>
                        </a:rPr>
                        <a:t>detail</a:t>
                      </a:r>
                      <a:endParaRPr sz="900">
                        <a:latin typeface="URW Gothic"/>
                        <a:cs typeface="URW Gothic"/>
                      </a:endParaRPr>
                    </a:p>
                  </a:txBody>
                  <a:tcPr marL="0" marR="0" marT="2540" marB="0">
                    <a:lnL w="12700">
                      <a:solidFill>
                        <a:srgbClr val="000000"/>
                      </a:solidFill>
                      <a:prstDash val="solid"/>
                    </a:lnL>
                  </a:tcPr>
                </a:tc>
                <a:tc hMerge="1">
                  <a:txBody>
                    <a:bodyPr/>
                    <a:lstStyle/>
                    <a:p>
                      <a:endParaRPr/>
                    </a:p>
                  </a:txBody>
                  <a:tcPr marL="0" marR="0" marT="0" marB="0"/>
                </a:tc>
                <a:tc gridSpan="2">
                  <a:txBody>
                    <a:bodyPr/>
                    <a:lstStyle/>
                    <a:p>
                      <a:pPr marL="525780" marR="84455" indent="-228600">
                        <a:lnSpc>
                          <a:spcPts val="1100"/>
                        </a:lnSpc>
                        <a:spcBef>
                          <a:spcPts val="20"/>
                        </a:spcBef>
                        <a:buChar char="-"/>
                        <a:tabLst>
                          <a:tab pos="525145" algn="l"/>
                          <a:tab pos="525780" algn="l"/>
                        </a:tabLst>
                      </a:pPr>
                      <a:r>
                        <a:rPr sz="900" spc="-5" dirty="0">
                          <a:latin typeface="URW Gothic"/>
                          <a:cs typeface="URW Gothic"/>
                        </a:rPr>
                        <a:t>Explore colour mixing </a:t>
                      </a:r>
                      <a:r>
                        <a:rPr sz="900" dirty="0">
                          <a:latin typeface="URW Gothic"/>
                          <a:cs typeface="URW Gothic"/>
                        </a:rPr>
                        <a:t>from </a:t>
                      </a:r>
                      <a:r>
                        <a:rPr sz="900" spc="-5" dirty="0">
                          <a:latin typeface="URW Gothic"/>
                          <a:cs typeface="URW Gothic"/>
                        </a:rPr>
                        <a:t>the primary </a:t>
                      </a:r>
                      <a:r>
                        <a:rPr sz="900" dirty="0">
                          <a:latin typeface="URW Gothic"/>
                          <a:cs typeface="URW Gothic"/>
                        </a:rPr>
                        <a:t>colours </a:t>
                      </a:r>
                      <a:r>
                        <a:rPr sz="900" spc="-5" dirty="0">
                          <a:latin typeface="URW Gothic"/>
                          <a:cs typeface="URW Gothic"/>
                        </a:rPr>
                        <a:t>to </a:t>
                      </a:r>
                      <a:r>
                        <a:rPr sz="900" spc="-10" dirty="0">
                          <a:latin typeface="URW Gothic"/>
                          <a:cs typeface="URW Gothic"/>
                        </a:rPr>
                        <a:t>make </a:t>
                      </a:r>
                      <a:r>
                        <a:rPr sz="900" spc="-5" dirty="0">
                          <a:latin typeface="URW Gothic"/>
                          <a:cs typeface="URW Gothic"/>
                        </a:rPr>
                        <a:t>new  colours</a:t>
                      </a:r>
                      <a:endParaRPr sz="900" dirty="0">
                        <a:latin typeface="URW Gothic"/>
                        <a:cs typeface="URW Gothic"/>
                      </a:endParaRPr>
                    </a:p>
                    <a:p>
                      <a:pPr marL="525780" marR="217804" indent="-228600">
                        <a:lnSpc>
                          <a:spcPts val="1100"/>
                        </a:lnSpc>
                        <a:spcBef>
                          <a:spcPts val="5"/>
                        </a:spcBef>
                        <a:buChar char="-"/>
                        <a:tabLst>
                          <a:tab pos="525145" algn="l"/>
                          <a:tab pos="525780" algn="l"/>
                        </a:tabLst>
                      </a:pPr>
                      <a:r>
                        <a:rPr sz="900" spc="-5" dirty="0">
                          <a:latin typeface="URW Gothic"/>
                          <a:cs typeface="URW Gothic"/>
                        </a:rPr>
                        <a:t>Know the three primary colours and begin to recreate art  by well-known artists</a:t>
                      </a:r>
                      <a:endParaRPr sz="900" dirty="0">
                        <a:latin typeface="URW Gothic"/>
                        <a:cs typeface="URW Gothic"/>
                      </a:endParaRPr>
                    </a:p>
                  </a:txBody>
                  <a:tcPr marL="0" marR="0" marT="2540" marB="0">
                    <a:lnR w="12700">
                      <a:solidFill>
                        <a:srgbClr val="000000"/>
                      </a:solidFill>
                      <a:prstDash val="solid"/>
                    </a:lnR>
                    <a:solidFill>
                      <a:srgbClr val="E7E6E6"/>
                    </a:solidFill>
                  </a:tcPr>
                </a:tc>
                <a:tc hMerge="1">
                  <a:txBody>
                    <a:bodyPr/>
                    <a:lstStyle/>
                    <a:p>
                      <a:endParaRPr/>
                    </a:p>
                  </a:txBody>
                  <a:tcPr marL="0" marR="0" marT="0" marB="0"/>
                </a:tc>
                <a:extLst>
                  <a:ext uri="{0D108BD9-81ED-4DB2-BD59-A6C34878D82A}">
                    <a16:rowId xmlns:a16="http://schemas.microsoft.com/office/drawing/2014/main" val="10006"/>
                  </a:ext>
                </a:extLst>
              </a:tr>
              <a:tr h="140208">
                <a:tc>
                  <a:txBody>
                    <a:bodyPr/>
                    <a:lstStyle/>
                    <a:p>
                      <a:pPr marR="17145" algn="ctr">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0000"/>
                    </a:solidFill>
                  </a:tcPr>
                </a:tc>
                <a:tc gridSpan="3">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0000"/>
                      </a:solidFill>
                      <a:prstDash val="solid"/>
                    </a:lnR>
                    <a:solidFill>
                      <a:srgbClr val="D0CE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707136">
                <a:tc gridSpan="2">
                  <a:txBody>
                    <a:bodyPr/>
                    <a:lstStyle/>
                    <a:p>
                      <a:pPr marL="525780" indent="-228600">
                        <a:lnSpc>
                          <a:spcPct val="100000"/>
                        </a:lnSpc>
                        <a:buChar char="-"/>
                        <a:tabLst>
                          <a:tab pos="525145" algn="l"/>
                          <a:tab pos="525780" algn="l"/>
                        </a:tabLst>
                      </a:pPr>
                      <a:r>
                        <a:rPr sz="900" spc="-5" dirty="0">
                          <a:latin typeface="URW Gothic"/>
                          <a:cs typeface="URW Gothic"/>
                        </a:rPr>
                        <a:t>Create pictures and models </a:t>
                      </a:r>
                      <a:r>
                        <a:rPr sz="900" dirty="0">
                          <a:latin typeface="URW Gothic"/>
                          <a:cs typeface="URW Gothic"/>
                        </a:rPr>
                        <a:t>using a </a:t>
                      </a:r>
                      <a:r>
                        <a:rPr sz="900" spc="-5" dirty="0">
                          <a:latin typeface="URW Gothic"/>
                          <a:cs typeface="URW Gothic"/>
                        </a:rPr>
                        <a:t>range of resources from </a:t>
                      </a:r>
                      <a:r>
                        <a:rPr sz="900" dirty="0">
                          <a:latin typeface="URW Gothic"/>
                          <a:cs typeface="URW Gothic"/>
                        </a:rPr>
                        <a:t>their </a:t>
                      </a:r>
                      <a:r>
                        <a:rPr sz="900" spc="-5" dirty="0">
                          <a:latin typeface="URW Gothic"/>
                          <a:cs typeface="URW Gothic"/>
                        </a:rPr>
                        <a:t>own</a:t>
                      </a:r>
                      <a:r>
                        <a:rPr sz="900" spc="-20" dirty="0">
                          <a:latin typeface="URW Gothic"/>
                          <a:cs typeface="URW Gothic"/>
                        </a:rPr>
                        <a:t> </a:t>
                      </a:r>
                      <a:r>
                        <a:rPr sz="900" dirty="0">
                          <a:latin typeface="URW Gothic"/>
                          <a:cs typeface="URW Gothic"/>
                        </a:rPr>
                        <a:t>ideas</a:t>
                      </a:r>
                      <a:endParaRPr sz="900">
                        <a:latin typeface="URW Gothic"/>
                        <a:cs typeface="URW Gothic"/>
                      </a:endParaRPr>
                    </a:p>
                    <a:p>
                      <a:pPr marL="525780" indent="-228600">
                        <a:lnSpc>
                          <a:spcPct val="100000"/>
                        </a:lnSpc>
                        <a:spcBef>
                          <a:spcPts val="25"/>
                        </a:spcBef>
                        <a:buChar char="-"/>
                        <a:tabLst>
                          <a:tab pos="525145" algn="l"/>
                          <a:tab pos="525780" algn="l"/>
                        </a:tabLst>
                      </a:pPr>
                      <a:r>
                        <a:rPr sz="900" spc="-5" dirty="0">
                          <a:latin typeface="URW Gothic"/>
                          <a:cs typeface="URW Gothic"/>
                        </a:rPr>
                        <a:t>Be able </a:t>
                      </a:r>
                      <a:r>
                        <a:rPr sz="900" spc="-10" dirty="0">
                          <a:latin typeface="URW Gothic"/>
                          <a:cs typeface="URW Gothic"/>
                        </a:rPr>
                        <a:t>to </a:t>
                      </a:r>
                      <a:r>
                        <a:rPr sz="900" spc="-5" dirty="0">
                          <a:latin typeface="URW Gothic"/>
                          <a:cs typeface="URW Gothic"/>
                        </a:rPr>
                        <a:t>talk about </a:t>
                      </a:r>
                      <a:r>
                        <a:rPr sz="900" dirty="0">
                          <a:latin typeface="URW Gothic"/>
                          <a:cs typeface="URW Gothic"/>
                        </a:rPr>
                        <a:t>what they </a:t>
                      </a:r>
                      <a:r>
                        <a:rPr sz="900" spc="-5" dirty="0">
                          <a:latin typeface="URW Gothic"/>
                          <a:cs typeface="URW Gothic"/>
                        </a:rPr>
                        <a:t>have made and why they have made</a:t>
                      </a:r>
                      <a:r>
                        <a:rPr sz="900" spc="15" dirty="0">
                          <a:latin typeface="URW Gothic"/>
                          <a:cs typeface="URW Gothic"/>
                        </a:rPr>
                        <a:t> </a:t>
                      </a:r>
                      <a:r>
                        <a:rPr sz="900" spc="5" dirty="0">
                          <a:latin typeface="URW Gothic"/>
                          <a:cs typeface="URW Gothic"/>
                        </a:rPr>
                        <a:t>it</a:t>
                      </a:r>
                      <a:endParaRPr sz="900">
                        <a:latin typeface="URW Gothic"/>
                        <a:cs typeface="URW Gothic"/>
                      </a:endParaRPr>
                    </a:p>
                    <a:p>
                      <a:pPr marL="525780" marR="188595" indent="-228600">
                        <a:lnSpc>
                          <a:spcPct val="102200"/>
                        </a:lnSpc>
                        <a:buChar char="-"/>
                        <a:tabLst>
                          <a:tab pos="525145" algn="l"/>
                          <a:tab pos="525780" algn="l"/>
                        </a:tabLst>
                      </a:pPr>
                      <a:r>
                        <a:rPr sz="900" spc="-5" dirty="0">
                          <a:latin typeface="URW Gothic"/>
                          <a:cs typeface="URW Gothic"/>
                        </a:rPr>
                        <a:t>Explore </a:t>
                      </a:r>
                      <a:r>
                        <a:rPr sz="900" dirty="0">
                          <a:latin typeface="URW Gothic"/>
                          <a:cs typeface="URW Gothic"/>
                        </a:rPr>
                        <a:t>a </a:t>
                      </a:r>
                      <a:r>
                        <a:rPr sz="900" spc="-5" dirty="0">
                          <a:latin typeface="URW Gothic"/>
                          <a:cs typeface="URW Gothic"/>
                        </a:rPr>
                        <a:t>range of materials </a:t>
                      </a:r>
                      <a:r>
                        <a:rPr sz="900" spc="5" dirty="0">
                          <a:latin typeface="URW Gothic"/>
                          <a:cs typeface="URW Gothic"/>
                        </a:rPr>
                        <a:t>in </a:t>
                      </a:r>
                      <a:r>
                        <a:rPr sz="900" spc="-5" dirty="0">
                          <a:latin typeface="URW Gothic"/>
                          <a:cs typeface="URW Gothic"/>
                        </a:rPr>
                        <a:t>their environment and make things with these, describing why  they have chosen </a:t>
                      </a:r>
                      <a:r>
                        <a:rPr sz="900" dirty="0">
                          <a:latin typeface="URW Gothic"/>
                          <a:cs typeface="URW Gothic"/>
                        </a:rPr>
                        <a:t>what </a:t>
                      </a:r>
                      <a:r>
                        <a:rPr sz="900" spc="-5" dirty="0">
                          <a:latin typeface="URW Gothic"/>
                          <a:cs typeface="URW Gothic"/>
                        </a:rPr>
                        <a:t>they have chosen.</a:t>
                      </a:r>
                      <a:endParaRPr sz="900">
                        <a:latin typeface="URW Gothic"/>
                        <a:cs typeface="URW Gothic"/>
                      </a:endParaRPr>
                    </a:p>
                    <a:p>
                      <a:pPr marL="525780" indent="-228600">
                        <a:lnSpc>
                          <a:spcPts val="1065"/>
                        </a:lnSpc>
                        <a:spcBef>
                          <a:spcPts val="10"/>
                        </a:spcBef>
                        <a:buChar char="-"/>
                        <a:tabLst>
                          <a:tab pos="525145" algn="l"/>
                          <a:tab pos="525780" algn="l"/>
                        </a:tabLst>
                      </a:pPr>
                      <a:r>
                        <a:rPr sz="900" spc="-5" dirty="0">
                          <a:latin typeface="URW Gothic"/>
                          <a:cs typeface="URW Gothic"/>
                        </a:rPr>
                        <a:t>Create closed shapes with continuous lines and begin to </a:t>
                      </a:r>
                      <a:r>
                        <a:rPr sz="900" dirty="0">
                          <a:latin typeface="URW Gothic"/>
                          <a:cs typeface="URW Gothic"/>
                        </a:rPr>
                        <a:t>use </a:t>
                      </a:r>
                      <a:r>
                        <a:rPr sz="900" spc="-5" dirty="0">
                          <a:latin typeface="URW Gothic"/>
                          <a:cs typeface="URW Gothic"/>
                        </a:rPr>
                        <a:t>these shapes to represent</a:t>
                      </a:r>
                      <a:r>
                        <a:rPr sz="900" spc="75" dirty="0">
                          <a:latin typeface="URW Gothic"/>
                          <a:cs typeface="URW Gothic"/>
                        </a:rPr>
                        <a:t> </a:t>
                      </a:r>
                      <a:r>
                        <a:rPr sz="900" spc="-5" dirty="0">
                          <a:latin typeface="URW Gothic"/>
                          <a:cs typeface="URW Gothic"/>
                        </a:rPr>
                        <a:t>objects</a:t>
                      </a:r>
                      <a:endParaRPr sz="900">
                        <a:latin typeface="URW Gothic"/>
                        <a:cs typeface="URW Gothic"/>
                      </a:endParaRPr>
                    </a:p>
                  </a:txBody>
                  <a:tcPr marL="0" marR="0" marT="0" marB="0">
                    <a:lnL w="12700">
                      <a:solidFill>
                        <a:srgbClr val="000000"/>
                      </a:solidFill>
                      <a:prstDash val="solid"/>
                    </a:lnL>
                    <a:lnB w="12700">
                      <a:solidFill>
                        <a:srgbClr val="000000"/>
                      </a:solidFill>
                      <a:prstDash val="solid"/>
                    </a:lnB>
                  </a:tcPr>
                </a:tc>
                <a:tc hMerge="1">
                  <a:txBody>
                    <a:bodyPr/>
                    <a:lstStyle/>
                    <a:p>
                      <a:endParaRPr/>
                    </a:p>
                  </a:txBody>
                  <a:tcPr marL="0" marR="0" marT="0" marB="0"/>
                </a:tc>
                <a:tc gridSpan="2">
                  <a:txBody>
                    <a:bodyPr/>
                    <a:lstStyle/>
                    <a:p>
                      <a:pPr marL="525780" indent="-228600">
                        <a:lnSpc>
                          <a:spcPct val="100000"/>
                        </a:lnSpc>
                        <a:buChar char="-"/>
                        <a:tabLst>
                          <a:tab pos="525145" algn="l"/>
                          <a:tab pos="525780" algn="l"/>
                        </a:tabLst>
                      </a:pPr>
                      <a:r>
                        <a:rPr sz="900" spc="-5" dirty="0">
                          <a:latin typeface="URW Gothic"/>
                          <a:cs typeface="URW Gothic"/>
                        </a:rPr>
                        <a:t>Hold </a:t>
                      </a:r>
                      <a:r>
                        <a:rPr sz="900" dirty="0">
                          <a:latin typeface="URW Gothic"/>
                          <a:cs typeface="URW Gothic"/>
                        </a:rPr>
                        <a:t>a pencil </a:t>
                      </a:r>
                      <a:r>
                        <a:rPr lang="en-US" sz="900" spc="-5" dirty="0">
                          <a:latin typeface="URW Gothic"/>
                          <a:cs typeface="URW Gothic"/>
                        </a:rPr>
                        <a:t>using a comfortable grip </a:t>
                      </a:r>
                      <a:r>
                        <a:rPr sz="900" spc="-5" dirty="0">
                          <a:latin typeface="URW Gothic"/>
                          <a:cs typeface="URW Gothic"/>
                        </a:rPr>
                        <a:t>and explore different pencil</a:t>
                      </a:r>
                      <a:r>
                        <a:rPr sz="900" spc="-15" dirty="0">
                          <a:latin typeface="URW Gothic"/>
                          <a:cs typeface="URW Gothic"/>
                        </a:rPr>
                        <a:t> </a:t>
                      </a:r>
                      <a:r>
                        <a:rPr sz="900" spc="-10" dirty="0">
                          <a:latin typeface="URW Gothic"/>
                          <a:cs typeface="URW Gothic"/>
                        </a:rPr>
                        <a:t>types</a:t>
                      </a:r>
                      <a:endParaRPr sz="900" dirty="0">
                        <a:latin typeface="URW Gothic"/>
                        <a:cs typeface="URW Gothic"/>
                      </a:endParaRPr>
                    </a:p>
                    <a:p>
                      <a:pPr marL="525780" marR="213995" indent="-228600">
                        <a:lnSpc>
                          <a:spcPct val="102200"/>
                        </a:lnSpc>
                        <a:buChar char="-"/>
                        <a:tabLst>
                          <a:tab pos="525145" algn="l"/>
                          <a:tab pos="525780" algn="l"/>
                        </a:tabLst>
                      </a:pPr>
                      <a:r>
                        <a:rPr sz="900" spc="-5" dirty="0">
                          <a:latin typeface="URW Gothic"/>
                          <a:cs typeface="URW Gothic"/>
                        </a:rPr>
                        <a:t>Begin to make observational drawings linked to the world  around</a:t>
                      </a:r>
                      <a:r>
                        <a:rPr sz="900" spc="-10" dirty="0">
                          <a:latin typeface="URW Gothic"/>
                          <a:cs typeface="URW Gothic"/>
                        </a:rPr>
                        <a:t> </a:t>
                      </a:r>
                      <a:r>
                        <a:rPr sz="900" spc="-5" dirty="0">
                          <a:latin typeface="URW Gothic"/>
                          <a:cs typeface="URW Gothic"/>
                        </a:rPr>
                        <a:t>them</a:t>
                      </a:r>
                      <a:endParaRPr sz="900" dirty="0">
                        <a:latin typeface="URW Gothic"/>
                        <a:cs typeface="URW Gothic"/>
                      </a:endParaRPr>
                    </a:p>
                  </a:txBody>
                  <a:tcPr marL="0" marR="0" marT="0" marB="0">
                    <a:lnR w="12700">
                      <a:solidFill>
                        <a:srgbClr val="000000"/>
                      </a:solidFill>
                      <a:prstDash val="solid"/>
                    </a:lnR>
                    <a:lnB w="12700">
                      <a:solidFill>
                        <a:srgbClr val="00000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34</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7AE756A4-F211-1F22-EE53-D1723A05C7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5700" y="1114425"/>
            <a:ext cx="665018" cy="530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4163" y="522224"/>
            <a:ext cx="4644390" cy="4298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12700">
              <a:lnSpc>
                <a:spcPct val="100000"/>
              </a:lnSpc>
              <a:spcBef>
                <a:spcPts val="60"/>
              </a:spcBef>
            </a:pPr>
            <a:r>
              <a:rPr sz="1200" b="1" dirty="0">
                <a:latin typeface="Gothic Uralic"/>
                <a:cs typeface="Gothic Uralic"/>
              </a:rPr>
              <a:t>Expressive </a:t>
            </a:r>
            <a:r>
              <a:rPr sz="1200" b="1" spc="-5" dirty="0">
                <a:latin typeface="Gothic Uralic"/>
                <a:cs typeface="Gothic Uralic"/>
              </a:rPr>
              <a:t>Arts and Design </a:t>
            </a:r>
            <a:r>
              <a:rPr sz="1200" b="1" dirty="0">
                <a:latin typeface="Gothic Uralic"/>
                <a:cs typeface="Gothic Uralic"/>
              </a:rPr>
              <a:t>| </a:t>
            </a:r>
            <a:r>
              <a:rPr sz="1200" b="1" spc="-5" dirty="0">
                <a:latin typeface="Gothic Uralic"/>
                <a:cs typeface="Gothic Uralic"/>
              </a:rPr>
              <a:t>Being </a:t>
            </a:r>
            <a:r>
              <a:rPr sz="1200" b="1" dirty="0">
                <a:latin typeface="Gothic Uralic"/>
                <a:cs typeface="Gothic Uralic"/>
              </a:rPr>
              <a:t>Imaginative </a:t>
            </a:r>
            <a:r>
              <a:rPr sz="1200" b="1" spc="-5" dirty="0">
                <a:latin typeface="Gothic Uralic"/>
                <a:cs typeface="Gothic Uralic"/>
              </a:rPr>
              <a:t>and</a:t>
            </a:r>
            <a:r>
              <a:rPr sz="1200" b="1" spc="-60" dirty="0">
                <a:latin typeface="Gothic Uralic"/>
                <a:cs typeface="Gothic Uralic"/>
              </a:rPr>
              <a:t> </a:t>
            </a:r>
            <a:r>
              <a:rPr sz="1200" b="1" dirty="0">
                <a:latin typeface="Gothic Uralic"/>
                <a:cs typeface="Gothic Uralic"/>
              </a:rPr>
              <a:t>Expressive</a:t>
            </a:r>
            <a:endParaRPr sz="1200" dirty="0">
              <a:latin typeface="Gothic Uralic"/>
              <a:cs typeface="Gothic Uralic"/>
            </a:endParaRPr>
          </a:p>
        </p:txBody>
      </p:sp>
      <p:grpSp>
        <p:nvGrpSpPr>
          <p:cNvPr id="3" name="object 3"/>
          <p:cNvGrpSpPr/>
          <p:nvPr/>
        </p:nvGrpSpPr>
        <p:grpSpPr>
          <a:xfrm>
            <a:off x="371856" y="1158494"/>
            <a:ext cx="10064750" cy="4544060"/>
            <a:chOff x="371856" y="1158494"/>
            <a:chExt cx="10064750" cy="4544060"/>
          </a:xfrm>
        </p:grpSpPr>
        <p:sp>
          <p:nvSpPr>
            <p:cNvPr id="4" name="object 4"/>
            <p:cNvSpPr/>
            <p:nvPr/>
          </p:nvSpPr>
          <p:spPr>
            <a:xfrm>
              <a:off x="371856" y="1158506"/>
              <a:ext cx="10064750" cy="200025"/>
            </a:xfrm>
            <a:custGeom>
              <a:avLst/>
              <a:gdLst/>
              <a:ahLst/>
              <a:cxnLst/>
              <a:rect l="l" t="t" r="r" b="b"/>
              <a:pathLst>
                <a:path w="10064750" h="200025">
                  <a:moveTo>
                    <a:pt x="8090662" y="12179"/>
                  </a:moveTo>
                  <a:lnTo>
                    <a:pt x="8090649" y="0"/>
                  </a:lnTo>
                  <a:lnTo>
                    <a:pt x="0" y="0"/>
                  </a:lnTo>
                  <a:lnTo>
                    <a:pt x="0" y="12179"/>
                  </a:lnTo>
                  <a:lnTo>
                    <a:pt x="1524" y="12179"/>
                  </a:lnTo>
                  <a:lnTo>
                    <a:pt x="1524" y="199631"/>
                  </a:lnTo>
                  <a:lnTo>
                    <a:pt x="8090662" y="199631"/>
                  </a:lnTo>
                  <a:lnTo>
                    <a:pt x="8090662" y="12179"/>
                  </a:lnTo>
                  <a:close/>
                </a:path>
                <a:path w="10064750" h="200025">
                  <a:moveTo>
                    <a:pt x="10064242" y="0"/>
                  </a:moveTo>
                  <a:lnTo>
                    <a:pt x="8102854" y="0"/>
                  </a:lnTo>
                  <a:lnTo>
                    <a:pt x="8090662" y="0"/>
                  </a:lnTo>
                  <a:lnTo>
                    <a:pt x="8090662" y="12179"/>
                  </a:lnTo>
                  <a:lnTo>
                    <a:pt x="8102854" y="12179"/>
                  </a:lnTo>
                  <a:lnTo>
                    <a:pt x="10064242" y="12179"/>
                  </a:lnTo>
                  <a:lnTo>
                    <a:pt x="10064242" y="0"/>
                  </a:lnTo>
                  <a:close/>
                </a:path>
              </a:pathLst>
            </a:custGeom>
            <a:solidFill>
              <a:srgbClr val="000000"/>
            </a:solidFill>
          </p:spPr>
          <p:txBody>
            <a:bodyPr wrap="square" lIns="0" tIns="0" rIns="0" bIns="0" rtlCol="0"/>
            <a:lstStyle/>
            <a:p>
              <a:endParaRPr/>
            </a:p>
          </p:txBody>
        </p:sp>
        <p:sp>
          <p:nvSpPr>
            <p:cNvPr id="5" name="object 5"/>
            <p:cNvSpPr/>
            <p:nvPr/>
          </p:nvSpPr>
          <p:spPr>
            <a:xfrm>
              <a:off x="373380" y="1778761"/>
              <a:ext cx="10062845" cy="140335"/>
            </a:xfrm>
            <a:custGeom>
              <a:avLst/>
              <a:gdLst/>
              <a:ahLst/>
              <a:cxnLst/>
              <a:rect l="l" t="t" r="r" b="b"/>
              <a:pathLst>
                <a:path w="10062845" h="140335">
                  <a:moveTo>
                    <a:pt x="10062718" y="0"/>
                  </a:moveTo>
                  <a:lnTo>
                    <a:pt x="5567807" y="0"/>
                  </a:lnTo>
                  <a:lnTo>
                    <a:pt x="0" y="0"/>
                  </a:lnTo>
                  <a:lnTo>
                    <a:pt x="0" y="140208"/>
                  </a:lnTo>
                  <a:lnTo>
                    <a:pt x="5567807" y="140208"/>
                  </a:lnTo>
                  <a:lnTo>
                    <a:pt x="10062718" y="140208"/>
                  </a:lnTo>
                  <a:lnTo>
                    <a:pt x="10062718" y="0"/>
                  </a:lnTo>
                  <a:close/>
                </a:path>
              </a:pathLst>
            </a:custGeom>
            <a:solidFill>
              <a:srgbClr val="7E7E7E"/>
            </a:solidFill>
          </p:spPr>
          <p:txBody>
            <a:bodyPr wrap="square" lIns="0" tIns="0" rIns="0" bIns="0" rtlCol="0"/>
            <a:lstStyle/>
            <a:p>
              <a:endParaRPr/>
            </a:p>
          </p:txBody>
        </p:sp>
        <p:sp>
          <p:nvSpPr>
            <p:cNvPr id="6" name="object 6"/>
            <p:cNvSpPr/>
            <p:nvPr/>
          </p:nvSpPr>
          <p:spPr>
            <a:xfrm>
              <a:off x="373380" y="1918970"/>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000000"/>
            </a:solidFill>
          </p:spPr>
          <p:txBody>
            <a:bodyPr wrap="square" lIns="0" tIns="0" rIns="0" bIns="0" rtlCol="0"/>
            <a:lstStyle/>
            <a:p>
              <a:endParaRPr/>
            </a:p>
          </p:txBody>
        </p:sp>
        <p:sp>
          <p:nvSpPr>
            <p:cNvPr id="7" name="object 7"/>
            <p:cNvSpPr/>
            <p:nvPr/>
          </p:nvSpPr>
          <p:spPr>
            <a:xfrm>
              <a:off x="643128" y="1918970"/>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D0CECE"/>
            </a:solidFill>
          </p:spPr>
          <p:txBody>
            <a:bodyPr wrap="square" lIns="0" tIns="0" rIns="0" bIns="0" rtlCol="0"/>
            <a:lstStyle/>
            <a:p>
              <a:endParaRPr/>
            </a:p>
          </p:txBody>
        </p:sp>
        <p:sp>
          <p:nvSpPr>
            <p:cNvPr id="8" name="object 8"/>
            <p:cNvSpPr/>
            <p:nvPr/>
          </p:nvSpPr>
          <p:spPr>
            <a:xfrm>
              <a:off x="5941186" y="2059178"/>
              <a:ext cx="4495165" cy="3642995"/>
            </a:xfrm>
            <a:custGeom>
              <a:avLst/>
              <a:gdLst/>
              <a:ahLst/>
              <a:cxnLst/>
              <a:rect l="l" t="t" r="r" b="b"/>
              <a:pathLst>
                <a:path w="4495165" h="3642995">
                  <a:moveTo>
                    <a:pt x="4494911" y="0"/>
                  </a:moveTo>
                  <a:lnTo>
                    <a:pt x="0" y="0"/>
                  </a:lnTo>
                  <a:lnTo>
                    <a:pt x="0" y="3642995"/>
                  </a:lnTo>
                  <a:lnTo>
                    <a:pt x="4494911" y="3642995"/>
                  </a:lnTo>
                  <a:lnTo>
                    <a:pt x="4494911" y="0"/>
                  </a:lnTo>
                  <a:close/>
                </a:path>
              </a:pathLst>
            </a:custGeom>
            <a:solidFill>
              <a:srgbClr val="E7E6E6"/>
            </a:solidFill>
          </p:spPr>
          <p:txBody>
            <a:bodyPr wrap="square" lIns="0" tIns="0" rIns="0" bIns="0" rtlCol="0"/>
            <a:lstStyle/>
            <a:p>
              <a:endParaRPr/>
            </a:p>
          </p:txBody>
        </p:sp>
      </p:grpSp>
      <p:sp>
        <p:nvSpPr>
          <p:cNvPr id="9" name="object 9"/>
          <p:cNvSpPr txBox="1"/>
          <p:nvPr/>
        </p:nvSpPr>
        <p:spPr>
          <a:xfrm>
            <a:off x="650240" y="2186685"/>
            <a:ext cx="4905375" cy="582295"/>
          </a:xfrm>
          <a:prstGeom prst="rect">
            <a:avLst/>
          </a:prstGeom>
        </p:spPr>
        <p:txBody>
          <a:bodyPr vert="horz" wrap="square" lIns="0" tIns="9525" rIns="0" bIns="0" rtlCol="0">
            <a:spAutoFit/>
          </a:bodyPr>
          <a:lstStyle/>
          <a:p>
            <a:pPr marL="241300" marR="243840" indent="-228600">
              <a:lnSpc>
                <a:spcPct val="102200"/>
              </a:lnSpc>
              <a:spcBef>
                <a:spcPts val="75"/>
              </a:spcBef>
              <a:buFont typeface="Symbol"/>
              <a:buChar char=""/>
              <a:tabLst>
                <a:tab pos="240665" algn="l"/>
                <a:tab pos="241300" algn="l"/>
              </a:tabLst>
            </a:pPr>
            <a:r>
              <a:rPr sz="900" spc="-10" dirty="0">
                <a:latin typeface="URW Gothic"/>
                <a:cs typeface="URW Gothic"/>
              </a:rPr>
              <a:t>Able to </a:t>
            </a:r>
            <a:r>
              <a:rPr sz="900" dirty="0">
                <a:latin typeface="URW Gothic"/>
                <a:cs typeface="URW Gothic"/>
              </a:rPr>
              <a:t>sing a </a:t>
            </a:r>
            <a:r>
              <a:rPr sz="900" spc="-5" dirty="0">
                <a:latin typeface="URW Gothic"/>
                <a:cs typeface="URW Gothic"/>
              </a:rPr>
              <a:t>song </a:t>
            </a:r>
            <a:r>
              <a:rPr sz="900" dirty="0">
                <a:latin typeface="URW Gothic"/>
                <a:cs typeface="URW Gothic"/>
              </a:rPr>
              <a:t>/ </a:t>
            </a:r>
            <a:r>
              <a:rPr sz="900" spc="-5" dirty="0">
                <a:latin typeface="URW Gothic"/>
                <a:cs typeface="URW Gothic"/>
              </a:rPr>
              <a:t>rhyme that has been taught </a:t>
            </a:r>
            <a:r>
              <a:rPr sz="900" dirty="0">
                <a:latin typeface="URW Gothic"/>
                <a:cs typeface="URW Gothic"/>
              </a:rPr>
              <a:t>– </a:t>
            </a:r>
            <a:r>
              <a:rPr sz="900" spc="-5" dirty="0">
                <a:latin typeface="URW Gothic"/>
                <a:cs typeface="URW Gothic"/>
              </a:rPr>
              <a:t>pitch and </a:t>
            </a:r>
            <a:r>
              <a:rPr sz="900" spc="-10" dirty="0">
                <a:latin typeface="URW Gothic"/>
                <a:cs typeface="URW Gothic"/>
              </a:rPr>
              <a:t>melody </a:t>
            </a:r>
            <a:r>
              <a:rPr sz="900" spc="-5" dirty="0">
                <a:latin typeface="URW Gothic"/>
                <a:cs typeface="URW Gothic"/>
              </a:rPr>
              <a:t>matching  appropriate to the age of </a:t>
            </a:r>
            <a:r>
              <a:rPr sz="900" spc="-10" dirty="0">
                <a:latin typeface="URW Gothic"/>
                <a:cs typeface="URW Gothic"/>
              </a:rPr>
              <a:t>the</a:t>
            </a:r>
            <a:r>
              <a:rPr sz="900" spc="20" dirty="0">
                <a:latin typeface="URW Gothic"/>
                <a:cs typeface="URW Gothic"/>
              </a:rPr>
              <a:t> </a:t>
            </a:r>
            <a:r>
              <a:rPr sz="900" spc="-5" dirty="0">
                <a:latin typeface="URW Gothic"/>
                <a:cs typeface="URW Gothic"/>
              </a:rPr>
              <a:t>child</a:t>
            </a:r>
            <a:endParaRPr sz="900">
              <a:latin typeface="URW Gothic"/>
              <a:cs typeface="URW Gothic"/>
            </a:endParaRPr>
          </a:p>
          <a:p>
            <a:pPr marL="241300" marR="5080" indent="-228600">
              <a:lnSpc>
                <a:spcPct val="101099"/>
              </a:lnSpc>
              <a:spcBef>
                <a:spcPts val="1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perform </a:t>
            </a:r>
            <a:r>
              <a:rPr sz="900" dirty="0">
                <a:latin typeface="URW Gothic"/>
                <a:cs typeface="URW Gothic"/>
              </a:rPr>
              <a:t>a </a:t>
            </a:r>
            <a:r>
              <a:rPr sz="900" spc="-5" dirty="0">
                <a:latin typeface="URW Gothic"/>
                <a:cs typeface="URW Gothic"/>
              </a:rPr>
              <a:t>simple </a:t>
            </a:r>
            <a:r>
              <a:rPr sz="900" dirty="0">
                <a:latin typeface="URW Gothic"/>
                <a:cs typeface="URW Gothic"/>
              </a:rPr>
              <a:t>poem </a:t>
            </a:r>
            <a:r>
              <a:rPr sz="900" spc="-10" dirty="0">
                <a:latin typeface="URW Gothic"/>
                <a:cs typeface="URW Gothic"/>
              </a:rPr>
              <a:t>(as </a:t>
            </a:r>
            <a:r>
              <a:rPr sz="900" spc="-5" dirty="0">
                <a:latin typeface="URW Gothic"/>
                <a:cs typeface="URW Gothic"/>
              </a:rPr>
              <a:t>part of </a:t>
            </a:r>
            <a:r>
              <a:rPr sz="900" dirty="0">
                <a:latin typeface="URW Gothic"/>
                <a:cs typeface="URW Gothic"/>
              </a:rPr>
              <a:t>a </a:t>
            </a:r>
            <a:r>
              <a:rPr sz="900" spc="-5" dirty="0">
                <a:latin typeface="URW Gothic"/>
                <a:cs typeface="URW Gothic"/>
              </a:rPr>
              <a:t>group), able to </a:t>
            </a:r>
            <a:r>
              <a:rPr sz="900" dirty="0">
                <a:latin typeface="URW Gothic"/>
                <a:cs typeface="URW Gothic"/>
              </a:rPr>
              <a:t>follow </a:t>
            </a:r>
            <a:r>
              <a:rPr sz="900" spc="-5" dirty="0">
                <a:latin typeface="URW Gothic"/>
                <a:cs typeface="URW Gothic"/>
              </a:rPr>
              <a:t>the rhythm of the  poem</a:t>
            </a:r>
            <a:endParaRPr sz="900">
              <a:latin typeface="URW Gothic"/>
              <a:cs typeface="URW Gothic"/>
            </a:endParaRPr>
          </a:p>
        </p:txBody>
      </p:sp>
      <p:sp>
        <p:nvSpPr>
          <p:cNvPr id="10" name="object 10"/>
          <p:cNvSpPr txBox="1"/>
          <p:nvPr/>
        </p:nvSpPr>
        <p:spPr>
          <a:xfrm>
            <a:off x="421640" y="2886583"/>
            <a:ext cx="165481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URW Gothic"/>
                <a:cs typeface="URW Gothic"/>
              </a:rPr>
              <a:t>Musical Knowledge and</a:t>
            </a:r>
            <a:r>
              <a:rPr sz="900" spc="-35" dirty="0">
                <a:latin typeface="URW Gothic"/>
                <a:cs typeface="URW Gothic"/>
              </a:rPr>
              <a:t> </a:t>
            </a:r>
            <a:r>
              <a:rPr sz="900" spc="-5" dirty="0">
                <a:latin typeface="URW Gothic"/>
                <a:cs typeface="URW Gothic"/>
              </a:rPr>
              <a:t>Skills:</a:t>
            </a:r>
            <a:endParaRPr sz="900">
              <a:latin typeface="URW Gothic"/>
              <a:cs typeface="URW Gothic"/>
            </a:endParaRPr>
          </a:p>
        </p:txBody>
      </p:sp>
      <p:sp>
        <p:nvSpPr>
          <p:cNvPr id="11" name="object 11"/>
          <p:cNvSpPr txBox="1"/>
          <p:nvPr/>
        </p:nvSpPr>
        <p:spPr>
          <a:xfrm>
            <a:off x="650240" y="3026791"/>
            <a:ext cx="4745990" cy="302895"/>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10" dirty="0">
                <a:latin typeface="URW Gothic"/>
                <a:cs typeface="URW Gothic"/>
              </a:rPr>
              <a:t>Able to </a:t>
            </a:r>
            <a:r>
              <a:rPr sz="900" dirty="0">
                <a:latin typeface="URW Gothic"/>
                <a:cs typeface="URW Gothic"/>
              </a:rPr>
              <a:t>copy a </a:t>
            </a:r>
            <a:r>
              <a:rPr sz="900" spc="-5" dirty="0">
                <a:latin typeface="URW Gothic"/>
                <a:cs typeface="URW Gothic"/>
              </a:rPr>
              <a:t>simple beat pattern X X </a:t>
            </a:r>
            <a:r>
              <a:rPr sz="900" dirty="0">
                <a:latin typeface="URW Gothic"/>
                <a:cs typeface="URW Gothic"/>
              </a:rPr>
              <a:t>- - </a:t>
            </a:r>
            <a:r>
              <a:rPr sz="900" spc="-5" dirty="0">
                <a:latin typeface="URW Gothic"/>
                <a:cs typeface="URW Gothic"/>
              </a:rPr>
              <a:t>X </a:t>
            </a:r>
            <a:r>
              <a:rPr sz="900" dirty="0">
                <a:latin typeface="URW Gothic"/>
                <a:cs typeface="URW Gothic"/>
              </a:rPr>
              <a:t>– </a:t>
            </a:r>
            <a:r>
              <a:rPr sz="900" spc="-5" dirty="0">
                <a:latin typeface="URW Gothic"/>
                <a:cs typeface="URW Gothic"/>
              </a:rPr>
              <a:t>including with</a:t>
            </a:r>
            <a:r>
              <a:rPr sz="900" spc="40" dirty="0">
                <a:latin typeface="URW Gothic"/>
                <a:cs typeface="URW Gothic"/>
              </a:rPr>
              <a:t> </a:t>
            </a:r>
            <a:r>
              <a:rPr sz="900" spc="-5" dirty="0">
                <a:latin typeface="URW Gothic"/>
                <a:cs typeface="URW Gothic"/>
              </a:rPr>
              <a:t>instruments</a:t>
            </a:r>
            <a:endParaRPr sz="900">
              <a:latin typeface="URW Gothic"/>
              <a:cs typeface="URW Gothic"/>
            </a:endParaRPr>
          </a:p>
          <a:p>
            <a:pPr marL="241300" indent="-228600">
              <a:lnSpc>
                <a:spcPct val="100000"/>
              </a:lnSpc>
              <a:spcBef>
                <a:spcPts val="20"/>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play an allocated instrument(s) </a:t>
            </a:r>
            <a:r>
              <a:rPr sz="900" spc="5" dirty="0">
                <a:latin typeface="URW Gothic"/>
                <a:cs typeface="URW Gothic"/>
              </a:rPr>
              <a:t>as </a:t>
            </a:r>
            <a:r>
              <a:rPr sz="900" spc="-5" dirty="0">
                <a:latin typeface="URW Gothic"/>
                <a:cs typeface="URW Gothic"/>
              </a:rPr>
              <a:t>part of </a:t>
            </a:r>
            <a:r>
              <a:rPr sz="900" dirty="0">
                <a:latin typeface="URW Gothic"/>
                <a:cs typeface="URW Gothic"/>
              </a:rPr>
              <a:t>a </a:t>
            </a:r>
            <a:r>
              <a:rPr sz="900" spc="-5" dirty="0">
                <a:latin typeface="URW Gothic"/>
                <a:cs typeface="URW Gothic"/>
              </a:rPr>
              <a:t>planned musical</a:t>
            </a:r>
            <a:r>
              <a:rPr sz="900" spc="75" dirty="0">
                <a:latin typeface="URW Gothic"/>
                <a:cs typeface="URW Gothic"/>
              </a:rPr>
              <a:t> </a:t>
            </a:r>
            <a:r>
              <a:rPr sz="900" spc="-5" dirty="0">
                <a:latin typeface="URW Gothic"/>
                <a:cs typeface="URW Gothic"/>
              </a:rPr>
              <a:t>composition</a:t>
            </a:r>
            <a:endParaRPr sz="900">
              <a:latin typeface="URW Gothic"/>
              <a:cs typeface="URW Gothic"/>
            </a:endParaRPr>
          </a:p>
        </p:txBody>
      </p:sp>
      <p:sp>
        <p:nvSpPr>
          <p:cNvPr id="12" name="object 12"/>
          <p:cNvSpPr txBox="1"/>
          <p:nvPr/>
        </p:nvSpPr>
        <p:spPr>
          <a:xfrm>
            <a:off x="434340" y="3447415"/>
            <a:ext cx="414020" cy="162560"/>
          </a:xfrm>
          <a:prstGeom prst="rect">
            <a:avLst/>
          </a:prstGeom>
        </p:spPr>
        <p:txBody>
          <a:bodyPr vert="horz" wrap="square" lIns="0" tIns="12700" rIns="0" bIns="0" rtlCol="0">
            <a:spAutoFit/>
          </a:bodyPr>
          <a:lstStyle/>
          <a:p>
            <a:pPr>
              <a:lnSpc>
                <a:spcPct val="100000"/>
              </a:lnSpc>
              <a:spcBef>
                <a:spcPts val="100"/>
              </a:spcBef>
            </a:pPr>
            <a:r>
              <a:rPr sz="900" spc="-5" dirty="0">
                <a:latin typeface="URW Gothic"/>
                <a:cs typeface="URW Gothic"/>
              </a:rPr>
              <a:t>Dan</a:t>
            </a:r>
            <a:r>
              <a:rPr sz="900" spc="5" dirty="0">
                <a:latin typeface="URW Gothic"/>
                <a:cs typeface="URW Gothic"/>
              </a:rPr>
              <a:t>c</a:t>
            </a:r>
            <a:r>
              <a:rPr sz="900" spc="-5" dirty="0">
                <a:latin typeface="URW Gothic"/>
                <a:cs typeface="URW Gothic"/>
              </a:rPr>
              <a:t>e:</a:t>
            </a:r>
            <a:endParaRPr sz="900">
              <a:latin typeface="URW Gothic"/>
              <a:cs typeface="URW Gothic"/>
            </a:endParaRPr>
          </a:p>
        </p:txBody>
      </p:sp>
      <p:sp>
        <p:nvSpPr>
          <p:cNvPr id="13" name="object 13"/>
          <p:cNvSpPr txBox="1"/>
          <p:nvPr/>
        </p:nvSpPr>
        <p:spPr>
          <a:xfrm>
            <a:off x="662940" y="3587623"/>
            <a:ext cx="4895215" cy="302895"/>
          </a:xfrm>
          <a:prstGeom prst="rect">
            <a:avLst/>
          </a:prstGeom>
        </p:spPr>
        <p:txBody>
          <a:bodyPr vert="horz" wrap="square" lIns="0" tIns="9525" rIns="0" bIns="0" rtlCol="0">
            <a:spAutoFit/>
          </a:bodyPr>
          <a:lstStyle/>
          <a:p>
            <a:pPr marL="227965" marR="5080" indent="-227965">
              <a:lnSpc>
                <a:spcPct val="102200"/>
              </a:lnSpc>
              <a:spcBef>
                <a:spcPts val="75"/>
              </a:spcBef>
              <a:buFont typeface="Symbol"/>
              <a:buChar char=""/>
              <a:tabLst>
                <a:tab pos="227965" algn="l"/>
                <a:tab pos="228600" algn="l"/>
              </a:tabLst>
            </a:pPr>
            <a:r>
              <a:rPr sz="900" spc="-10" dirty="0">
                <a:latin typeface="URW Gothic"/>
                <a:cs typeface="URW Gothic"/>
              </a:rPr>
              <a:t>Able to </a:t>
            </a:r>
            <a:r>
              <a:rPr sz="900" spc="-5" dirty="0">
                <a:latin typeface="URW Gothic"/>
                <a:cs typeface="URW Gothic"/>
              </a:rPr>
              <a:t>move </a:t>
            </a:r>
            <a:r>
              <a:rPr sz="900" spc="5" dirty="0">
                <a:latin typeface="URW Gothic"/>
                <a:cs typeface="URW Gothic"/>
              </a:rPr>
              <a:t>in </a:t>
            </a:r>
            <a:r>
              <a:rPr sz="900" spc="-10" dirty="0">
                <a:latin typeface="URW Gothic"/>
                <a:cs typeface="URW Gothic"/>
              </a:rPr>
              <a:t>time </a:t>
            </a:r>
            <a:r>
              <a:rPr sz="900" spc="-5" dirty="0">
                <a:latin typeface="URW Gothic"/>
                <a:cs typeface="URW Gothic"/>
              </a:rPr>
              <a:t>with music to partake </a:t>
            </a:r>
            <a:r>
              <a:rPr sz="900" spc="5" dirty="0">
                <a:latin typeface="URW Gothic"/>
                <a:cs typeface="URW Gothic"/>
              </a:rPr>
              <a:t>in </a:t>
            </a:r>
            <a:r>
              <a:rPr sz="900" dirty="0">
                <a:latin typeface="URW Gothic"/>
                <a:cs typeface="URW Gothic"/>
              </a:rPr>
              <a:t>a </a:t>
            </a:r>
            <a:r>
              <a:rPr sz="900" spc="-10" dirty="0">
                <a:latin typeface="URW Gothic"/>
                <a:cs typeface="URW Gothic"/>
              </a:rPr>
              <a:t>simple </a:t>
            </a:r>
            <a:r>
              <a:rPr sz="900" spc="-5" dirty="0">
                <a:latin typeface="URW Gothic"/>
                <a:cs typeface="URW Gothic"/>
              </a:rPr>
              <a:t>dance routine, with repetitive  dance motifs</a:t>
            </a:r>
            <a:endParaRPr sz="900">
              <a:latin typeface="URW Gothic"/>
              <a:cs typeface="URW Gothic"/>
            </a:endParaRPr>
          </a:p>
        </p:txBody>
      </p:sp>
      <p:sp>
        <p:nvSpPr>
          <p:cNvPr id="14" name="object 14"/>
          <p:cNvSpPr txBox="1"/>
          <p:nvPr/>
        </p:nvSpPr>
        <p:spPr>
          <a:xfrm>
            <a:off x="421640" y="4008247"/>
            <a:ext cx="12553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URW Gothic"/>
                <a:cs typeface="URW Gothic"/>
              </a:rPr>
              <a:t>Imaginative</a:t>
            </a:r>
            <a:r>
              <a:rPr sz="900" spc="-35" dirty="0">
                <a:latin typeface="URW Gothic"/>
                <a:cs typeface="URW Gothic"/>
              </a:rPr>
              <a:t> </a:t>
            </a:r>
            <a:r>
              <a:rPr sz="900" spc="-5" dirty="0">
                <a:latin typeface="URW Gothic"/>
                <a:cs typeface="URW Gothic"/>
              </a:rPr>
              <a:t>Narrative:</a:t>
            </a:r>
            <a:endParaRPr sz="900">
              <a:latin typeface="URW Gothic"/>
              <a:cs typeface="URW Gothic"/>
            </a:endParaRPr>
          </a:p>
        </p:txBody>
      </p:sp>
      <p:sp>
        <p:nvSpPr>
          <p:cNvPr id="15" name="object 15"/>
          <p:cNvSpPr txBox="1"/>
          <p:nvPr/>
        </p:nvSpPr>
        <p:spPr>
          <a:xfrm>
            <a:off x="650240" y="4148709"/>
            <a:ext cx="5058410" cy="443230"/>
          </a:xfrm>
          <a:prstGeom prst="rect">
            <a:avLst/>
          </a:prstGeom>
        </p:spPr>
        <p:txBody>
          <a:bodyPr vert="horz" wrap="square" lIns="0" tIns="9525" rIns="0" bIns="0" rtlCol="0">
            <a:spAutoFit/>
          </a:bodyPr>
          <a:lstStyle/>
          <a:p>
            <a:pPr marL="241300" marR="5080" indent="-228600">
              <a:lnSpc>
                <a:spcPct val="102200"/>
              </a:lnSpc>
              <a:spcBef>
                <a:spcPts val="75"/>
              </a:spcBef>
              <a:buFont typeface="Symbol"/>
              <a:buChar char=""/>
              <a:tabLst>
                <a:tab pos="240665" algn="l"/>
                <a:tab pos="241300" algn="l"/>
              </a:tabLst>
            </a:pPr>
            <a:r>
              <a:rPr sz="900" spc="-5" dirty="0">
                <a:latin typeface="URW Gothic"/>
                <a:cs typeface="URW Gothic"/>
              </a:rPr>
              <a:t>Use free choice props and small world artefacts to create or adapt </a:t>
            </a:r>
            <a:r>
              <a:rPr sz="900" dirty="0">
                <a:latin typeface="URW Gothic"/>
                <a:cs typeface="URW Gothic"/>
              </a:rPr>
              <a:t>a </a:t>
            </a:r>
            <a:r>
              <a:rPr sz="900" spc="-5" dirty="0">
                <a:latin typeface="URW Gothic"/>
                <a:cs typeface="URW Gothic"/>
              </a:rPr>
              <a:t>narrative or story,  mirroring </a:t>
            </a:r>
            <a:r>
              <a:rPr sz="900" spc="-10" dirty="0">
                <a:latin typeface="URW Gothic"/>
                <a:cs typeface="URW Gothic"/>
              </a:rPr>
              <a:t>some </a:t>
            </a:r>
            <a:r>
              <a:rPr sz="900" spc="-5" dirty="0">
                <a:latin typeface="URW Gothic"/>
                <a:cs typeface="URW Gothic"/>
              </a:rPr>
              <a:t>vocabulary, or themes </a:t>
            </a:r>
            <a:r>
              <a:rPr sz="900" dirty="0">
                <a:latin typeface="URW Gothic"/>
                <a:cs typeface="URW Gothic"/>
              </a:rPr>
              <a:t>from </a:t>
            </a:r>
            <a:r>
              <a:rPr sz="900" spc="-5" dirty="0">
                <a:latin typeface="URW Gothic"/>
                <a:cs typeface="URW Gothic"/>
              </a:rPr>
              <a:t>the </a:t>
            </a:r>
            <a:r>
              <a:rPr sz="900" dirty="0">
                <a:latin typeface="URW Gothic"/>
                <a:cs typeface="URW Gothic"/>
              </a:rPr>
              <a:t>stories </a:t>
            </a:r>
            <a:r>
              <a:rPr sz="900" spc="-5" dirty="0">
                <a:latin typeface="URW Gothic"/>
                <a:cs typeface="URW Gothic"/>
              </a:rPr>
              <a:t>they have</a:t>
            </a:r>
            <a:r>
              <a:rPr sz="900" spc="5" dirty="0">
                <a:latin typeface="URW Gothic"/>
                <a:cs typeface="URW Gothic"/>
              </a:rPr>
              <a:t> </a:t>
            </a:r>
            <a:r>
              <a:rPr sz="900" dirty="0">
                <a:latin typeface="URW Gothic"/>
                <a:cs typeface="URW Gothic"/>
              </a:rPr>
              <a:t>experienced.</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15" dirty="0">
                <a:latin typeface="URW Gothic"/>
                <a:cs typeface="URW Gothic"/>
              </a:rPr>
              <a:t>As </a:t>
            </a:r>
            <a:r>
              <a:rPr sz="900" spc="-5" dirty="0">
                <a:latin typeface="URW Gothic"/>
                <a:cs typeface="URW Gothic"/>
              </a:rPr>
              <a:t>part of </a:t>
            </a:r>
            <a:r>
              <a:rPr sz="900" dirty="0">
                <a:latin typeface="URW Gothic"/>
                <a:cs typeface="URW Gothic"/>
              </a:rPr>
              <a:t>a </a:t>
            </a:r>
            <a:r>
              <a:rPr sz="900" spc="-5" dirty="0">
                <a:latin typeface="URW Gothic"/>
                <a:cs typeface="URW Gothic"/>
              </a:rPr>
              <a:t>group, </a:t>
            </a:r>
            <a:r>
              <a:rPr sz="900" dirty="0">
                <a:latin typeface="URW Gothic"/>
                <a:cs typeface="URW Gothic"/>
              </a:rPr>
              <a:t>invent </a:t>
            </a:r>
            <a:r>
              <a:rPr sz="900" spc="-5" dirty="0">
                <a:latin typeface="URW Gothic"/>
                <a:cs typeface="URW Gothic"/>
              </a:rPr>
              <a:t>or adapt </a:t>
            </a:r>
            <a:r>
              <a:rPr sz="900" dirty="0">
                <a:latin typeface="URW Gothic"/>
                <a:cs typeface="URW Gothic"/>
              </a:rPr>
              <a:t>a </a:t>
            </a:r>
            <a:r>
              <a:rPr sz="900" spc="-5" dirty="0">
                <a:latin typeface="URW Gothic"/>
                <a:cs typeface="URW Gothic"/>
              </a:rPr>
              <a:t>known story to </a:t>
            </a:r>
            <a:r>
              <a:rPr sz="900" dirty="0">
                <a:latin typeface="URW Gothic"/>
                <a:cs typeface="URW Gothic"/>
              </a:rPr>
              <a:t>create a </a:t>
            </a:r>
            <a:r>
              <a:rPr sz="900" spc="-5" dirty="0">
                <a:latin typeface="URW Gothic"/>
                <a:cs typeface="URW Gothic"/>
              </a:rPr>
              <a:t>new</a:t>
            </a:r>
            <a:r>
              <a:rPr sz="900" spc="25" dirty="0">
                <a:latin typeface="URW Gothic"/>
                <a:cs typeface="URW Gothic"/>
              </a:rPr>
              <a:t> </a:t>
            </a:r>
            <a:r>
              <a:rPr sz="900" spc="-5" dirty="0">
                <a:latin typeface="URW Gothic"/>
                <a:cs typeface="URW Gothic"/>
              </a:rPr>
              <a:t>narrative</a:t>
            </a:r>
            <a:endParaRPr sz="900">
              <a:latin typeface="URW Gothic"/>
              <a:cs typeface="URW Gothic"/>
            </a:endParaRPr>
          </a:p>
        </p:txBody>
      </p:sp>
      <p:sp>
        <p:nvSpPr>
          <p:cNvPr id="16" name="object 16"/>
          <p:cNvSpPr txBox="1"/>
          <p:nvPr/>
        </p:nvSpPr>
        <p:spPr>
          <a:xfrm>
            <a:off x="421640" y="1161034"/>
            <a:ext cx="9647555" cy="104838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Gothic Uralic"/>
                <a:cs typeface="Gothic Uralic"/>
              </a:rPr>
              <a:t>Early Learning </a:t>
            </a:r>
            <a:r>
              <a:rPr sz="1200" b="1" spc="-5" dirty="0">
                <a:solidFill>
                  <a:srgbClr val="FFFFFF"/>
                </a:solidFill>
                <a:latin typeface="Gothic Uralic"/>
                <a:cs typeface="Gothic Uralic"/>
              </a:rPr>
              <a:t>Goal: </a:t>
            </a:r>
            <a:r>
              <a:rPr sz="1200" b="1" dirty="0">
                <a:solidFill>
                  <a:srgbClr val="FFFFFF"/>
                </a:solidFill>
                <a:latin typeface="Gothic Uralic"/>
                <a:cs typeface="Gothic Uralic"/>
              </a:rPr>
              <a:t>Expressive </a:t>
            </a:r>
            <a:r>
              <a:rPr sz="1200" b="1" spc="-5" dirty="0">
                <a:solidFill>
                  <a:srgbClr val="FFFFFF"/>
                </a:solidFill>
                <a:latin typeface="Gothic Uralic"/>
                <a:cs typeface="Gothic Uralic"/>
              </a:rPr>
              <a:t>Arts and Design </a:t>
            </a:r>
            <a:r>
              <a:rPr sz="1200" spc="-5" dirty="0">
                <a:solidFill>
                  <a:srgbClr val="FFFFFF"/>
                </a:solidFill>
                <a:latin typeface="URW Gothic"/>
                <a:cs typeface="URW Gothic"/>
              </a:rPr>
              <a:t>| Being Imaginative and</a:t>
            </a:r>
            <a:r>
              <a:rPr sz="1200" spc="20" dirty="0">
                <a:solidFill>
                  <a:srgbClr val="FFFFFF"/>
                </a:solidFill>
                <a:latin typeface="URW Gothic"/>
                <a:cs typeface="URW Gothic"/>
              </a:rPr>
              <a:t> </a:t>
            </a:r>
            <a:r>
              <a:rPr sz="1200" dirty="0">
                <a:solidFill>
                  <a:srgbClr val="FFFFFF"/>
                </a:solidFill>
                <a:latin typeface="URW Gothic"/>
                <a:cs typeface="URW Gothic"/>
              </a:rPr>
              <a:t>Expressive</a:t>
            </a:r>
            <a:endParaRPr sz="1200" dirty="0">
              <a:latin typeface="URW Gothic"/>
              <a:cs typeface="URW Gothic"/>
            </a:endParaRPr>
          </a:p>
          <a:p>
            <a:pPr marL="12700">
              <a:lnSpc>
                <a:spcPct val="100000"/>
              </a:lnSpc>
              <a:spcBef>
                <a:spcPts val="10"/>
              </a:spcBef>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Invent, adapt and </a:t>
            </a:r>
            <a:r>
              <a:rPr sz="900" dirty="0">
                <a:latin typeface="URW Gothic"/>
                <a:cs typeface="URW Gothic"/>
              </a:rPr>
              <a:t>recount </a:t>
            </a:r>
            <a:r>
              <a:rPr sz="900" spc="-5" dirty="0">
                <a:latin typeface="URW Gothic"/>
                <a:cs typeface="URW Gothic"/>
              </a:rPr>
              <a:t>narratives and stories with peers and their teacher;</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dirty="0">
                <a:latin typeface="URW Gothic"/>
                <a:cs typeface="URW Gothic"/>
              </a:rPr>
              <a:t>Sing a </a:t>
            </a:r>
            <a:r>
              <a:rPr sz="900" spc="-5" dirty="0">
                <a:latin typeface="URW Gothic"/>
                <a:cs typeface="URW Gothic"/>
              </a:rPr>
              <a:t>range of well-known nursery rhymes and songs; </a:t>
            </a:r>
            <a:r>
              <a:rPr sz="900" dirty="0">
                <a:latin typeface="URW Gothic"/>
                <a:cs typeface="URW Gothic"/>
              </a:rPr>
              <a:t>Perform </a:t>
            </a:r>
            <a:r>
              <a:rPr sz="900" spc="-5" dirty="0">
                <a:latin typeface="URW Gothic"/>
                <a:cs typeface="URW Gothic"/>
              </a:rPr>
              <a:t>songs, rhymes, poems and </a:t>
            </a:r>
            <a:r>
              <a:rPr sz="900" dirty="0">
                <a:latin typeface="URW Gothic"/>
                <a:cs typeface="URW Gothic"/>
              </a:rPr>
              <a:t>stories </a:t>
            </a:r>
            <a:r>
              <a:rPr sz="900" spc="-5" dirty="0">
                <a:latin typeface="URW Gothic"/>
                <a:cs typeface="URW Gothic"/>
              </a:rPr>
              <a:t>with others, and </a:t>
            </a:r>
            <a:r>
              <a:rPr sz="900" dirty="0">
                <a:latin typeface="URW Gothic"/>
                <a:cs typeface="URW Gothic"/>
              </a:rPr>
              <a:t>– </a:t>
            </a:r>
            <a:r>
              <a:rPr sz="900" spc="-5" dirty="0">
                <a:latin typeface="URW Gothic"/>
                <a:cs typeface="URW Gothic"/>
              </a:rPr>
              <a:t>when appropriate </a:t>
            </a:r>
            <a:r>
              <a:rPr sz="900" dirty="0">
                <a:latin typeface="URW Gothic"/>
                <a:cs typeface="URW Gothic"/>
              </a:rPr>
              <a:t>– </a:t>
            </a:r>
            <a:r>
              <a:rPr sz="900" spc="-5" dirty="0">
                <a:latin typeface="URW Gothic"/>
                <a:cs typeface="URW Gothic"/>
              </a:rPr>
              <a:t>try to move </a:t>
            </a:r>
            <a:r>
              <a:rPr sz="900" spc="5" dirty="0">
                <a:latin typeface="URW Gothic"/>
                <a:cs typeface="URW Gothic"/>
              </a:rPr>
              <a:t>in </a:t>
            </a:r>
            <a:r>
              <a:rPr sz="900" spc="-10" dirty="0">
                <a:latin typeface="URW Gothic"/>
                <a:cs typeface="URW Gothic"/>
              </a:rPr>
              <a:t>time </a:t>
            </a:r>
            <a:r>
              <a:rPr sz="900" spc="-5" dirty="0">
                <a:latin typeface="URW Gothic"/>
                <a:cs typeface="URW Gothic"/>
              </a:rPr>
              <a:t>with</a:t>
            </a:r>
            <a:r>
              <a:rPr sz="900" spc="145" dirty="0">
                <a:latin typeface="URW Gothic"/>
                <a:cs typeface="URW Gothic"/>
              </a:rPr>
              <a:t> </a:t>
            </a:r>
            <a:r>
              <a:rPr sz="900" spc="-5" dirty="0">
                <a:latin typeface="URW Gothic"/>
                <a:cs typeface="URW Gothic"/>
              </a:rPr>
              <a:t>music.</a:t>
            </a:r>
            <a:endParaRPr sz="900" dirty="0">
              <a:latin typeface="URW Gothic"/>
              <a:cs typeface="URW Gothic"/>
            </a:endParaRPr>
          </a:p>
          <a:p>
            <a:pPr marL="12700">
              <a:lnSpc>
                <a:spcPct val="100000"/>
              </a:lnSpc>
              <a:spcBef>
                <a:spcPts val="20"/>
              </a:spcBef>
              <a:tabLst>
                <a:tab pos="5588000" algn="l"/>
              </a:tabLst>
            </a:pPr>
            <a:r>
              <a:rPr sz="900" b="1" spc="-5" dirty="0">
                <a:solidFill>
                  <a:srgbClr val="FFFFFF"/>
                </a:solidFill>
                <a:latin typeface="Gothic Uralic"/>
                <a:cs typeface="Gothic Uralic"/>
              </a:rPr>
              <a:t>Progression towards the Early</a:t>
            </a:r>
            <a:r>
              <a:rPr sz="900" b="1" spc="65" dirty="0">
                <a:solidFill>
                  <a:srgbClr val="FFFFFF"/>
                </a:solidFill>
                <a:latin typeface="Gothic Uralic"/>
                <a:cs typeface="Gothic Uralic"/>
              </a:rPr>
              <a:t> </a:t>
            </a:r>
            <a:r>
              <a:rPr sz="900" b="1" dirty="0">
                <a:solidFill>
                  <a:srgbClr val="FFFFFF"/>
                </a:solidFill>
                <a:latin typeface="Gothic Uralic"/>
                <a:cs typeface="Gothic Uralic"/>
              </a:rPr>
              <a:t>Learning</a:t>
            </a:r>
            <a:r>
              <a:rPr sz="900" b="1" spc="20" dirty="0">
                <a:solidFill>
                  <a:srgbClr val="FFFFFF"/>
                </a:solidFill>
                <a:latin typeface="Gothic Uralic"/>
                <a:cs typeface="Gothic Uralic"/>
              </a:rPr>
              <a:t> </a:t>
            </a:r>
            <a:r>
              <a:rPr sz="900" b="1" spc="-5" dirty="0">
                <a:solidFill>
                  <a:srgbClr val="FFFFFF"/>
                </a:solidFill>
                <a:latin typeface="Gothic Uralic"/>
                <a:cs typeface="Gothic Uralic"/>
              </a:rPr>
              <a:t>Goal	Progress in other </a:t>
            </a:r>
            <a:r>
              <a:rPr sz="900" b="1" dirty="0">
                <a:solidFill>
                  <a:srgbClr val="FFFFFF"/>
                </a:solidFill>
                <a:latin typeface="Gothic Uralic"/>
                <a:cs typeface="Gothic Uralic"/>
              </a:rPr>
              <a:t>areas </a:t>
            </a:r>
            <a:r>
              <a:rPr sz="900" b="1" spc="-5" dirty="0">
                <a:solidFill>
                  <a:srgbClr val="FFFFFF"/>
                </a:solidFill>
                <a:latin typeface="Gothic Uralic"/>
                <a:cs typeface="Gothic Uralic"/>
              </a:rPr>
              <a:t>of Being Imaginitive curriculum </a:t>
            </a:r>
            <a:r>
              <a:rPr sz="900" b="1" dirty="0">
                <a:solidFill>
                  <a:srgbClr val="FFFFFF"/>
                </a:solidFill>
                <a:latin typeface="Gothic Uralic"/>
                <a:cs typeface="Gothic Uralic"/>
              </a:rPr>
              <a:t>– </a:t>
            </a:r>
            <a:r>
              <a:rPr lang="en-GB" sz="900" b="1" i="1" spc="-155" dirty="0">
                <a:solidFill>
                  <a:srgbClr val="FFFFFF"/>
                </a:solidFill>
                <a:latin typeface="Verdana"/>
                <a:cs typeface="Gothic Uralic"/>
              </a:rPr>
              <a:t>Reception</a:t>
            </a:r>
            <a:endParaRPr sz="900" dirty="0">
              <a:latin typeface="Verdana"/>
              <a:cs typeface="Verdana"/>
            </a:endParaRPr>
          </a:p>
          <a:p>
            <a:pPr marL="12700">
              <a:lnSpc>
                <a:spcPct val="100000"/>
              </a:lnSpc>
              <a:spcBef>
                <a:spcPts val="25"/>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a:p>
            <a:pPr marL="12700">
              <a:lnSpc>
                <a:spcPct val="100000"/>
              </a:lnSpc>
              <a:spcBef>
                <a:spcPts val="25"/>
              </a:spcBef>
              <a:tabLst>
                <a:tab pos="5588000" algn="l"/>
              </a:tabLst>
            </a:pPr>
            <a:r>
              <a:rPr sz="900" spc="-5" dirty="0">
                <a:latin typeface="URW Gothic"/>
                <a:cs typeface="URW Gothic"/>
              </a:rPr>
              <a:t>Singing:	Singing:</a:t>
            </a:r>
            <a:endParaRPr sz="900" dirty="0">
              <a:latin typeface="URW Gothic"/>
              <a:cs typeface="URW Gothic"/>
            </a:endParaRPr>
          </a:p>
        </p:txBody>
      </p:sp>
      <p:sp>
        <p:nvSpPr>
          <p:cNvPr id="17" name="object 17"/>
          <p:cNvSpPr txBox="1"/>
          <p:nvPr/>
        </p:nvSpPr>
        <p:spPr>
          <a:xfrm>
            <a:off x="6238621" y="2186685"/>
            <a:ext cx="3768090" cy="289823"/>
          </a:xfrm>
          <a:prstGeom prst="rect">
            <a:avLst/>
          </a:prstGeom>
        </p:spPr>
        <p:txBody>
          <a:bodyPr vert="horz" wrap="square" lIns="0" tIns="12700" rIns="0" bIns="0" rtlCol="0">
            <a:spAutoFit/>
          </a:bodyPr>
          <a:lstStyle/>
          <a:p>
            <a:pPr marL="227965" indent="-227965">
              <a:lnSpc>
                <a:spcPct val="100000"/>
              </a:lnSpc>
              <a:spcBef>
                <a:spcPts val="100"/>
              </a:spcBef>
              <a:buFont typeface="Symbol"/>
              <a:buChar char=""/>
              <a:tabLst>
                <a:tab pos="227965" algn="l"/>
                <a:tab pos="228600" algn="l"/>
              </a:tabLst>
            </a:pPr>
            <a:r>
              <a:rPr sz="900" dirty="0">
                <a:latin typeface="URW Gothic"/>
                <a:cs typeface="URW Gothic"/>
              </a:rPr>
              <a:t>Invent </a:t>
            </a:r>
            <a:r>
              <a:rPr sz="900" spc="-5" dirty="0">
                <a:latin typeface="URW Gothic"/>
                <a:cs typeface="URW Gothic"/>
              </a:rPr>
              <a:t>own </a:t>
            </a:r>
            <a:r>
              <a:rPr sz="900" spc="-10" dirty="0">
                <a:latin typeface="URW Gothic"/>
                <a:cs typeface="URW Gothic"/>
              </a:rPr>
              <a:t>simple </a:t>
            </a:r>
            <a:r>
              <a:rPr sz="900" spc="-5" dirty="0">
                <a:latin typeface="URW Gothic"/>
                <a:cs typeface="URW Gothic"/>
              </a:rPr>
              <a:t>songs and rhymes </a:t>
            </a:r>
            <a:r>
              <a:rPr sz="900" dirty="0">
                <a:latin typeface="URW Gothic"/>
                <a:cs typeface="URW Gothic"/>
              </a:rPr>
              <a:t>– </a:t>
            </a:r>
            <a:r>
              <a:rPr sz="900" spc="-5" dirty="0">
                <a:latin typeface="URW Gothic"/>
                <a:cs typeface="URW Gothic"/>
              </a:rPr>
              <a:t>based on known</a:t>
            </a:r>
            <a:r>
              <a:rPr sz="900" spc="55" dirty="0">
                <a:latin typeface="URW Gothic"/>
                <a:cs typeface="URW Gothic"/>
              </a:rPr>
              <a:t> </a:t>
            </a:r>
            <a:r>
              <a:rPr sz="900" spc="-5" dirty="0">
                <a:latin typeface="URW Gothic"/>
                <a:cs typeface="URW Gothic"/>
              </a:rPr>
              <a:t>versions</a:t>
            </a:r>
            <a:endParaRPr sz="900" dirty="0">
              <a:latin typeface="URW Gothic"/>
              <a:cs typeface="URW Gothic"/>
            </a:endParaRPr>
          </a:p>
          <a:p>
            <a:pPr marL="227965" indent="-227965">
              <a:lnSpc>
                <a:spcPct val="100000"/>
              </a:lnSpc>
              <a:spcBef>
                <a:spcPts val="25"/>
              </a:spcBef>
              <a:buFont typeface="Symbol"/>
              <a:buChar char=""/>
              <a:tabLst>
                <a:tab pos="227965" algn="l"/>
                <a:tab pos="228600" algn="l"/>
              </a:tabLst>
            </a:pPr>
            <a:r>
              <a:rPr sz="900" dirty="0">
                <a:latin typeface="URW Gothic"/>
                <a:cs typeface="URW Gothic"/>
              </a:rPr>
              <a:t>Sing a </a:t>
            </a:r>
            <a:r>
              <a:rPr sz="900" spc="-5" dirty="0">
                <a:latin typeface="URW Gothic"/>
                <a:cs typeface="URW Gothic"/>
              </a:rPr>
              <a:t>known song  to an</a:t>
            </a:r>
            <a:r>
              <a:rPr sz="900" spc="-10" dirty="0">
                <a:latin typeface="URW Gothic"/>
                <a:cs typeface="URW Gothic"/>
              </a:rPr>
              <a:t> </a:t>
            </a:r>
            <a:r>
              <a:rPr sz="900" spc="-5" dirty="0">
                <a:latin typeface="URW Gothic"/>
                <a:cs typeface="URW Gothic"/>
              </a:rPr>
              <a:t>audience</a:t>
            </a:r>
            <a:endParaRPr sz="900" dirty="0">
              <a:latin typeface="URW Gothic"/>
              <a:cs typeface="URW Gothic"/>
            </a:endParaRPr>
          </a:p>
        </p:txBody>
      </p:sp>
      <p:sp>
        <p:nvSpPr>
          <p:cNvPr id="18" name="object 18"/>
          <p:cNvSpPr txBox="1"/>
          <p:nvPr/>
        </p:nvSpPr>
        <p:spPr>
          <a:xfrm>
            <a:off x="5997321" y="2606167"/>
            <a:ext cx="165481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URW Gothic"/>
                <a:cs typeface="URW Gothic"/>
              </a:rPr>
              <a:t>Musical Knowledge and</a:t>
            </a:r>
            <a:r>
              <a:rPr sz="900" spc="-35" dirty="0">
                <a:latin typeface="URW Gothic"/>
                <a:cs typeface="URW Gothic"/>
              </a:rPr>
              <a:t> </a:t>
            </a:r>
            <a:r>
              <a:rPr sz="900" spc="-5" dirty="0">
                <a:latin typeface="URW Gothic"/>
                <a:cs typeface="URW Gothic"/>
              </a:rPr>
              <a:t>Skills:</a:t>
            </a:r>
            <a:endParaRPr sz="900">
              <a:latin typeface="URW Gothic"/>
              <a:cs typeface="URW Gothic"/>
            </a:endParaRPr>
          </a:p>
        </p:txBody>
      </p:sp>
      <p:sp>
        <p:nvSpPr>
          <p:cNvPr id="19" name="object 19"/>
          <p:cNvSpPr txBox="1"/>
          <p:nvPr/>
        </p:nvSpPr>
        <p:spPr>
          <a:xfrm>
            <a:off x="6225921" y="2746375"/>
            <a:ext cx="4125595" cy="990849"/>
          </a:xfrm>
          <a:prstGeom prst="rect">
            <a:avLst/>
          </a:prstGeom>
        </p:spPr>
        <p:txBody>
          <a:bodyPr vert="horz" wrap="square" lIns="0" tIns="9525" rIns="0" bIns="0" rtlCol="0">
            <a:spAutoFit/>
          </a:bodyPr>
          <a:lstStyle/>
          <a:p>
            <a:pPr marL="241300" marR="380365" indent="-228600">
              <a:lnSpc>
                <a:spcPct val="102200"/>
              </a:lnSpc>
              <a:spcBef>
                <a:spcPts val="75"/>
              </a:spcBef>
              <a:buFont typeface="Symbol"/>
              <a:buChar char=""/>
              <a:tabLst>
                <a:tab pos="240665" algn="l"/>
                <a:tab pos="241300" algn="l"/>
              </a:tabLst>
            </a:pPr>
            <a:r>
              <a:rPr sz="900" spc="-5" dirty="0">
                <a:latin typeface="URW Gothic"/>
                <a:cs typeface="URW Gothic"/>
              </a:rPr>
              <a:t>Know the names of </a:t>
            </a:r>
            <a:r>
              <a:rPr sz="900" dirty="0">
                <a:latin typeface="URW Gothic"/>
                <a:cs typeface="URW Gothic"/>
              </a:rPr>
              <a:t>key </a:t>
            </a:r>
            <a:r>
              <a:rPr sz="900" spc="-5" dirty="0">
                <a:latin typeface="URW Gothic"/>
                <a:cs typeface="URW Gothic"/>
              </a:rPr>
              <a:t>musical instruments available </a:t>
            </a:r>
            <a:r>
              <a:rPr sz="900" spc="-10" dirty="0">
                <a:latin typeface="URW Gothic"/>
                <a:cs typeface="URW Gothic"/>
              </a:rPr>
              <a:t>to </a:t>
            </a:r>
            <a:r>
              <a:rPr sz="900" spc="-5" dirty="0">
                <a:latin typeface="URW Gothic"/>
                <a:cs typeface="URW Gothic"/>
              </a:rPr>
              <a:t>them </a:t>
            </a:r>
            <a:r>
              <a:rPr sz="900" dirty="0">
                <a:latin typeface="URW Gothic"/>
                <a:cs typeface="URW Gothic"/>
              </a:rPr>
              <a:t>–  </a:t>
            </a:r>
            <a:r>
              <a:rPr sz="900" spc="-5" dirty="0">
                <a:latin typeface="URW Gothic"/>
                <a:cs typeface="URW Gothic"/>
              </a:rPr>
              <a:t>maraca,</a:t>
            </a:r>
            <a:r>
              <a:rPr sz="900" dirty="0">
                <a:latin typeface="URW Gothic"/>
                <a:cs typeface="URW Gothic"/>
              </a:rPr>
              <a:t> </a:t>
            </a:r>
            <a:r>
              <a:rPr sz="900" spc="-5" dirty="0">
                <a:latin typeface="URW Gothic"/>
                <a:cs typeface="URW Gothic"/>
              </a:rPr>
              <a:t>tambourine</a:t>
            </a:r>
            <a:r>
              <a:rPr lang="en-US" sz="900" spc="-5" dirty="0">
                <a:latin typeface="URW Gothic"/>
                <a:cs typeface="URW Gothic"/>
              </a:rPr>
              <a:t> and </a:t>
            </a:r>
            <a:r>
              <a:rPr sz="900" spc="-30" dirty="0">
                <a:latin typeface="URW Gothic"/>
                <a:cs typeface="URW Gothic"/>
              </a:rPr>
              <a:t> </a:t>
            </a:r>
            <a:r>
              <a:rPr sz="900" spc="-5" dirty="0">
                <a:latin typeface="URW Gothic"/>
                <a:cs typeface="URW Gothic"/>
              </a:rPr>
              <a:t>triangle</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Listen to </a:t>
            </a:r>
            <a:r>
              <a:rPr sz="900" dirty="0">
                <a:latin typeface="URW Gothic"/>
                <a:cs typeface="URW Gothic"/>
              </a:rPr>
              <a:t>a </a:t>
            </a:r>
            <a:r>
              <a:rPr sz="900" spc="-5" dirty="0">
                <a:latin typeface="URW Gothic"/>
                <a:cs typeface="URW Gothic"/>
              </a:rPr>
              <a:t>range of music and begin to compare </a:t>
            </a:r>
            <a:r>
              <a:rPr sz="900" spc="5" dirty="0">
                <a:latin typeface="URW Gothic"/>
                <a:cs typeface="URW Gothic"/>
              </a:rPr>
              <a:t>it </a:t>
            </a:r>
            <a:r>
              <a:rPr sz="900" dirty="0">
                <a:latin typeface="URW Gothic"/>
                <a:cs typeface="URW Gothic"/>
              </a:rPr>
              <a:t>– </a:t>
            </a:r>
            <a:r>
              <a:rPr sz="900" spc="-5" dirty="0">
                <a:latin typeface="URW Gothic"/>
                <a:cs typeface="URW Gothic"/>
              </a:rPr>
              <a:t>‘they sound </a:t>
            </a:r>
            <a:r>
              <a:rPr sz="900" dirty="0">
                <a:latin typeface="URW Gothic"/>
                <a:cs typeface="URW Gothic"/>
              </a:rPr>
              <a:t>a </a:t>
            </a:r>
            <a:r>
              <a:rPr sz="900" spc="-5" dirty="0">
                <a:latin typeface="URW Gothic"/>
                <a:cs typeface="URW Gothic"/>
              </a:rPr>
              <a:t>bit  similar because they </a:t>
            </a:r>
            <a:r>
              <a:rPr sz="900" spc="-10" dirty="0">
                <a:latin typeface="URW Gothic"/>
                <a:cs typeface="URW Gothic"/>
              </a:rPr>
              <a:t>both have </a:t>
            </a:r>
            <a:r>
              <a:rPr sz="900" spc="-5" dirty="0">
                <a:latin typeface="URW Gothic"/>
                <a:cs typeface="URW Gothic"/>
              </a:rPr>
              <a:t>lots of </a:t>
            </a:r>
            <a:r>
              <a:rPr sz="900" dirty="0">
                <a:latin typeface="URW Gothic"/>
                <a:cs typeface="URW Gothic"/>
              </a:rPr>
              <a:t>quiet</a:t>
            </a:r>
            <a:r>
              <a:rPr sz="900" spc="20" dirty="0">
                <a:latin typeface="URW Gothic"/>
                <a:cs typeface="URW Gothic"/>
              </a:rPr>
              <a:t> </a:t>
            </a:r>
            <a:r>
              <a:rPr sz="900" spc="-5" dirty="0">
                <a:latin typeface="URW Gothic"/>
                <a:cs typeface="URW Gothic"/>
              </a:rPr>
              <a:t>sounds’.</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Begin to know types of music </a:t>
            </a:r>
            <a:r>
              <a:rPr sz="900" dirty="0">
                <a:latin typeface="URW Gothic"/>
                <a:cs typeface="URW Gothic"/>
              </a:rPr>
              <a:t>which </a:t>
            </a:r>
            <a:r>
              <a:rPr sz="900" spc="-5" dirty="0">
                <a:latin typeface="URW Gothic"/>
                <a:cs typeface="URW Gothic"/>
              </a:rPr>
              <a:t>they like </a:t>
            </a:r>
            <a:r>
              <a:rPr sz="900" spc="-10" dirty="0">
                <a:latin typeface="URW Gothic"/>
                <a:cs typeface="URW Gothic"/>
              </a:rPr>
              <a:t>(e.g. </a:t>
            </a:r>
            <a:r>
              <a:rPr sz="900" spc="-5" dirty="0">
                <a:latin typeface="URW Gothic"/>
                <a:cs typeface="URW Gothic"/>
              </a:rPr>
              <a:t>pop, classical,</a:t>
            </a:r>
            <a:r>
              <a:rPr sz="900" spc="70" dirty="0">
                <a:latin typeface="URW Gothic"/>
                <a:cs typeface="URW Gothic"/>
              </a:rPr>
              <a:t> </a:t>
            </a:r>
            <a:r>
              <a:rPr sz="900" dirty="0">
                <a:latin typeface="URW Gothic"/>
                <a:cs typeface="URW Gothic"/>
              </a:rPr>
              <a:t>Jazz)</a:t>
            </a:r>
          </a:p>
          <a:p>
            <a:pPr marL="241300" marR="154305" indent="-228600">
              <a:lnSpc>
                <a:spcPct val="102200"/>
              </a:lnSpc>
              <a:buFont typeface="Symbol"/>
              <a:buChar char=""/>
              <a:tabLst>
                <a:tab pos="240665" algn="l"/>
                <a:tab pos="241300" algn="l"/>
              </a:tabLst>
            </a:pPr>
            <a:r>
              <a:rPr sz="900" spc="-10" dirty="0">
                <a:latin typeface="URW Gothic"/>
                <a:cs typeface="URW Gothic"/>
              </a:rPr>
              <a:t>Able to make </a:t>
            </a:r>
            <a:r>
              <a:rPr sz="900" spc="-5" dirty="0">
                <a:latin typeface="URW Gothic"/>
                <a:cs typeface="URW Gothic"/>
              </a:rPr>
              <a:t>own simple repeating compositions (clapping </a:t>
            </a:r>
            <a:r>
              <a:rPr sz="900" dirty="0">
                <a:latin typeface="URW Gothic"/>
                <a:cs typeface="URW Gothic"/>
              </a:rPr>
              <a:t>/ </a:t>
            </a:r>
            <a:r>
              <a:rPr sz="900" spc="-5" dirty="0">
                <a:latin typeface="URW Gothic"/>
                <a:cs typeface="URW Gothic"/>
              </a:rPr>
              <a:t>body  percussion </a:t>
            </a:r>
            <a:r>
              <a:rPr sz="900" dirty="0">
                <a:latin typeface="URW Gothic"/>
                <a:cs typeface="URW Gothic"/>
              </a:rPr>
              <a:t>/</a:t>
            </a:r>
            <a:r>
              <a:rPr sz="900" spc="-20" dirty="0">
                <a:latin typeface="URW Gothic"/>
                <a:cs typeface="URW Gothic"/>
              </a:rPr>
              <a:t> </a:t>
            </a:r>
            <a:r>
              <a:rPr sz="900" spc="-5" dirty="0">
                <a:latin typeface="URW Gothic"/>
                <a:cs typeface="URW Gothic"/>
              </a:rPr>
              <a:t>instrument)</a:t>
            </a:r>
            <a:endParaRPr sz="900" dirty="0">
              <a:latin typeface="URW Gothic"/>
              <a:cs typeface="URW Gothic"/>
            </a:endParaRPr>
          </a:p>
        </p:txBody>
      </p:sp>
      <p:sp>
        <p:nvSpPr>
          <p:cNvPr id="20" name="object 20"/>
          <p:cNvSpPr txBox="1"/>
          <p:nvPr/>
        </p:nvSpPr>
        <p:spPr>
          <a:xfrm>
            <a:off x="6010021" y="4148709"/>
            <a:ext cx="414020" cy="162560"/>
          </a:xfrm>
          <a:prstGeom prst="rect">
            <a:avLst/>
          </a:prstGeom>
        </p:spPr>
        <p:txBody>
          <a:bodyPr vert="horz" wrap="square" lIns="0" tIns="12700" rIns="0" bIns="0" rtlCol="0">
            <a:spAutoFit/>
          </a:bodyPr>
          <a:lstStyle/>
          <a:p>
            <a:pPr>
              <a:lnSpc>
                <a:spcPct val="100000"/>
              </a:lnSpc>
              <a:spcBef>
                <a:spcPts val="100"/>
              </a:spcBef>
            </a:pPr>
            <a:r>
              <a:rPr sz="900" spc="-5" dirty="0">
                <a:latin typeface="URW Gothic"/>
                <a:cs typeface="URW Gothic"/>
              </a:rPr>
              <a:t>Dan</a:t>
            </a:r>
            <a:r>
              <a:rPr sz="900" spc="5" dirty="0">
                <a:latin typeface="URW Gothic"/>
                <a:cs typeface="URW Gothic"/>
              </a:rPr>
              <a:t>c</a:t>
            </a:r>
            <a:r>
              <a:rPr sz="900" spc="-5" dirty="0">
                <a:latin typeface="URW Gothic"/>
                <a:cs typeface="URW Gothic"/>
              </a:rPr>
              <a:t>e:</a:t>
            </a:r>
            <a:endParaRPr sz="900">
              <a:latin typeface="URW Gothic"/>
              <a:cs typeface="URW Gothic"/>
            </a:endParaRPr>
          </a:p>
        </p:txBody>
      </p:sp>
      <p:sp>
        <p:nvSpPr>
          <p:cNvPr id="21" name="object 21"/>
          <p:cNvSpPr txBox="1"/>
          <p:nvPr/>
        </p:nvSpPr>
        <p:spPr>
          <a:xfrm>
            <a:off x="6225921" y="4288917"/>
            <a:ext cx="4144010" cy="287323"/>
          </a:xfrm>
          <a:prstGeom prst="rect">
            <a:avLst/>
          </a:prstGeom>
        </p:spPr>
        <p:txBody>
          <a:bodyPr vert="horz" wrap="square" lIns="0" tIns="9525" rIns="0" bIns="0" rtlCol="0">
            <a:spAutoFit/>
          </a:bodyPr>
          <a:lstStyle/>
          <a:p>
            <a:pPr marL="241300" marR="115570" indent="-228600">
              <a:lnSpc>
                <a:spcPct val="102200"/>
              </a:lnSpc>
              <a:spcBef>
                <a:spcPts val="75"/>
              </a:spcBef>
              <a:buFont typeface="Symbol"/>
              <a:buChar char=""/>
              <a:tabLst>
                <a:tab pos="240665" algn="l"/>
                <a:tab pos="241300" algn="l"/>
              </a:tabLst>
            </a:pPr>
            <a:r>
              <a:rPr sz="900" spc="-5" dirty="0">
                <a:latin typeface="URW Gothic"/>
                <a:cs typeface="URW Gothic"/>
              </a:rPr>
              <a:t>Create own simple dance motifs </a:t>
            </a:r>
            <a:r>
              <a:rPr sz="900" spc="5" dirty="0">
                <a:latin typeface="URW Gothic"/>
                <a:cs typeface="URW Gothic"/>
              </a:rPr>
              <a:t>in </a:t>
            </a:r>
            <a:r>
              <a:rPr sz="900" spc="-5" dirty="0">
                <a:latin typeface="URW Gothic"/>
                <a:cs typeface="URW Gothic"/>
              </a:rPr>
              <a:t>response to music </a:t>
            </a:r>
            <a:r>
              <a:rPr sz="900" dirty="0">
                <a:latin typeface="URW Gothic"/>
                <a:cs typeface="URW Gothic"/>
              </a:rPr>
              <a:t>– </a:t>
            </a:r>
            <a:r>
              <a:rPr sz="900" spc="-5" dirty="0">
                <a:latin typeface="URW Gothic"/>
                <a:cs typeface="URW Gothic"/>
              </a:rPr>
              <a:t>using props </a:t>
            </a:r>
            <a:r>
              <a:rPr sz="900" dirty="0">
                <a:latin typeface="URW Gothic"/>
                <a:cs typeface="URW Gothic"/>
              </a:rPr>
              <a:t>/  </a:t>
            </a:r>
            <a:r>
              <a:rPr sz="900" spc="-5" dirty="0">
                <a:latin typeface="URW Gothic"/>
                <a:cs typeface="URW Gothic"/>
              </a:rPr>
              <a:t>costumes as</a:t>
            </a:r>
            <a:r>
              <a:rPr sz="900" spc="-10" dirty="0">
                <a:latin typeface="URW Gothic"/>
                <a:cs typeface="URW Gothic"/>
              </a:rPr>
              <a:t> </a:t>
            </a:r>
            <a:r>
              <a:rPr sz="900" spc="-5" dirty="0">
                <a:latin typeface="URW Gothic"/>
                <a:cs typeface="URW Gothic"/>
              </a:rPr>
              <a:t>appropriate</a:t>
            </a:r>
            <a:endParaRPr sz="900" dirty="0">
              <a:latin typeface="URW Gothic"/>
              <a:cs typeface="URW Gothic"/>
            </a:endParaRPr>
          </a:p>
        </p:txBody>
      </p:sp>
      <p:sp>
        <p:nvSpPr>
          <p:cNvPr id="22" name="object 22"/>
          <p:cNvSpPr txBox="1"/>
          <p:nvPr/>
        </p:nvSpPr>
        <p:spPr>
          <a:xfrm>
            <a:off x="5997321" y="4989957"/>
            <a:ext cx="3855720" cy="443230"/>
          </a:xfrm>
          <a:prstGeom prst="rect">
            <a:avLst/>
          </a:prstGeom>
        </p:spPr>
        <p:txBody>
          <a:bodyPr vert="horz" wrap="square" lIns="0" tIns="12700" rIns="0" bIns="0" rtlCol="0">
            <a:spAutoFit/>
          </a:bodyPr>
          <a:lstStyle/>
          <a:p>
            <a:pPr marL="12700">
              <a:lnSpc>
                <a:spcPct val="100000"/>
              </a:lnSpc>
              <a:spcBef>
                <a:spcPts val="100"/>
              </a:spcBef>
            </a:pPr>
            <a:r>
              <a:rPr sz="900" spc="-5" dirty="0">
                <a:latin typeface="URW Gothic"/>
                <a:cs typeface="URW Gothic"/>
              </a:rPr>
              <a:t>Imaginative Narrative:</a:t>
            </a:r>
            <a:endParaRPr sz="900" dirty="0">
              <a:latin typeface="URW Gothic"/>
              <a:cs typeface="URW Gothic"/>
            </a:endParaRPr>
          </a:p>
          <a:p>
            <a:pPr marL="469900" marR="5080" indent="-228600">
              <a:lnSpc>
                <a:spcPct val="102200"/>
              </a:lnSpc>
              <a:buFont typeface="Symbol"/>
              <a:buChar char=""/>
              <a:tabLst>
                <a:tab pos="469265" algn="l"/>
                <a:tab pos="469900" algn="l"/>
              </a:tabLst>
            </a:pPr>
            <a:r>
              <a:rPr sz="900" dirty="0">
                <a:latin typeface="URW Gothic"/>
                <a:cs typeface="URW Gothic"/>
              </a:rPr>
              <a:t>Can </a:t>
            </a:r>
            <a:r>
              <a:rPr sz="900" spc="-5" dirty="0">
                <a:latin typeface="URW Gothic"/>
                <a:cs typeface="URW Gothic"/>
              </a:rPr>
              <a:t>retell </a:t>
            </a:r>
            <a:r>
              <a:rPr sz="900" dirty="0">
                <a:latin typeface="URW Gothic"/>
                <a:cs typeface="URW Gothic"/>
              </a:rPr>
              <a:t>a </a:t>
            </a:r>
            <a:r>
              <a:rPr sz="900" spc="-5" dirty="0">
                <a:latin typeface="URW Gothic"/>
                <a:cs typeface="URW Gothic"/>
              </a:rPr>
              <a:t>story </a:t>
            </a:r>
            <a:r>
              <a:rPr lang="en-US" sz="900" spc="-5" dirty="0">
                <a:latin typeface="URW Gothic"/>
                <a:cs typeface="URW Gothic"/>
              </a:rPr>
              <a:t>to</a:t>
            </a:r>
            <a:r>
              <a:rPr sz="900" spc="-5" dirty="0">
                <a:latin typeface="URW Gothic"/>
                <a:cs typeface="URW Gothic"/>
              </a:rPr>
              <a:t> an audience, </a:t>
            </a:r>
            <a:r>
              <a:rPr sz="900" dirty="0">
                <a:latin typeface="URW Gothic"/>
                <a:cs typeface="URW Gothic"/>
              </a:rPr>
              <a:t>using </a:t>
            </a:r>
            <a:r>
              <a:rPr sz="900" spc="-10" dirty="0">
                <a:latin typeface="URW Gothic"/>
                <a:cs typeface="URW Gothic"/>
              </a:rPr>
              <a:t>simple </a:t>
            </a:r>
            <a:r>
              <a:rPr sz="900" spc="-5" dirty="0">
                <a:latin typeface="URW Gothic"/>
                <a:cs typeface="URW Gothic"/>
              </a:rPr>
              <a:t>prompts </a:t>
            </a:r>
            <a:r>
              <a:rPr sz="900" dirty="0">
                <a:latin typeface="URW Gothic"/>
                <a:cs typeface="URW Gothic"/>
              </a:rPr>
              <a:t>/  </a:t>
            </a:r>
            <a:r>
              <a:rPr sz="900" spc="-5" dirty="0">
                <a:latin typeface="URW Gothic"/>
                <a:cs typeface="URW Gothic"/>
              </a:rPr>
              <a:t>reminders </a:t>
            </a:r>
            <a:r>
              <a:rPr sz="900" spc="5" dirty="0">
                <a:latin typeface="URW Gothic"/>
                <a:cs typeface="URW Gothic"/>
              </a:rPr>
              <a:t>if</a:t>
            </a:r>
            <a:r>
              <a:rPr sz="900" spc="-25" dirty="0">
                <a:latin typeface="URW Gothic"/>
                <a:cs typeface="URW Gothic"/>
              </a:rPr>
              <a:t> </a:t>
            </a:r>
            <a:r>
              <a:rPr sz="900" spc="-5" dirty="0">
                <a:latin typeface="URW Gothic"/>
                <a:cs typeface="URW Gothic"/>
              </a:rPr>
              <a:t>required</a:t>
            </a:r>
            <a:endParaRPr sz="900" dirty="0">
              <a:latin typeface="URW Gothic"/>
              <a:cs typeface="URW Gothic"/>
            </a:endParaRPr>
          </a:p>
        </p:txBody>
      </p:sp>
      <p:grpSp>
        <p:nvGrpSpPr>
          <p:cNvPr id="23" name="object 23"/>
          <p:cNvGrpSpPr/>
          <p:nvPr/>
        </p:nvGrpSpPr>
        <p:grpSpPr>
          <a:xfrm>
            <a:off x="373379" y="5702173"/>
            <a:ext cx="10062845" cy="140335"/>
            <a:chOff x="373379" y="5702173"/>
            <a:chExt cx="10062845" cy="140335"/>
          </a:xfrm>
        </p:grpSpPr>
        <p:sp>
          <p:nvSpPr>
            <p:cNvPr id="24" name="object 24"/>
            <p:cNvSpPr/>
            <p:nvPr/>
          </p:nvSpPr>
          <p:spPr>
            <a:xfrm>
              <a:off x="373379" y="5702173"/>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000000"/>
            </a:solidFill>
          </p:spPr>
          <p:txBody>
            <a:bodyPr wrap="square" lIns="0" tIns="0" rIns="0" bIns="0" rtlCol="0"/>
            <a:lstStyle/>
            <a:p>
              <a:endParaRPr/>
            </a:p>
          </p:txBody>
        </p:sp>
        <p:sp>
          <p:nvSpPr>
            <p:cNvPr id="25" name="object 25"/>
            <p:cNvSpPr/>
            <p:nvPr/>
          </p:nvSpPr>
          <p:spPr>
            <a:xfrm>
              <a:off x="643127" y="5702173"/>
              <a:ext cx="9792970" cy="140335"/>
            </a:xfrm>
            <a:custGeom>
              <a:avLst/>
              <a:gdLst/>
              <a:ahLst/>
              <a:cxnLst/>
              <a:rect l="l" t="t" r="r" b="b"/>
              <a:pathLst>
                <a:path w="9792970" h="140335">
                  <a:moveTo>
                    <a:pt x="9792970" y="0"/>
                  </a:moveTo>
                  <a:lnTo>
                    <a:pt x="0" y="0"/>
                  </a:lnTo>
                  <a:lnTo>
                    <a:pt x="0" y="140207"/>
                  </a:lnTo>
                  <a:lnTo>
                    <a:pt x="9792970" y="140207"/>
                  </a:lnTo>
                  <a:lnTo>
                    <a:pt x="9792970" y="0"/>
                  </a:lnTo>
                  <a:close/>
                </a:path>
              </a:pathLst>
            </a:custGeom>
            <a:solidFill>
              <a:srgbClr val="D0CECE"/>
            </a:solidFill>
          </p:spPr>
          <p:txBody>
            <a:bodyPr wrap="square" lIns="0" tIns="0" rIns="0" bIns="0" rtlCol="0"/>
            <a:lstStyle/>
            <a:p>
              <a:endParaRPr/>
            </a:p>
          </p:txBody>
        </p:sp>
      </p:grpSp>
      <p:sp>
        <p:nvSpPr>
          <p:cNvPr id="26" name="object 26"/>
          <p:cNvSpPr txBox="1"/>
          <p:nvPr/>
        </p:nvSpPr>
        <p:spPr>
          <a:xfrm>
            <a:off x="421640" y="5689472"/>
            <a:ext cx="3493135" cy="303530"/>
          </a:xfrm>
          <a:prstGeom prst="rect">
            <a:avLst/>
          </a:prstGeom>
        </p:spPr>
        <p:txBody>
          <a:bodyPr vert="horz" wrap="square" lIns="0" tIns="12700" rIns="0" bIns="0" rtlCol="0">
            <a:spAutoFit/>
          </a:bodyPr>
          <a:lstStyle/>
          <a:p>
            <a:pPr marL="12700">
              <a:lnSpc>
                <a:spcPct val="100000"/>
              </a:lnSpc>
              <a:spcBef>
                <a:spcPts val="10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10" dirty="0">
                <a:latin typeface="Gothic Uralic"/>
                <a:cs typeface="Gothic Uralic"/>
              </a:rPr>
              <a:t> </a:t>
            </a:r>
            <a:r>
              <a:rPr sz="900" b="1" spc="-5" dirty="0">
                <a:latin typeface="Gothic Uralic"/>
                <a:cs typeface="Gothic Uralic"/>
              </a:rPr>
              <a:t>to…</a:t>
            </a:r>
            <a:endParaRPr sz="900">
              <a:latin typeface="Gothic Uralic"/>
              <a:cs typeface="Gothic Uralic"/>
            </a:endParaRPr>
          </a:p>
          <a:p>
            <a:pPr marL="12700">
              <a:lnSpc>
                <a:spcPct val="100000"/>
              </a:lnSpc>
              <a:spcBef>
                <a:spcPts val="25"/>
              </a:spcBef>
            </a:pPr>
            <a:r>
              <a:rPr sz="900" spc="-5" dirty="0">
                <a:latin typeface="URW Gothic"/>
                <a:cs typeface="URW Gothic"/>
              </a:rPr>
              <a:t>Singing:</a:t>
            </a:r>
            <a:endParaRPr sz="900">
              <a:latin typeface="URW Gothic"/>
              <a:cs typeface="URW Gothic"/>
            </a:endParaRPr>
          </a:p>
        </p:txBody>
      </p:sp>
      <p:sp>
        <p:nvSpPr>
          <p:cNvPr id="27" name="object 27"/>
          <p:cNvSpPr txBox="1"/>
          <p:nvPr/>
        </p:nvSpPr>
        <p:spPr>
          <a:xfrm>
            <a:off x="662940" y="5970270"/>
            <a:ext cx="3171190" cy="302895"/>
          </a:xfrm>
          <a:prstGeom prst="rect">
            <a:avLst/>
          </a:prstGeom>
        </p:spPr>
        <p:txBody>
          <a:bodyPr vert="horz" wrap="square" lIns="0" tIns="12700" rIns="0" bIns="0" rtlCol="0">
            <a:spAutoFit/>
          </a:bodyPr>
          <a:lstStyle/>
          <a:p>
            <a:pPr marL="227965" indent="-227965">
              <a:lnSpc>
                <a:spcPct val="100000"/>
              </a:lnSpc>
              <a:spcBef>
                <a:spcPts val="100"/>
              </a:spcBef>
              <a:buFont typeface="Symbol"/>
              <a:buChar char=""/>
              <a:tabLst>
                <a:tab pos="227965" algn="l"/>
                <a:tab pos="228600" algn="l"/>
              </a:tabLst>
            </a:pPr>
            <a:r>
              <a:rPr sz="900" spc="-10" dirty="0">
                <a:latin typeface="URW Gothic"/>
                <a:cs typeface="URW Gothic"/>
              </a:rPr>
              <a:t>Able to </a:t>
            </a:r>
            <a:r>
              <a:rPr sz="900" spc="-5" dirty="0">
                <a:latin typeface="URW Gothic"/>
                <a:cs typeface="URW Gothic"/>
              </a:rPr>
              <a:t>pitch </a:t>
            </a:r>
            <a:r>
              <a:rPr sz="900" spc="-10" dirty="0">
                <a:latin typeface="URW Gothic"/>
                <a:cs typeface="URW Gothic"/>
              </a:rPr>
              <a:t>match </a:t>
            </a:r>
            <a:r>
              <a:rPr sz="900" spc="5" dirty="0">
                <a:latin typeface="URW Gothic"/>
                <a:cs typeface="URW Gothic"/>
              </a:rPr>
              <a:t>in </a:t>
            </a:r>
            <a:r>
              <a:rPr sz="900" spc="-10" dirty="0">
                <a:latin typeface="URW Gothic"/>
                <a:cs typeface="URW Gothic"/>
              </a:rPr>
              <a:t>simple </a:t>
            </a:r>
            <a:r>
              <a:rPr sz="900" spc="-5" dirty="0">
                <a:latin typeface="URW Gothic"/>
                <a:cs typeface="URW Gothic"/>
              </a:rPr>
              <a:t>call and response</a:t>
            </a:r>
            <a:r>
              <a:rPr sz="900" spc="90" dirty="0">
                <a:latin typeface="URW Gothic"/>
                <a:cs typeface="URW Gothic"/>
              </a:rPr>
              <a:t> </a:t>
            </a:r>
            <a:r>
              <a:rPr sz="900" spc="-5" dirty="0">
                <a:latin typeface="URW Gothic"/>
                <a:cs typeface="URW Gothic"/>
              </a:rPr>
              <a:t>tasks</a:t>
            </a:r>
            <a:endParaRPr sz="900">
              <a:latin typeface="URW Gothic"/>
              <a:cs typeface="URW Gothic"/>
            </a:endParaRPr>
          </a:p>
          <a:p>
            <a:pPr marL="227965" indent="-227965">
              <a:lnSpc>
                <a:spcPct val="100000"/>
              </a:lnSpc>
              <a:spcBef>
                <a:spcPts val="25"/>
              </a:spcBef>
              <a:buFont typeface="Symbol"/>
              <a:buChar char=""/>
              <a:tabLst>
                <a:tab pos="227965" algn="l"/>
                <a:tab pos="228600" algn="l"/>
              </a:tabLst>
            </a:pPr>
            <a:r>
              <a:rPr sz="900" spc="-10" dirty="0">
                <a:latin typeface="URW Gothic"/>
                <a:cs typeface="URW Gothic"/>
              </a:rPr>
              <a:t>Able to </a:t>
            </a:r>
            <a:r>
              <a:rPr sz="900" dirty="0">
                <a:latin typeface="URW Gothic"/>
                <a:cs typeface="URW Gothic"/>
              </a:rPr>
              <a:t>sing </a:t>
            </a:r>
            <a:r>
              <a:rPr sz="900" spc="-5" dirty="0">
                <a:latin typeface="URW Gothic"/>
                <a:cs typeface="URW Gothic"/>
              </a:rPr>
              <a:t>taught songs with melody</a:t>
            </a:r>
            <a:r>
              <a:rPr sz="900" spc="30" dirty="0">
                <a:latin typeface="URW Gothic"/>
                <a:cs typeface="URW Gothic"/>
              </a:rPr>
              <a:t> </a:t>
            </a:r>
            <a:r>
              <a:rPr sz="900" spc="-5" dirty="0">
                <a:latin typeface="URW Gothic"/>
                <a:cs typeface="URW Gothic"/>
              </a:rPr>
              <a:t>matching</a:t>
            </a:r>
            <a:endParaRPr sz="900">
              <a:latin typeface="URW Gothic"/>
              <a:cs typeface="URW Gothic"/>
            </a:endParaRPr>
          </a:p>
        </p:txBody>
      </p:sp>
      <p:sp>
        <p:nvSpPr>
          <p:cNvPr id="28" name="object 28"/>
          <p:cNvSpPr txBox="1"/>
          <p:nvPr/>
        </p:nvSpPr>
        <p:spPr>
          <a:xfrm>
            <a:off x="421640" y="6390843"/>
            <a:ext cx="165481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URW Gothic"/>
                <a:cs typeface="URW Gothic"/>
              </a:rPr>
              <a:t>Musical Knowledge and</a:t>
            </a:r>
            <a:r>
              <a:rPr sz="900" spc="-35" dirty="0">
                <a:latin typeface="URW Gothic"/>
                <a:cs typeface="URW Gothic"/>
              </a:rPr>
              <a:t> </a:t>
            </a:r>
            <a:r>
              <a:rPr sz="900" spc="-5" dirty="0">
                <a:latin typeface="URW Gothic"/>
                <a:cs typeface="URW Gothic"/>
              </a:rPr>
              <a:t>Skills:</a:t>
            </a:r>
            <a:endParaRPr sz="900">
              <a:latin typeface="URW Gothic"/>
              <a:cs typeface="URW Gothic"/>
            </a:endParaRPr>
          </a:p>
        </p:txBody>
      </p:sp>
      <p:sp>
        <p:nvSpPr>
          <p:cNvPr id="29" name="object 29"/>
          <p:cNvSpPr/>
          <p:nvPr/>
        </p:nvSpPr>
        <p:spPr>
          <a:xfrm>
            <a:off x="5941186" y="5842406"/>
            <a:ext cx="4495165" cy="842010"/>
          </a:xfrm>
          <a:custGeom>
            <a:avLst/>
            <a:gdLst/>
            <a:ahLst/>
            <a:cxnLst/>
            <a:rect l="l" t="t" r="r" b="b"/>
            <a:pathLst>
              <a:path w="4495165" h="842009">
                <a:moveTo>
                  <a:pt x="4494911" y="0"/>
                </a:moveTo>
                <a:lnTo>
                  <a:pt x="0" y="0"/>
                </a:lnTo>
                <a:lnTo>
                  <a:pt x="0" y="841552"/>
                </a:lnTo>
                <a:lnTo>
                  <a:pt x="4494911" y="841552"/>
                </a:lnTo>
                <a:lnTo>
                  <a:pt x="4494911" y="0"/>
                </a:lnTo>
                <a:close/>
              </a:path>
            </a:pathLst>
          </a:custGeom>
          <a:solidFill>
            <a:srgbClr val="E7E6E6"/>
          </a:solidFill>
        </p:spPr>
        <p:txBody>
          <a:bodyPr wrap="square" lIns="0" tIns="0" rIns="0" bIns="0" rtlCol="0"/>
          <a:lstStyle/>
          <a:p>
            <a:endParaRPr/>
          </a:p>
        </p:txBody>
      </p:sp>
      <p:sp>
        <p:nvSpPr>
          <p:cNvPr id="30" name="object 30"/>
          <p:cNvSpPr txBox="1"/>
          <p:nvPr/>
        </p:nvSpPr>
        <p:spPr>
          <a:xfrm>
            <a:off x="6010021" y="5830061"/>
            <a:ext cx="427990" cy="162560"/>
          </a:xfrm>
          <a:prstGeom prst="rect">
            <a:avLst/>
          </a:prstGeom>
        </p:spPr>
        <p:txBody>
          <a:bodyPr vert="horz" wrap="square" lIns="0" tIns="12700" rIns="0" bIns="0" rtlCol="0">
            <a:spAutoFit/>
          </a:bodyPr>
          <a:lstStyle/>
          <a:p>
            <a:pPr>
              <a:lnSpc>
                <a:spcPct val="100000"/>
              </a:lnSpc>
              <a:spcBef>
                <a:spcPts val="100"/>
              </a:spcBef>
            </a:pPr>
            <a:r>
              <a:rPr sz="900" spc="-5" dirty="0">
                <a:latin typeface="URW Gothic"/>
                <a:cs typeface="URW Gothic"/>
              </a:rPr>
              <a:t>S</a:t>
            </a:r>
            <a:r>
              <a:rPr sz="900" spc="10" dirty="0">
                <a:latin typeface="URW Gothic"/>
                <a:cs typeface="URW Gothic"/>
              </a:rPr>
              <a:t>i</a:t>
            </a:r>
            <a:r>
              <a:rPr sz="900" spc="-5" dirty="0">
                <a:latin typeface="URW Gothic"/>
                <a:cs typeface="URW Gothic"/>
              </a:rPr>
              <a:t>n</a:t>
            </a:r>
            <a:r>
              <a:rPr sz="900" spc="-15" dirty="0">
                <a:latin typeface="URW Gothic"/>
                <a:cs typeface="URW Gothic"/>
              </a:rPr>
              <a:t>g</a:t>
            </a:r>
            <a:r>
              <a:rPr sz="900" spc="-5" dirty="0">
                <a:latin typeface="URW Gothic"/>
                <a:cs typeface="URW Gothic"/>
              </a:rPr>
              <a:t>i</a:t>
            </a:r>
            <a:r>
              <a:rPr sz="900" dirty="0">
                <a:latin typeface="URW Gothic"/>
                <a:cs typeface="URW Gothic"/>
              </a:rPr>
              <a:t>n</a:t>
            </a:r>
            <a:r>
              <a:rPr sz="900" spc="-15" dirty="0">
                <a:latin typeface="URW Gothic"/>
                <a:cs typeface="URW Gothic"/>
              </a:rPr>
              <a:t>g</a:t>
            </a:r>
            <a:r>
              <a:rPr sz="900" spc="-5" dirty="0">
                <a:latin typeface="URW Gothic"/>
                <a:cs typeface="URW Gothic"/>
              </a:rPr>
              <a:t>:</a:t>
            </a:r>
            <a:endParaRPr sz="900">
              <a:latin typeface="URW Gothic"/>
              <a:cs typeface="URW Gothic"/>
            </a:endParaRPr>
          </a:p>
        </p:txBody>
      </p:sp>
      <p:sp>
        <p:nvSpPr>
          <p:cNvPr id="31" name="object 31"/>
          <p:cNvSpPr txBox="1"/>
          <p:nvPr/>
        </p:nvSpPr>
        <p:spPr>
          <a:xfrm>
            <a:off x="6225921" y="5970270"/>
            <a:ext cx="3812540" cy="300147"/>
          </a:xfrm>
          <a:prstGeom prst="rect">
            <a:avLst/>
          </a:prstGeom>
        </p:spPr>
        <p:txBody>
          <a:bodyPr vert="horz" wrap="square" lIns="0" tIns="9525" rIns="0" bIns="0" rtlCol="0">
            <a:spAutoFit/>
          </a:bodyPr>
          <a:lstStyle/>
          <a:p>
            <a:pPr marL="241300" marR="5080" indent="-228600">
              <a:lnSpc>
                <a:spcPct val="102200"/>
              </a:lnSpc>
              <a:spcBef>
                <a:spcPts val="75"/>
              </a:spcBef>
              <a:buFont typeface="Symbol"/>
              <a:buChar char=""/>
              <a:tabLst>
                <a:tab pos="240665" algn="l"/>
                <a:tab pos="241300" algn="l"/>
              </a:tabLst>
            </a:pPr>
            <a:r>
              <a:rPr sz="900" spc="-10" dirty="0">
                <a:latin typeface="URW Gothic"/>
                <a:cs typeface="URW Gothic"/>
              </a:rPr>
              <a:t>With </a:t>
            </a:r>
            <a:r>
              <a:rPr sz="900" spc="-5" dirty="0">
                <a:latin typeface="URW Gothic"/>
                <a:cs typeface="URW Gothic"/>
              </a:rPr>
              <a:t>support, adapt simple songs and rhymes </a:t>
            </a:r>
            <a:endParaRPr lang="en-US" sz="900" spc="-5" dirty="0">
              <a:latin typeface="URW Gothic"/>
              <a:cs typeface="URW Gothic"/>
            </a:endParaRPr>
          </a:p>
          <a:p>
            <a:pPr marL="241300" marR="5080" indent="-228600">
              <a:lnSpc>
                <a:spcPct val="102200"/>
              </a:lnSpc>
              <a:spcBef>
                <a:spcPts val="75"/>
              </a:spcBef>
              <a:buFont typeface="Symbol"/>
              <a:buChar char=""/>
              <a:tabLst>
                <a:tab pos="240665" algn="l"/>
                <a:tab pos="241300" algn="l"/>
              </a:tabLst>
            </a:pPr>
            <a:r>
              <a:rPr sz="900" spc="-5" dirty="0">
                <a:latin typeface="URW Gothic"/>
                <a:cs typeface="URW Gothic"/>
              </a:rPr>
              <a:t>Perform </a:t>
            </a:r>
            <a:r>
              <a:rPr sz="900" dirty="0">
                <a:latin typeface="URW Gothic"/>
                <a:cs typeface="URW Gothic"/>
              </a:rPr>
              <a:t>a </a:t>
            </a:r>
            <a:r>
              <a:rPr sz="900" spc="-5" dirty="0">
                <a:latin typeface="URW Gothic"/>
                <a:cs typeface="URW Gothic"/>
              </a:rPr>
              <a:t>known </a:t>
            </a:r>
            <a:r>
              <a:rPr sz="900" spc="-10" dirty="0">
                <a:latin typeface="URW Gothic"/>
                <a:cs typeface="URW Gothic"/>
              </a:rPr>
              <a:t>rhyme</a:t>
            </a:r>
            <a:r>
              <a:rPr lang="en-US" sz="900" spc="-10" dirty="0">
                <a:latin typeface="URW Gothic"/>
                <a:cs typeface="URW Gothic"/>
              </a:rPr>
              <a:t> </a:t>
            </a:r>
            <a:r>
              <a:rPr sz="900" spc="-5" dirty="0">
                <a:latin typeface="URW Gothic"/>
                <a:cs typeface="URW Gothic"/>
              </a:rPr>
              <a:t> to an</a:t>
            </a:r>
            <a:r>
              <a:rPr sz="900" spc="15" dirty="0">
                <a:latin typeface="URW Gothic"/>
                <a:cs typeface="URW Gothic"/>
              </a:rPr>
              <a:t> </a:t>
            </a:r>
            <a:r>
              <a:rPr sz="900" spc="-5" dirty="0">
                <a:latin typeface="URW Gothic"/>
                <a:cs typeface="URW Gothic"/>
              </a:rPr>
              <a:t>audience</a:t>
            </a:r>
            <a:endParaRPr sz="900" dirty="0">
              <a:latin typeface="URW Gothic"/>
              <a:cs typeface="URW Gothic"/>
            </a:endParaRPr>
          </a:p>
        </p:txBody>
      </p:sp>
      <p:sp>
        <p:nvSpPr>
          <p:cNvPr id="33" name="object 33"/>
          <p:cNvSpPr/>
          <p:nvPr/>
        </p:nvSpPr>
        <p:spPr>
          <a:xfrm>
            <a:off x="359664" y="1158493"/>
            <a:ext cx="10088880" cy="5539740"/>
          </a:xfrm>
          <a:custGeom>
            <a:avLst/>
            <a:gdLst/>
            <a:ahLst/>
            <a:cxnLst/>
            <a:rect l="l" t="t" r="r" b="b"/>
            <a:pathLst>
              <a:path w="10088880" h="5539740">
                <a:moveTo>
                  <a:pt x="12192" y="0"/>
                </a:moveTo>
                <a:lnTo>
                  <a:pt x="0" y="0"/>
                </a:lnTo>
                <a:lnTo>
                  <a:pt x="0" y="5526989"/>
                </a:lnTo>
                <a:lnTo>
                  <a:pt x="12192" y="5526989"/>
                </a:lnTo>
                <a:lnTo>
                  <a:pt x="12192" y="0"/>
                </a:lnTo>
                <a:close/>
              </a:path>
              <a:path w="10088880" h="5539740">
                <a:moveTo>
                  <a:pt x="5584558" y="5527002"/>
                </a:moveTo>
                <a:lnTo>
                  <a:pt x="5581510" y="5527002"/>
                </a:lnTo>
                <a:lnTo>
                  <a:pt x="5572379" y="5527002"/>
                </a:lnTo>
                <a:lnTo>
                  <a:pt x="12192" y="5527002"/>
                </a:lnTo>
                <a:lnTo>
                  <a:pt x="0" y="5527002"/>
                </a:lnTo>
                <a:lnTo>
                  <a:pt x="0" y="5539181"/>
                </a:lnTo>
                <a:lnTo>
                  <a:pt x="12192" y="5539181"/>
                </a:lnTo>
                <a:lnTo>
                  <a:pt x="5572379" y="5539181"/>
                </a:lnTo>
                <a:lnTo>
                  <a:pt x="5581510" y="5539181"/>
                </a:lnTo>
                <a:lnTo>
                  <a:pt x="5584558" y="5539181"/>
                </a:lnTo>
                <a:lnTo>
                  <a:pt x="5584558" y="5527002"/>
                </a:lnTo>
                <a:close/>
              </a:path>
              <a:path w="10088880" h="5539740">
                <a:moveTo>
                  <a:pt x="10088613" y="5527002"/>
                </a:moveTo>
                <a:lnTo>
                  <a:pt x="10076434" y="5527002"/>
                </a:lnTo>
                <a:lnTo>
                  <a:pt x="5584571" y="5527002"/>
                </a:lnTo>
                <a:lnTo>
                  <a:pt x="5584571" y="5539181"/>
                </a:lnTo>
                <a:lnTo>
                  <a:pt x="10076434" y="5539181"/>
                </a:lnTo>
                <a:lnTo>
                  <a:pt x="10088613" y="5539181"/>
                </a:lnTo>
                <a:lnTo>
                  <a:pt x="10088613" y="5527002"/>
                </a:lnTo>
                <a:close/>
              </a:path>
              <a:path w="10088880" h="5539740">
                <a:moveTo>
                  <a:pt x="10088613" y="0"/>
                </a:moveTo>
                <a:lnTo>
                  <a:pt x="10076434" y="0"/>
                </a:lnTo>
                <a:lnTo>
                  <a:pt x="10076434" y="5526989"/>
                </a:lnTo>
                <a:lnTo>
                  <a:pt x="10088613" y="5526989"/>
                </a:lnTo>
                <a:lnTo>
                  <a:pt x="10088613" y="0"/>
                </a:lnTo>
                <a:close/>
              </a:path>
            </a:pathLst>
          </a:custGeom>
          <a:solidFill>
            <a:srgbClr val="000000"/>
          </a:solidFill>
        </p:spPr>
        <p:txBody>
          <a:bodyPr wrap="square" lIns="0" tIns="0" rIns="0" bIns="0" rtlCol="0"/>
          <a:lstStyle/>
          <a:p>
            <a:endParaRPr/>
          </a:p>
        </p:txBody>
      </p:sp>
      <p:sp>
        <p:nvSpPr>
          <p:cNvPr id="36" name="object 36"/>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35</a:t>
            </a:fld>
            <a:endParaRPr dirty="0"/>
          </a:p>
        </p:txBody>
      </p:sp>
      <p:pic>
        <p:nvPicPr>
          <p:cNvPr id="37" name="Picture 36" descr="C:\Users\RLWCGRIFFITHS\AppData\Local\Microsoft\Windows\INetCache\Content.MSO\D0413950.tmp">
            <a:extLst>
              <a:ext uri="{FF2B5EF4-FFF2-40B4-BE49-F238E27FC236}">
                <a16:creationId xmlns:a16="http://schemas.microsoft.com/office/drawing/2014/main" id="{2B42F0EC-9EAF-8E93-74BE-BDE102B86A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289" y="1272758"/>
            <a:ext cx="517080" cy="412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36</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380097228"/>
              </p:ext>
            </p:extLst>
          </p:nvPr>
        </p:nvGraphicFramePr>
        <p:xfrm>
          <a:off x="359663" y="359664"/>
          <a:ext cx="10077450" cy="6040830"/>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298440">
                  <a:extLst>
                    <a:ext uri="{9D8B030D-6E8A-4147-A177-3AD203B41FA5}">
                      <a16:colId xmlns:a16="http://schemas.microsoft.com/office/drawing/2014/main" val="20001"/>
                    </a:ext>
                  </a:extLst>
                </a:gridCol>
                <a:gridCol w="4501515">
                  <a:extLst>
                    <a:ext uri="{9D8B030D-6E8A-4147-A177-3AD203B41FA5}">
                      <a16:colId xmlns:a16="http://schemas.microsoft.com/office/drawing/2014/main" val="20002"/>
                    </a:ext>
                  </a:extLst>
                </a:gridCol>
              </a:tblGrid>
              <a:tr h="2250058">
                <a:tc gridSpan="2">
                  <a:txBody>
                    <a:bodyPr/>
                    <a:lstStyle/>
                    <a:p>
                      <a:pPr marL="525780" marR="180340" indent="-228600">
                        <a:lnSpc>
                          <a:spcPct val="102200"/>
                        </a:lnSpc>
                        <a:spcBef>
                          <a:spcPts val="35"/>
                        </a:spcBef>
                        <a:buFont typeface="Symbol"/>
                        <a:buChar char=""/>
                        <a:tabLst>
                          <a:tab pos="525145" algn="l"/>
                          <a:tab pos="525780" algn="l"/>
                        </a:tabLst>
                      </a:pPr>
                      <a:r>
                        <a:rPr sz="900" spc="-5" dirty="0">
                          <a:latin typeface="URW Gothic"/>
                          <a:cs typeface="URW Gothic"/>
                        </a:rPr>
                        <a:t>Know </a:t>
                      </a:r>
                      <a:r>
                        <a:rPr sz="900" dirty="0">
                          <a:latin typeface="URW Gothic"/>
                          <a:cs typeface="URW Gothic"/>
                        </a:rPr>
                        <a:t>which </a:t>
                      </a:r>
                      <a:r>
                        <a:rPr sz="900" spc="-5" dirty="0">
                          <a:latin typeface="URW Gothic"/>
                          <a:cs typeface="URW Gothic"/>
                        </a:rPr>
                        <a:t>instrument to </a:t>
                      </a:r>
                      <a:r>
                        <a:rPr sz="900" dirty="0">
                          <a:latin typeface="URW Gothic"/>
                          <a:cs typeface="URW Gothic"/>
                        </a:rPr>
                        <a:t>use </a:t>
                      </a:r>
                      <a:r>
                        <a:rPr sz="900" spc="-5" dirty="0">
                          <a:latin typeface="URW Gothic"/>
                          <a:cs typeface="URW Gothic"/>
                        </a:rPr>
                        <a:t>for </a:t>
                      </a:r>
                      <a:r>
                        <a:rPr sz="900" dirty="0">
                          <a:latin typeface="URW Gothic"/>
                          <a:cs typeface="URW Gothic"/>
                        </a:rPr>
                        <a:t>a </a:t>
                      </a:r>
                      <a:r>
                        <a:rPr sz="900" spc="-5" dirty="0">
                          <a:latin typeface="URW Gothic"/>
                          <a:cs typeface="URW Gothic"/>
                        </a:rPr>
                        <a:t>desired effect </a:t>
                      </a:r>
                      <a:r>
                        <a:rPr sz="900" dirty="0">
                          <a:latin typeface="URW Gothic"/>
                          <a:cs typeface="URW Gothic"/>
                        </a:rPr>
                        <a:t>– </a:t>
                      </a:r>
                      <a:r>
                        <a:rPr sz="900" spc="-10" dirty="0">
                          <a:latin typeface="URW Gothic"/>
                          <a:cs typeface="URW Gothic"/>
                        </a:rPr>
                        <a:t>e.g. </a:t>
                      </a:r>
                      <a:r>
                        <a:rPr sz="900" spc="-5" dirty="0">
                          <a:latin typeface="URW Gothic"/>
                          <a:cs typeface="URW Gothic"/>
                        </a:rPr>
                        <a:t>sleigh bells </a:t>
                      </a:r>
                      <a:r>
                        <a:rPr sz="900" dirty="0">
                          <a:latin typeface="URW Gothic"/>
                          <a:cs typeface="URW Gothic"/>
                        </a:rPr>
                        <a:t>for </a:t>
                      </a:r>
                      <a:r>
                        <a:rPr sz="900" spc="-5" dirty="0">
                          <a:latin typeface="URW Gothic"/>
                          <a:cs typeface="URW Gothic"/>
                        </a:rPr>
                        <a:t>Santa,</a:t>
                      </a:r>
                      <a:endParaRPr lang="en-US" sz="900" spc="-5" dirty="0">
                        <a:latin typeface="URW Gothic"/>
                        <a:cs typeface="URW Gothic"/>
                      </a:endParaRPr>
                    </a:p>
                    <a:p>
                      <a:pPr marL="525780" marR="180340" indent="-228600">
                        <a:lnSpc>
                          <a:spcPct val="102200"/>
                        </a:lnSpc>
                        <a:spcBef>
                          <a:spcPts val="35"/>
                        </a:spcBef>
                        <a:buFont typeface="Symbol"/>
                        <a:buChar char=""/>
                        <a:tabLst>
                          <a:tab pos="525145" algn="l"/>
                          <a:tab pos="525780" algn="l"/>
                        </a:tabLst>
                      </a:pPr>
                      <a:r>
                        <a:rPr sz="900" dirty="0">
                          <a:latin typeface="URW Gothic"/>
                          <a:cs typeface="URW Gothic"/>
                        </a:rPr>
                        <a:t>Use </a:t>
                      </a:r>
                      <a:r>
                        <a:rPr sz="900" spc="-5" dirty="0">
                          <a:latin typeface="URW Gothic"/>
                          <a:cs typeface="URW Gothic"/>
                        </a:rPr>
                        <a:t>appropriate vocabulary to describe </a:t>
                      </a:r>
                      <a:r>
                        <a:rPr sz="900" spc="-10" dirty="0">
                          <a:latin typeface="URW Gothic"/>
                          <a:cs typeface="URW Gothic"/>
                        </a:rPr>
                        <a:t>these</a:t>
                      </a:r>
                      <a:r>
                        <a:rPr sz="900" spc="20" dirty="0">
                          <a:latin typeface="URW Gothic"/>
                          <a:cs typeface="URW Gothic"/>
                        </a:rPr>
                        <a:t> </a:t>
                      </a:r>
                      <a:r>
                        <a:rPr sz="900" spc="-5" dirty="0">
                          <a:latin typeface="URW Gothic"/>
                          <a:cs typeface="URW Gothic"/>
                        </a:rPr>
                        <a:t>sounds.</a:t>
                      </a:r>
                      <a:endParaRPr sz="900" dirty="0">
                        <a:latin typeface="URW Gothic"/>
                        <a:cs typeface="URW Gothic"/>
                      </a:endParaRPr>
                    </a:p>
                    <a:p>
                      <a:pPr marL="525780" marR="437515" indent="-228600">
                        <a:lnSpc>
                          <a:spcPts val="1110"/>
                        </a:lnSpc>
                        <a:spcBef>
                          <a:spcPts val="25"/>
                        </a:spcBef>
                        <a:buFont typeface="Symbol"/>
                        <a:buChar char=""/>
                        <a:tabLst>
                          <a:tab pos="525145" algn="l"/>
                          <a:tab pos="525780" algn="l"/>
                        </a:tabLst>
                      </a:pPr>
                      <a:r>
                        <a:rPr sz="900" spc="-10" dirty="0">
                          <a:latin typeface="URW Gothic"/>
                          <a:cs typeface="URW Gothic"/>
                        </a:rPr>
                        <a:t>Able to </a:t>
                      </a:r>
                      <a:r>
                        <a:rPr sz="900" dirty="0">
                          <a:latin typeface="URW Gothic"/>
                          <a:cs typeface="URW Gothic"/>
                        </a:rPr>
                        <a:t>use </a:t>
                      </a:r>
                      <a:r>
                        <a:rPr sz="900" spc="-5" dirty="0">
                          <a:latin typeface="URW Gothic"/>
                          <a:cs typeface="URW Gothic"/>
                        </a:rPr>
                        <a:t>instruments to match </a:t>
                      </a:r>
                      <a:r>
                        <a:rPr sz="900" dirty="0">
                          <a:latin typeface="URW Gothic"/>
                          <a:cs typeface="URW Gothic"/>
                        </a:rPr>
                        <a:t>a </a:t>
                      </a:r>
                      <a:r>
                        <a:rPr sz="900" spc="-5" dirty="0">
                          <a:latin typeface="URW Gothic"/>
                          <a:cs typeface="URW Gothic"/>
                        </a:rPr>
                        <a:t>simple taught rhythm and </a:t>
                      </a:r>
                      <a:r>
                        <a:rPr sz="900" dirty="0">
                          <a:latin typeface="URW Gothic"/>
                          <a:cs typeface="URW Gothic"/>
                        </a:rPr>
                        <a:t>able </a:t>
                      </a:r>
                      <a:r>
                        <a:rPr sz="900" spc="-10" dirty="0">
                          <a:latin typeface="URW Gothic"/>
                          <a:cs typeface="URW Gothic"/>
                        </a:rPr>
                        <a:t>to make </a:t>
                      </a:r>
                      <a:r>
                        <a:rPr sz="900" dirty="0">
                          <a:latin typeface="URW Gothic"/>
                          <a:cs typeface="URW Gothic"/>
                        </a:rPr>
                        <a:t>up </a:t>
                      </a:r>
                      <a:r>
                        <a:rPr sz="900" spc="-5" dirty="0">
                          <a:latin typeface="URW Gothic"/>
                          <a:cs typeface="URW Gothic"/>
                        </a:rPr>
                        <a:t>own  musical patterns</a:t>
                      </a:r>
                      <a:endParaRPr sz="900" dirty="0">
                        <a:latin typeface="URW Gothic"/>
                        <a:cs typeface="URW Gothic"/>
                      </a:endParaRPr>
                    </a:p>
                    <a:p>
                      <a:pPr>
                        <a:lnSpc>
                          <a:spcPct val="100000"/>
                        </a:lnSpc>
                        <a:spcBef>
                          <a:spcPts val="45"/>
                        </a:spcBef>
                        <a:buFont typeface="Symbol"/>
                        <a:buChar char=""/>
                      </a:pPr>
                      <a:endParaRPr sz="900" dirty="0">
                        <a:latin typeface="Times New Roman"/>
                        <a:cs typeface="Times New Roman"/>
                      </a:endParaRPr>
                    </a:p>
                    <a:p>
                      <a:pPr marL="68580">
                        <a:lnSpc>
                          <a:spcPct val="100000"/>
                        </a:lnSpc>
                      </a:pPr>
                      <a:r>
                        <a:rPr sz="900" spc="-5" dirty="0">
                          <a:latin typeface="URW Gothic"/>
                          <a:cs typeface="URW Gothic"/>
                        </a:rPr>
                        <a:t>Dance:</a:t>
                      </a:r>
                      <a:endParaRPr sz="900" dirty="0">
                        <a:latin typeface="URW Gothic"/>
                        <a:cs typeface="URW Gothic"/>
                      </a:endParaRPr>
                    </a:p>
                    <a:p>
                      <a:pPr marL="525780" marR="142240" indent="-228600">
                        <a:lnSpc>
                          <a:spcPct val="102200"/>
                        </a:lnSpc>
                        <a:buFont typeface="Symbol"/>
                        <a:buChar char=""/>
                        <a:tabLst>
                          <a:tab pos="525145" algn="l"/>
                          <a:tab pos="525780" algn="l"/>
                        </a:tabLst>
                      </a:pPr>
                      <a:r>
                        <a:rPr sz="900" spc="-5" dirty="0">
                          <a:latin typeface="URW Gothic"/>
                          <a:cs typeface="URW Gothic"/>
                        </a:rPr>
                        <a:t>Children afforded the opportunity to </a:t>
                      </a:r>
                      <a:r>
                        <a:rPr sz="900" dirty="0">
                          <a:latin typeface="URW Gothic"/>
                          <a:cs typeface="URW Gothic"/>
                        </a:rPr>
                        <a:t>freely </a:t>
                      </a:r>
                      <a:r>
                        <a:rPr sz="900" spc="-5" dirty="0">
                          <a:latin typeface="URW Gothic"/>
                          <a:cs typeface="URW Gothic"/>
                        </a:rPr>
                        <a:t>respond to music through dance and the use  of simple props </a:t>
                      </a:r>
                      <a:r>
                        <a:rPr sz="900" spc="-10" dirty="0">
                          <a:latin typeface="URW Gothic"/>
                          <a:cs typeface="URW Gothic"/>
                        </a:rPr>
                        <a:t>(e.g. </a:t>
                      </a:r>
                      <a:r>
                        <a:rPr sz="900" spc="-5" dirty="0">
                          <a:latin typeface="URW Gothic"/>
                          <a:cs typeface="URW Gothic"/>
                        </a:rPr>
                        <a:t>scarves, </a:t>
                      </a:r>
                      <a:r>
                        <a:rPr sz="900" dirty="0">
                          <a:latin typeface="URW Gothic"/>
                          <a:cs typeface="URW Gothic"/>
                        </a:rPr>
                        <a:t>a</a:t>
                      </a:r>
                      <a:r>
                        <a:rPr sz="900" spc="10" dirty="0">
                          <a:latin typeface="URW Gothic"/>
                          <a:cs typeface="URW Gothic"/>
                        </a:rPr>
                        <a:t> </a:t>
                      </a:r>
                      <a:r>
                        <a:rPr sz="900" dirty="0">
                          <a:latin typeface="URW Gothic"/>
                          <a:cs typeface="URW Gothic"/>
                        </a:rPr>
                        <a:t>ribbon)</a:t>
                      </a: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Children </a:t>
                      </a:r>
                      <a:r>
                        <a:rPr sz="900" spc="-10" dirty="0">
                          <a:latin typeface="URW Gothic"/>
                          <a:cs typeface="URW Gothic"/>
                        </a:rPr>
                        <a:t>move </a:t>
                      </a:r>
                      <a:r>
                        <a:rPr sz="900" spc="-5" dirty="0">
                          <a:latin typeface="URW Gothic"/>
                          <a:cs typeface="URW Gothic"/>
                        </a:rPr>
                        <a:t>to </a:t>
                      </a:r>
                      <a:r>
                        <a:rPr sz="900" dirty="0">
                          <a:latin typeface="URW Gothic"/>
                          <a:cs typeface="URW Gothic"/>
                        </a:rPr>
                        <a:t>a </a:t>
                      </a:r>
                      <a:r>
                        <a:rPr sz="900" spc="-5" dirty="0">
                          <a:latin typeface="URW Gothic"/>
                          <a:cs typeface="URW Gothic"/>
                        </a:rPr>
                        <a:t>beat </a:t>
                      </a:r>
                      <a:r>
                        <a:rPr sz="900" dirty="0">
                          <a:latin typeface="URW Gothic"/>
                          <a:cs typeface="URW Gothic"/>
                        </a:rPr>
                        <a:t>– </a:t>
                      </a:r>
                      <a:r>
                        <a:rPr sz="900" spc="-5" dirty="0">
                          <a:latin typeface="URW Gothic"/>
                          <a:cs typeface="URW Gothic"/>
                        </a:rPr>
                        <a:t>matching movements </a:t>
                      </a:r>
                      <a:r>
                        <a:rPr sz="900" spc="-10" dirty="0">
                          <a:latin typeface="URW Gothic"/>
                          <a:cs typeface="URW Gothic"/>
                        </a:rPr>
                        <a:t>to </a:t>
                      </a:r>
                      <a:r>
                        <a:rPr sz="900" dirty="0">
                          <a:latin typeface="URW Gothic"/>
                          <a:cs typeface="URW Gothic"/>
                        </a:rPr>
                        <a:t>the</a:t>
                      </a:r>
                      <a:r>
                        <a:rPr sz="900" spc="45" dirty="0">
                          <a:latin typeface="URW Gothic"/>
                          <a:cs typeface="URW Gothic"/>
                        </a:rPr>
                        <a:t> </a:t>
                      </a:r>
                      <a:r>
                        <a:rPr sz="900" spc="-5" dirty="0">
                          <a:latin typeface="URW Gothic"/>
                          <a:cs typeface="URW Gothic"/>
                        </a:rPr>
                        <a:t>rhythm</a:t>
                      </a:r>
                      <a:endParaRPr sz="900" dirty="0">
                        <a:latin typeface="URW Gothic"/>
                        <a:cs typeface="URW Gothic"/>
                      </a:endParaRPr>
                    </a:p>
                    <a:p>
                      <a:pPr>
                        <a:lnSpc>
                          <a:spcPct val="100000"/>
                        </a:lnSpc>
                        <a:spcBef>
                          <a:spcPts val="35"/>
                        </a:spcBef>
                        <a:buFont typeface="Symbol"/>
                        <a:buChar char=""/>
                      </a:pPr>
                      <a:endParaRPr sz="950" dirty="0">
                        <a:latin typeface="Times New Roman"/>
                        <a:cs typeface="Times New Roman"/>
                      </a:endParaRPr>
                    </a:p>
                    <a:p>
                      <a:pPr marL="68580">
                        <a:lnSpc>
                          <a:spcPct val="100000"/>
                        </a:lnSpc>
                      </a:pPr>
                      <a:r>
                        <a:rPr sz="900" spc="-5" dirty="0">
                          <a:latin typeface="URW Gothic"/>
                          <a:cs typeface="URW Gothic"/>
                        </a:rPr>
                        <a:t>Imaginative Narrative:</a:t>
                      </a:r>
                      <a:endParaRPr sz="900" dirty="0">
                        <a:latin typeface="URW Gothic"/>
                        <a:cs typeface="URW Gothic"/>
                      </a:endParaRPr>
                    </a:p>
                    <a:p>
                      <a:pPr marL="525780" marR="66675" indent="-228600">
                        <a:lnSpc>
                          <a:spcPct val="102200"/>
                        </a:lnSpc>
                        <a:buFont typeface="Symbol"/>
                        <a:buChar char=""/>
                        <a:tabLst>
                          <a:tab pos="525145" algn="l"/>
                          <a:tab pos="525780" algn="l"/>
                        </a:tabLst>
                      </a:pPr>
                      <a:r>
                        <a:rPr sz="900" spc="-5" dirty="0">
                          <a:latin typeface="URW Gothic"/>
                          <a:cs typeface="URW Gothic"/>
                        </a:rPr>
                        <a:t>Use free choice props and small world artefacts to retell aspects of </a:t>
                      </a:r>
                      <a:r>
                        <a:rPr sz="900" dirty="0">
                          <a:latin typeface="URW Gothic"/>
                          <a:cs typeface="URW Gothic"/>
                        </a:rPr>
                        <a:t>a </a:t>
                      </a:r>
                      <a:r>
                        <a:rPr sz="900" spc="-5" dirty="0">
                          <a:latin typeface="URW Gothic"/>
                          <a:cs typeface="URW Gothic"/>
                        </a:rPr>
                        <a:t>story that has been  experienced several </a:t>
                      </a:r>
                      <a:r>
                        <a:rPr sz="900" spc="-10" dirty="0">
                          <a:latin typeface="URW Gothic"/>
                          <a:cs typeface="URW Gothic"/>
                        </a:rPr>
                        <a:t>times, </a:t>
                      </a:r>
                      <a:r>
                        <a:rPr sz="900" spc="-5" dirty="0">
                          <a:latin typeface="URW Gothic"/>
                          <a:cs typeface="URW Gothic"/>
                        </a:rPr>
                        <a:t>mirroring </a:t>
                      </a:r>
                      <a:r>
                        <a:rPr sz="900" spc="-10" dirty="0">
                          <a:latin typeface="URW Gothic"/>
                          <a:cs typeface="URW Gothic"/>
                        </a:rPr>
                        <a:t>some </a:t>
                      </a:r>
                      <a:r>
                        <a:rPr sz="900" spc="-5" dirty="0">
                          <a:latin typeface="URW Gothic"/>
                          <a:cs typeface="URW Gothic"/>
                        </a:rPr>
                        <a:t>vocabulary from the story, with support from an  adult.</a:t>
                      </a:r>
                      <a:endParaRPr sz="900" dirty="0">
                        <a:latin typeface="URW Gothic"/>
                        <a:cs typeface="URW Gothic"/>
                      </a:endParaRPr>
                    </a:p>
                  </a:txBody>
                  <a:tcPr marL="0" marR="0" marT="4445" marB="0">
                    <a:lnL w="12700">
                      <a:solidFill>
                        <a:srgbClr val="000000"/>
                      </a:solidFill>
                      <a:prstDash val="solid"/>
                    </a:lnL>
                    <a:lnT w="12700">
                      <a:solidFill>
                        <a:srgbClr val="000000"/>
                      </a:solidFill>
                      <a:prstDash val="solid"/>
                    </a:lnT>
                  </a:tcPr>
                </a:tc>
                <a:tc hMerge="1">
                  <a:txBody>
                    <a:bodyPr/>
                    <a:lstStyle/>
                    <a:p>
                      <a:endParaRPr/>
                    </a:p>
                  </a:txBody>
                  <a:tcPr marL="0" marR="0" marT="0" marB="0"/>
                </a:tc>
                <a:tc>
                  <a:txBody>
                    <a:bodyPr/>
                    <a:lstStyle/>
                    <a:p>
                      <a:pPr marL="68580">
                        <a:lnSpc>
                          <a:spcPct val="100000"/>
                        </a:lnSpc>
                        <a:spcBef>
                          <a:spcPts val="60"/>
                        </a:spcBef>
                      </a:pPr>
                      <a:r>
                        <a:rPr sz="900" spc="-5" dirty="0">
                          <a:latin typeface="URW Gothic"/>
                          <a:cs typeface="URW Gothic"/>
                        </a:rPr>
                        <a:t>Musical Knowledge and</a:t>
                      </a:r>
                      <a:r>
                        <a:rPr sz="900" dirty="0">
                          <a:latin typeface="URW Gothic"/>
                          <a:cs typeface="URW Gothic"/>
                        </a:rPr>
                        <a:t> </a:t>
                      </a:r>
                      <a:r>
                        <a:rPr sz="900" spc="-5" dirty="0">
                          <a:latin typeface="URW Gothic"/>
                          <a:cs typeface="URW Gothic"/>
                        </a:rPr>
                        <a:t>Skills:</a:t>
                      </a:r>
                      <a:endParaRPr sz="900" dirty="0">
                        <a:latin typeface="URW Gothic"/>
                        <a:cs typeface="URW Gothic"/>
                      </a:endParaRPr>
                    </a:p>
                    <a:p>
                      <a:pPr marL="525780" marR="124460" indent="-228600">
                        <a:lnSpc>
                          <a:spcPct val="101099"/>
                        </a:lnSpc>
                        <a:spcBef>
                          <a:spcPts val="10"/>
                        </a:spcBef>
                        <a:buFont typeface="Symbol"/>
                        <a:buChar char=""/>
                        <a:tabLst>
                          <a:tab pos="525780" algn="l"/>
                          <a:tab pos="526415" algn="l"/>
                        </a:tabLst>
                      </a:pPr>
                      <a:r>
                        <a:rPr sz="900" spc="-5" dirty="0">
                          <a:latin typeface="URW Gothic"/>
                          <a:cs typeface="URW Gothic"/>
                        </a:rPr>
                        <a:t>Listens to </a:t>
                      </a:r>
                      <a:r>
                        <a:rPr sz="900" dirty="0">
                          <a:latin typeface="URW Gothic"/>
                          <a:cs typeface="URW Gothic"/>
                        </a:rPr>
                        <a:t>a </a:t>
                      </a:r>
                      <a:r>
                        <a:rPr sz="900" spc="-5" dirty="0">
                          <a:latin typeface="URW Gothic"/>
                          <a:cs typeface="URW Gothic"/>
                        </a:rPr>
                        <a:t>range of music types express </a:t>
                      </a:r>
                      <a:r>
                        <a:rPr sz="900" dirty="0">
                          <a:latin typeface="URW Gothic"/>
                          <a:cs typeface="URW Gothic"/>
                        </a:rPr>
                        <a:t>a </a:t>
                      </a:r>
                      <a:r>
                        <a:rPr sz="900" spc="-5" dirty="0">
                          <a:latin typeface="URW Gothic"/>
                          <a:cs typeface="URW Gothic"/>
                        </a:rPr>
                        <a:t>preference and </a:t>
                      </a:r>
                      <a:r>
                        <a:rPr sz="900" dirty="0">
                          <a:latin typeface="URW Gothic"/>
                          <a:cs typeface="URW Gothic"/>
                        </a:rPr>
                        <a:t>justify </a:t>
                      </a:r>
                      <a:r>
                        <a:rPr sz="900" spc="5" dirty="0">
                          <a:latin typeface="URW Gothic"/>
                          <a:cs typeface="URW Gothic"/>
                        </a:rPr>
                        <a:t>it  </a:t>
                      </a:r>
                      <a:r>
                        <a:rPr sz="900" spc="-5" dirty="0">
                          <a:latin typeface="URW Gothic"/>
                          <a:cs typeface="URW Gothic"/>
                        </a:rPr>
                        <a:t>with </a:t>
                      </a:r>
                      <a:r>
                        <a:rPr sz="900" dirty="0">
                          <a:latin typeface="URW Gothic"/>
                          <a:cs typeface="URW Gothic"/>
                        </a:rPr>
                        <a:t>a </a:t>
                      </a:r>
                      <a:r>
                        <a:rPr sz="900" spc="-10" dirty="0">
                          <a:latin typeface="URW Gothic"/>
                          <a:cs typeface="URW Gothic"/>
                        </a:rPr>
                        <a:t>simple </a:t>
                      </a:r>
                      <a:r>
                        <a:rPr sz="900" spc="-5" dirty="0">
                          <a:latin typeface="URW Gothic"/>
                          <a:cs typeface="URW Gothic"/>
                        </a:rPr>
                        <a:t>statement ‘I don’t </a:t>
                      </a:r>
                      <a:r>
                        <a:rPr sz="900" dirty="0">
                          <a:latin typeface="URW Gothic"/>
                          <a:cs typeface="URW Gothic"/>
                        </a:rPr>
                        <a:t>like that </a:t>
                      </a:r>
                      <a:r>
                        <a:rPr sz="900" spc="-5" dirty="0">
                          <a:latin typeface="URW Gothic"/>
                          <a:cs typeface="URW Gothic"/>
                        </a:rPr>
                        <a:t>music because </a:t>
                      </a:r>
                      <a:r>
                        <a:rPr sz="900" spc="5" dirty="0">
                          <a:latin typeface="URW Gothic"/>
                          <a:cs typeface="URW Gothic"/>
                        </a:rPr>
                        <a:t>it is </a:t>
                      </a:r>
                      <a:r>
                        <a:rPr sz="900" spc="-5" dirty="0">
                          <a:latin typeface="URW Gothic"/>
                          <a:cs typeface="URW Gothic"/>
                        </a:rPr>
                        <a:t>too</a:t>
                      </a:r>
                      <a:r>
                        <a:rPr sz="900" dirty="0">
                          <a:latin typeface="URW Gothic"/>
                          <a:cs typeface="URW Gothic"/>
                        </a:rPr>
                        <a:t> </a:t>
                      </a:r>
                      <a:r>
                        <a:rPr sz="900" spc="-5" dirty="0">
                          <a:latin typeface="URW Gothic"/>
                          <a:cs typeface="URW Gothic"/>
                        </a:rPr>
                        <a:t>loud’.</a:t>
                      </a:r>
                      <a:endParaRPr sz="900" dirty="0">
                        <a:latin typeface="URW Gothic"/>
                        <a:cs typeface="URW Gothic"/>
                      </a:endParaRPr>
                    </a:p>
                    <a:p>
                      <a:pPr>
                        <a:lnSpc>
                          <a:spcPct val="100000"/>
                        </a:lnSpc>
                        <a:spcBef>
                          <a:spcPts val="35"/>
                        </a:spcBef>
                        <a:buFont typeface="Symbol"/>
                        <a:buNone/>
                      </a:pPr>
                      <a:endParaRPr sz="950" dirty="0">
                        <a:latin typeface="Times New Roman"/>
                        <a:cs typeface="Times New Roman"/>
                      </a:endParaRPr>
                    </a:p>
                    <a:p>
                      <a:pPr marL="68580">
                        <a:lnSpc>
                          <a:spcPct val="100000"/>
                        </a:lnSpc>
                      </a:pPr>
                      <a:r>
                        <a:rPr sz="900" spc="-5" dirty="0">
                          <a:latin typeface="URW Gothic"/>
                          <a:cs typeface="URW Gothic"/>
                        </a:rPr>
                        <a:t>Dance:</a:t>
                      </a:r>
                      <a:endParaRPr sz="900" dirty="0">
                        <a:latin typeface="URW Gothic"/>
                        <a:cs typeface="URW Gothic"/>
                      </a:endParaRPr>
                    </a:p>
                    <a:p>
                      <a:pPr marL="525780" marR="433705" indent="-228600">
                        <a:lnSpc>
                          <a:spcPct val="102200"/>
                        </a:lnSpc>
                        <a:spcBef>
                          <a:spcPts val="5"/>
                        </a:spcBef>
                        <a:buFont typeface="Symbol"/>
                        <a:buChar char=""/>
                        <a:tabLst>
                          <a:tab pos="525780" algn="l"/>
                          <a:tab pos="526415" algn="l"/>
                        </a:tabLst>
                      </a:pPr>
                      <a:r>
                        <a:rPr lang="en-US" sz="900" spc="-10" dirty="0">
                          <a:latin typeface="URW Gothic"/>
                          <a:cs typeface="URW Gothic"/>
                        </a:rPr>
                        <a:t>Begin to create own dance motifs with support</a:t>
                      </a:r>
                      <a:endParaRPr sz="900" dirty="0">
                        <a:latin typeface="URW Gothic"/>
                        <a:cs typeface="URW Gothic"/>
                      </a:endParaRPr>
                    </a:p>
                    <a:p>
                      <a:pPr>
                        <a:lnSpc>
                          <a:spcPct val="100000"/>
                        </a:lnSpc>
                        <a:spcBef>
                          <a:spcPts val="30"/>
                        </a:spcBef>
                        <a:buFont typeface="Symbol"/>
                        <a:buChar char=""/>
                      </a:pPr>
                      <a:endParaRPr sz="950" dirty="0">
                        <a:latin typeface="Times New Roman"/>
                        <a:cs typeface="Times New Roman"/>
                      </a:endParaRPr>
                    </a:p>
                    <a:p>
                      <a:pPr marL="68580">
                        <a:lnSpc>
                          <a:spcPct val="100000"/>
                        </a:lnSpc>
                        <a:spcBef>
                          <a:spcPts val="5"/>
                        </a:spcBef>
                      </a:pPr>
                      <a:r>
                        <a:rPr sz="900" spc="-5" dirty="0">
                          <a:latin typeface="URW Gothic"/>
                          <a:cs typeface="URW Gothic"/>
                        </a:rPr>
                        <a:t>Imaginative Narrative:</a:t>
                      </a:r>
                      <a:endParaRPr sz="900" dirty="0">
                        <a:latin typeface="URW Gothic"/>
                        <a:cs typeface="URW Gothic"/>
                      </a:endParaRPr>
                    </a:p>
                    <a:p>
                      <a:pPr marL="525780" indent="-229235">
                        <a:lnSpc>
                          <a:spcPct val="100000"/>
                        </a:lnSpc>
                        <a:spcBef>
                          <a:spcPts val="20"/>
                        </a:spcBef>
                        <a:buFont typeface="Symbol"/>
                        <a:buChar char=""/>
                        <a:tabLst>
                          <a:tab pos="525780" algn="l"/>
                          <a:tab pos="526415" algn="l"/>
                        </a:tabLst>
                      </a:pPr>
                      <a:r>
                        <a:rPr sz="900" spc="-5" dirty="0">
                          <a:latin typeface="URW Gothic"/>
                          <a:cs typeface="URW Gothic"/>
                        </a:rPr>
                        <a:t>Retell </a:t>
                      </a:r>
                      <a:r>
                        <a:rPr sz="900" dirty="0">
                          <a:latin typeface="URW Gothic"/>
                          <a:cs typeface="URW Gothic"/>
                        </a:rPr>
                        <a:t>a </a:t>
                      </a:r>
                      <a:r>
                        <a:rPr sz="900" spc="-5" dirty="0">
                          <a:latin typeface="URW Gothic"/>
                          <a:cs typeface="URW Gothic"/>
                        </a:rPr>
                        <a:t>story as part of </a:t>
                      </a:r>
                      <a:r>
                        <a:rPr sz="900" dirty="0">
                          <a:latin typeface="URW Gothic"/>
                          <a:cs typeface="URW Gothic"/>
                        </a:rPr>
                        <a:t>a </a:t>
                      </a:r>
                      <a:r>
                        <a:rPr sz="900" spc="-5" dirty="0">
                          <a:latin typeface="URW Gothic"/>
                          <a:cs typeface="URW Gothic"/>
                        </a:rPr>
                        <a:t>group</a:t>
                      </a:r>
                      <a:r>
                        <a:rPr sz="900" spc="-10" dirty="0">
                          <a:latin typeface="URW Gothic"/>
                          <a:cs typeface="URW Gothic"/>
                        </a:rPr>
                        <a:t> </a:t>
                      </a:r>
                      <a:r>
                        <a:rPr sz="900" spc="-5" dirty="0">
                          <a:latin typeface="URW Gothic"/>
                          <a:cs typeface="URW Gothic"/>
                        </a:rPr>
                        <a:t>performance</a:t>
                      </a:r>
                      <a:endParaRPr sz="900" dirty="0">
                        <a:latin typeface="URW Gothic"/>
                        <a:cs typeface="URW Gothic"/>
                      </a:endParaRPr>
                    </a:p>
                  </a:txBody>
                  <a:tcPr marL="0" marR="0" marT="7620" marB="0">
                    <a:lnR w="12700">
                      <a:solidFill>
                        <a:srgbClr val="000000"/>
                      </a:solidFill>
                      <a:prstDash val="solid"/>
                    </a:lnR>
                    <a:lnT w="12700">
                      <a:solidFill>
                        <a:srgbClr val="000000"/>
                      </a:solidFill>
                      <a:prstDash val="solid"/>
                    </a:lnT>
                    <a:solidFill>
                      <a:srgbClr val="E7E6E6"/>
                    </a:solidFill>
                  </a:tcPr>
                </a:tc>
                <a:extLst>
                  <a:ext uri="{0D108BD9-81ED-4DB2-BD59-A6C34878D82A}">
                    <a16:rowId xmlns:a16="http://schemas.microsoft.com/office/drawing/2014/main" val="10000"/>
                  </a:ext>
                </a:extLst>
              </a:tr>
              <a:tr h="140157">
                <a:tc>
                  <a:txBody>
                    <a:bodyPr/>
                    <a:lstStyle/>
                    <a:p>
                      <a:pPr marL="68580">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00000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000000"/>
                      </a:solidFill>
                      <a:prstDash val="solid"/>
                    </a:lnR>
                    <a:solidFill>
                      <a:srgbClr val="D0CECE"/>
                    </a:solidFill>
                  </a:tcPr>
                </a:tc>
                <a:tc hMerge="1">
                  <a:txBody>
                    <a:bodyPr/>
                    <a:lstStyle/>
                    <a:p>
                      <a:endParaRPr/>
                    </a:p>
                  </a:txBody>
                  <a:tcPr marL="0" marR="0" marT="0" marB="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r h="3650615">
                <a:tc gridSpan="2">
                  <a:txBody>
                    <a:bodyPr/>
                    <a:lstStyle/>
                    <a:p>
                      <a:pPr marL="68580">
                        <a:lnSpc>
                          <a:spcPct val="100000"/>
                        </a:lnSpc>
                      </a:pPr>
                      <a:r>
                        <a:rPr sz="900" spc="-5" dirty="0">
                          <a:latin typeface="URW Gothic"/>
                          <a:cs typeface="URW Gothic"/>
                        </a:rPr>
                        <a:t>Singing:</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Know the difference between singing and</a:t>
                      </a:r>
                      <a:r>
                        <a:rPr sz="900" spc="-10" dirty="0">
                          <a:latin typeface="URW Gothic"/>
                          <a:cs typeface="URW Gothic"/>
                        </a:rPr>
                        <a:t> </a:t>
                      </a:r>
                      <a:r>
                        <a:rPr sz="900" spc="-5" dirty="0">
                          <a:latin typeface="URW Gothic"/>
                          <a:cs typeface="URW Gothic"/>
                        </a:rPr>
                        <a:t>shouting</a:t>
                      </a:r>
                      <a:endParaRPr sz="900" dirty="0">
                        <a:latin typeface="URW Gothic"/>
                        <a:cs typeface="URW Gothic"/>
                      </a:endParaRPr>
                    </a:p>
                    <a:p>
                      <a:pPr marL="525780" indent="-228600">
                        <a:lnSpc>
                          <a:spcPct val="100000"/>
                        </a:lnSpc>
                        <a:spcBef>
                          <a:spcPts val="20"/>
                        </a:spcBef>
                        <a:buFont typeface="Symbol"/>
                        <a:buChar char=""/>
                        <a:tabLst>
                          <a:tab pos="525145" algn="l"/>
                          <a:tab pos="525780" algn="l"/>
                        </a:tabLst>
                      </a:pPr>
                      <a:r>
                        <a:rPr sz="900" spc="-10" dirty="0">
                          <a:latin typeface="URW Gothic"/>
                          <a:cs typeface="URW Gothic"/>
                        </a:rPr>
                        <a:t>Able to </a:t>
                      </a:r>
                      <a:r>
                        <a:rPr sz="900" dirty="0">
                          <a:latin typeface="URW Gothic"/>
                          <a:cs typeface="URW Gothic"/>
                        </a:rPr>
                        <a:t>join </a:t>
                      </a:r>
                      <a:r>
                        <a:rPr sz="900" spc="5" dirty="0">
                          <a:latin typeface="URW Gothic"/>
                          <a:cs typeface="URW Gothic"/>
                        </a:rPr>
                        <a:t>in </a:t>
                      </a:r>
                      <a:r>
                        <a:rPr sz="900" spc="-5" dirty="0">
                          <a:latin typeface="URW Gothic"/>
                          <a:cs typeface="URW Gothic"/>
                        </a:rPr>
                        <a:t>with songs that have been taught</a:t>
                      </a:r>
                      <a:endParaRPr lang="en-US" sz="900" spc="-5" dirty="0">
                        <a:latin typeface="URW Gothic"/>
                        <a:cs typeface="URW Gothic"/>
                      </a:endParaRPr>
                    </a:p>
                    <a:p>
                      <a:pPr marL="525780" indent="-228600">
                        <a:lnSpc>
                          <a:spcPct val="100000"/>
                        </a:lnSpc>
                        <a:spcBef>
                          <a:spcPts val="20"/>
                        </a:spcBef>
                        <a:buFont typeface="Symbol"/>
                        <a:buChar char=""/>
                        <a:tabLst>
                          <a:tab pos="525145" algn="l"/>
                          <a:tab pos="525780" algn="l"/>
                        </a:tabLst>
                      </a:pPr>
                      <a:r>
                        <a:rPr sz="900" dirty="0">
                          <a:latin typeface="URW Gothic"/>
                          <a:cs typeface="URW Gothic"/>
                        </a:rPr>
                        <a:t>Join </a:t>
                      </a:r>
                      <a:r>
                        <a:rPr sz="900" spc="5" dirty="0">
                          <a:latin typeface="URW Gothic"/>
                          <a:cs typeface="URW Gothic"/>
                        </a:rPr>
                        <a:t>in </a:t>
                      </a:r>
                      <a:r>
                        <a:rPr sz="900" spc="-5" dirty="0">
                          <a:latin typeface="URW Gothic"/>
                          <a:cs typeface="URW Gothic"/>
                        </a:rPr>
                        <a:t>with </a:t>
                      </a:r>
                      <a:r>
                        <a:rPr sz="900" spc="-10" dirty="0">
                          <a:latin typeface="URW Gothic"/>
                          <a:cs typeface="URW Gothic"/>
                        </a:rPr>
                        <a:t>the </a:t>
                      </a:r>
                      <a:r>
                        <a:rPr sz="900" spc="-5" dirty="0">
                          <a:latin typeface="URW Gothic"/>
                          <a:cs typeface="URW Gothic"/>
                        </a:rPr>
                        <a:t>taught nursery rhym</a:t>
                      </a:r>
                      <a:r>
                        <a:rPr lang="en-US" sz="900" spc="-5" dirty="0">
                          <a:latin typeface="URW Gothic"/>
                          <a:cs typeface="URW Gothic"/>
                        </a:rPr>
                        <a:t>e/number rhyme</a:t>
                      </a:r>
                      <a:r>
                        <a:rPr sz="900" spc="-5" dirty="0">
                          <a:latin typeface="URW Gothic"/>
                          <a:cs typeface="URW Gothic"/>
                        </a:rPr>
                        <a:t> </a:t>
                      </a:r>
                      <a:r>
                        <a:rPr sz="900" dirty="0">
                          <a:latin typeface="URW Gothic"/>
                          <a:cs typeface="URW Gothic"/>
                        </a:rPr>
                        <a:t>for </a:t>
                      </a:r>
                      <a:r>
                        <a:rPr sz="900" spc="-5" dirty="0">
                          <a:latin typeface="URW Gothic"/>
                          <a:cs typeface="URW Gothic"/>
                        </a:rPr>
                        <a:t>this term </a:t>
                      </a:r>
                      <a:endParaRPr sz="1100" dirty="0">
                        <a:latin typeface="Times New Roman"/>
                        <a:cs typeface="Times New Roman"/>
                      </a:endParaRPr>
                    </a:p>
                    <a:p>
                      <a:pPr marL="68580">
                        <a:lnSpc>
                          <a:spcPct val="100000"/>
                        </a:lnSpc>
                        <a:spcBef>
                          <a:spcPts val="969"/>
                        </a:spcBef>
                      </a:pPr>
                      <a:r>
                        <a:rPr sz="900" spc="-5" dirty="0">
                          <a:latin typeface="URW Gothic"/>
                          <a:cs typeface="URW Gothic"/>
                        </a:rPr>
                        <a:t>Musical Knowledge and</a:t>
                      </a:r>
                      <a:r>
                        <a:rPr sz="900" dirty="0">
                          <a:latin typeface="URW Gothic"/>
                          <a:cs typeface="URW Gothic"/>
                        </a:rPr>
                        <a:t> </a:t>
                      </a:r>
                      <a:r>
                        <a:rPr sz="900" spc="-5" dirty="0">
                          <a:latin typeface="URW Gothic"/>
                          <a:cs typeface="URW Gothic"/>
                        </a:rPr>
                        <a:t>Skills:</a:t>
                      </a:r>
                      <a:endParaRPr sz="900" dirty="0">
                        <a:latin typeface="URW Gothic"/>
                        <a:cs typeface="URW Gothic"/>
                      </a:endParaRPr>
                    </a:p>
                    <a:p>
                      <a:pPr marL="525780" marR="105410" indent="-228600">
                        <a:lnSpc>
                          <a:spcPts val="1100"/>
                        </a:lnSpc>
                        <a:spcBef>
                          <a:spcPts val="30"/>
                        </a:spcBef>
                        <a:buFont typeface="Symbol"/>
                        <a:buChar char=""/>
                        <a:tabLst>
                          <a:tab pos="525145" algn="l"/>
                          <a:tab pos="525780" algn="l"/>
                        </a:tabLst>
                      </a:pPr>
                      <a:r>
                        <a:rPr sz="900" spc="-5" dirty="0">
                          <a:latin typeface="URW Gothic"/>
                          <a:cs typeface="URW Gothic"/>
                        </a:rPr>
                        <a:t>Explore and play with </a:t>
                      </a:r>
                      <a:r>
                        <a:rPr sz="900" dirty="0">
                          <a:latin typeface="URW Gothic"/>
                          <a:cs typeface="URW Gothic"/>
                        </a:rPr>
                        <a:t>a </a:t>
                      </a:r>
                      <a:r>
                        <a:rPr sz="900" spc="-10" dirty="0">
                          <a:latin typeface="URW Gothic"/>
                          <a:cs typeface="URW Gothic"/>
                        </a:rPr>
                        <a:t>range </a:t>
                      </a:r>
                      <a:r>
                        <a:rPr sz="900" spc="-5" dirty="0">
                          <a:latin typeface="URW Gothic"/>
                          <a:cs typeface="URW Gothic"/>
                        </a:rPr>
                        <a:t>of musical instruments </a:t>
                      </a:r>
                      <a:r>
                        <a:rPr sz="900" dirty="0">
                          <a:latin typeface="URW Gothic"/>
                          <a:cs typeface="URW Gothic"/>
                        </a:rPr>
                        <a:t>– being </a:t>
                      </a:r>
                      <a:r>
                        <a:rPr sz="900" spc="-5" dirty="0">
                          <a:latin typeface="URW Gothic"/>
                          <a:cs typeface="URW Gothic"/>
                        </a:rPr>
                        <a:t>able </a:t>
                      </a:r>
                      <a:r>
                        <a:rPr sz="900" spc="-10" dirty="0">
                          <a:latin typeface="URW Gothic"/>
                          <a:cs typeface="URW Gothic"/>
                        </a:rPr>
                        <a:t>to match </a:t>
                      </a:r>
                      <a:r>
                        <a:rPr sz="900" spc="-5" dirty="0">
                          <a:latin typeface="URW Gothic"/>
                          <a:cs typeface="URW Gothic"/>
                        </a:rPr>
                        <a:t>the sound to  the instrument </a:t>
                      </a:r>
                      <a:r>
                        <a:rPr sz="900" dirty="0">
                          <a:latin typeface="URW Gothic"/>
                          <a:cs typeface="URW Gothic"/>
                        </a:rPr>
                        <a:t>following </a:t>
                      </a:r>
                      <a:r>
                        <a:rPr sz="900" spc="-5" dirty="0">
                          <a:latin typeface="URW Gothic"/>
                          <a:cs typeface="URW Gothic"/>
                        </a:rPr>
                        <a:t>play opportunities. Describe </a:t>
                      </a:r>
                      <a:r>
                        <a:rPr sz="900" spc="-10" dirty="0">
                          <a:latin typeface="URW Gothic"/>
                          <a:cs typeface="URW Gothic"/>
                        </a:rPr>
                        <a:t>these </a:t>
                      </a:r>
                      <a:r>
                        <a:rPr sz="900" spc="-5" dirty="0">
                          <a:latin typeface="URW Gothic"/>
                          <a:cs typeface="URW Gothic"/>
                        </a:rPr>
                        <a:t>sounds </a:t>
                      </a:r>
                      <a:r>
                        <a:rPr sz="900" spc="-10" dirty="0">
                          <a:latin typeface="URW Gothic"/>
                          <a:cs typeface="URW Gothic"/>
                        </a:rPr>
                        <a:t>(rattle, </a:t>
                      </a:r>
                      <a:r>
                        <a:rPr sz="900" dirty="0">
                          <a:latin typeface="URW Gothic"/>
                          <a:cs typeface="URW Gothic"/>
                        </a:rPr>
                        <a:t>loud </a:t>
                      </a:r>
                      <a:r>
                        <a:rPr sz="900" spc="-5" dirty="0">
                          <a:latin typeface="URW Gothic"/>
                          <a:cs typeface="URW Gothic"/>
                        </a:rPr>
                        <a:t>bang,</a:t>
                      </a:r>
                      <a:r>
                        <a:rPr sz="900" spc="75" dirty="0">
                          <a:latin typeface="URW Gothic"/>
                          <a:cs typeface="URW Gothic"/>
                        </a:rPr>
                        <a:t> </a:t>
                      </a:r>
                      <a:r>
                        <a:rPr sz="900" spc="-5" dirty="0">
                          <a:latin typeface="URW Gothic"/>
                          <a:cs typeface="URW Gothic"/>
                        </a:rPr>
                        <a:t>bells</a:t>
                      </a:r>
                      <a:endParaRPr sz="900" dirty="0">
                        <a:latin typeface="URW Gothic"/>
                        <a:cs typeface="URW Gothic"/>
                      </a:endParaRPr>
                    </a:p>
                    <a:p>
                      <a:pPr marL="525780">
                        <a:lnSpc>
                          <a:spcPts val="1070"/>
                        </a:lnSpc>
                      </a:pPr>
                      <a:r>
                        <a:rPr sz="900" spc="-5" dirty="0">
                          <a:latin typeface="URW Gothic"/>
                          <a:cs typeface="URW Gothic"/>
                        </a:rPr>
                        <a:t>etc)</a:t>
                      </a:r>
                      <a:endParaRPr sz="900" dirty="0">
                        <a:latin typeface="URW Gothic"/>
                        <a:cs typeface="URW Gothic"/>
                      </a:endParaRPr>
                    </a:p>
                    <a:p>
                      <a:pPr marL="525780" marR="534670" indent="-228600">
                        <a:lnSpc>
                          <a:spcPct val="102200"/>
                        </a:lnSpc>
                        <a:buFont typeface="Symbol"/>
                        <a:buChar char=""/>
                        <a:tabLst>
                          <a:tab pos="525145" algn="l"/>
                          <a:tab pos="525780" algn="l"/>
                        </a:tabLst>
                      </a:pPr>
                      <a:r>
                        <a:rPr sz="900" spc="-5" dirty="0">
                          <a:latin typeface="URW Gothic"/>
                          <a:cs typeface="URW Gothic"/>
                        </a:rPr>
                        <a:t>Listens to </a:t>
                      </a:r>
                      <a:r>
                        <a:rPr sz="900" dirty="0">
                          <a:latin typeface="URW Gothic"/>
                          <a:cs typeface="URW Gothic"/>
                        </a:rPr>
                        <a:t>a </a:t>
                      </a:r>
                      <a:r>
                        <a:rPr sz="900" spc="-5" dirty="0">
                          <a:latin typeface="URW Gothic"/>
                          <a:cs typeface="URW Gothic"/>
                        </a:rPr>
                        <a:t>range of music types </a:t>
                      </a:r>
                      <a:r>
                        <a:rPr sz="900" dirty="0">
                          <a:latin typeface="URW Gothic"/>
                          <a:cs typeface="URW Gothic"/>
                        </a:rPr>
                        <a:t>– </a:t>
                      </a:r>
                      <a:r>
                        <a:rPr sz="900" spc="-5" dirty="0">
                          <a:latin typeface="URW Gothic"/>
                          <a:cs typeface="URW Gothic"/>
                        </a:rPr>
                        <a:t>recognise that they are different and express </a:t>
                      </a:r>
                      <a:r>
                        <a:rPr sz="900" dirty="0">
                          <a:latin typeface="URW Gothic"/>
                          <a:cs typeface="URW Gothic"/>
                        </a:rPr>
                        <a:t>a  </a:t>
                      </a:r>
                      <a:r>
                        <a:rPr sz="900" spc="-5" dirty="0">
                          <a:latin typeface="URW Gothic"/>
                          <a:cs typeface="URW Gothic"/>
                        </a:rPr>
                        <a:t>preference</a:t>
                      </a:r>
                      <a:endParaRPr sz="900" dirty="0">
                        <a:latin typeface="URW Gothic"/>
                        <a:cs typeface="URW Gothic"/>
                      </a:endParaRPr>
                    </a:p>
                    <a:p>
                      <a:pPr>
                        <a:lnSpc>
                          <a:spcPct val="100000"/>
                        </a:lnSpc>
                        <a:spcBef>
                          <a:spcPts val="35"/>
                        </a:spcBef>
                        <a:buFont typeface="Symbol"/>
                        <a:buChar char=""/>
                      </a:pPr>
                      <a:endParaRPr sz="950" dirty="0">
                        <a:latin typeface="Times New Roman"/>
                        <a:cs typeface="Times New Roman"/>
                      </a:endParaRPr>
                    </a:p>
                    <a:p>
                      <a:pPr marL="68580">
                        <a:lnSpc>
                          <a:spcPct val="100000"/>
                        </a:lnSpc>
                      </a:pPr>
                      <a:r>
                        <a:rPr sz="900" spc="-5" dirty="0">
                          <a:latin typeface="URW Gothic"/>
                          <a:cs typeface="URW Gothic"/>
                        </a:rPr>
                        <a:t>Dance:</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Copy </a:t>
                      </a:r>
                      <a:r>
                        <a:rPr sz="900" dirty="0">
                          <a:latin typeface="URW Gothic"/>
                          <a:cs typeface="URW Gothic"/>
                        </a:rPr>
                        <a:t>a </a:t>
                      </a:r>
                      <a:r>
                        <a:rPr sz="900" spc="-5" dirty="0">
                          <a:latin typeface="URW Gothic"/>
                          <a:cs typeface="URW Gothic"/>
                        </a:rPr>
                        <a:t>simple taught </a:t>
                      </a:r>
                      <a:r>
                        <a:rPr sz="900" dirty="0">
                          <a:latin typeface="URW Gothic"/>
                          <a:cs typeface="URW Gothic"/>
                        </a:rPr>
                        <a:t>dance </a:t>
                      </a:r>
                      <a:r>
                        <a:rPr sz="900" spc="-5" dirty="0">
                          <a:latin typeface="URW Gothic"/>
                          <a:cs typeface="URW Gothic"/>
                        </a:rPr>
                        <a:t>to music </a:t>
                      </a:r>
                      <a:r>
                        <a:rPr sz="900" dirty="0">
                          <a:latin typeface="URW Gothic"/>
                          <a:cs typeface="URW Gothic"/>
                        </a:rPr>
                        <a:t>– </a:t>
                      </a:r>
                      <a:r>
                        <a:rPr sz="900" spc="-5" dirty="0">
                          <a:latin typeface="URW Gothic"/>
                          <a:cs typeface="URW Gothic"/>
                        </a:rPr>
                        <a:t>watching and</a:t>
                      </a:r>
                      <a:r>
                        <a:rPr sz="900" dirty="0">
                          <a:latin typeface="URW Gothic"/>
                          <a:cs typeface="URW Gothic"/>
                        </a:rPr>
                        <a:t> </a:t>
                      </a:r>
                      <a:r>
                        <a:rPr sz="900" spc="-5" dirty="0">
                          <a:latin typeface="URW Gothic"/>
                          <a:cs typeface="URW Gothic"/>
                        </a:rPr>
                        <a:t>matching</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Children able </a:t>
                      </a:r>
                      <a:r>
                        <a:rPr sz="900" spc="-10" dirty="0">
                          <a:latin typeface="URW Gothic"/>
                          <a:cs typeface="URW Gothic"/>
                        </a:rPr>
                        <a:t>to </a:t>
                      </a:r>
                      <a:r>
                        <a:rPr sz="900" spc="-5" dirty="0">
                          <a:latin typeface="URW Gothic"/>
                          <a:cs typeface="URW Gothic"/>
                        </a:rPr>
                        <a:t>freely respond to music through</a:t>
                      </a:r>
                      <a:r>
                        <a:rPr sz="900" spc="25" dirty="0">
                          <a:latin typeface="URW Gothic"/>
                          <a:cs typeface="URW Gothic"/>
                        </a:rPr>
                        <a:t> </a:t>
                      </a:r>
                      <a:r>
                        <a:rPr sz="900" spc="-5" dirty="0">
                          <a:latin typeface="URW Gothic"/>
                          <a:cs typeface="URW Gothic"/>
                        </a:rPr>
                        <a:t>dance</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Children recognise the value of costume </a:t>
                      </a:r>
                      <a:r>
                        <a:rPr sz="900" spc="5" dirty="0">
                          <a:latin typeface="URW Gothic"/>
                          <a:cs typeface="URW Gothic"/>
                        </a:rPr>
                        <a:t>in </a:t>
                      </a:r>
                      <a:r>
                        <a:rPr sz="900" dirty="0">
                          <a:latin typeface="URW Gothic"/>
                          <a:cs typeface="URW Gothic"/>
                        </a:rPr>
                        <a:t>a </a:t>
                      </a:r>
                      <a:r>
                        <a:rPr sz="900" spc="-5" dirty="0">
                          <a:latin typeface="URW Gothic"/>
                          <a:cs typeface="URW Gothic"/>
                        </a:rPr>
                        <a:t>dance</a:t>
                      </a:r>
                      <a:r>
                        <a:rPr sz="900" spc="10" dirty="0">
                          <a:latin typeface="URW Gothic"/>
                          <a:cs typeface="URW Gothic"/>
                        </a:rPr>
                        <a:t> </a:t>
                      </a:r>
                      <a:r>
                        <a:rPr sz="900" spc="-5" dirty="0">
                          <a:latin typeface="URW Gothic"/>
                          <a:cs typeface="URW Gothic"/>
                        </a:rPr>
                        <a:t>presentation</a:t>
                      </a:r>
                      <a:endParaRPr sz="900" dirty="0">
                        <a:latin typeface="URW Gothic"/>
                        <a:cs typeface="URW Gothic"/>
                      </a:endParaRPr>
                    </a:p>
                    <a:p>
                      <a:pPr>
                        <a:lnSpc>
                          <a:spcPct val="100000"/>
                        </a:lnSpc>
                        <a:spcBef>
                          <a:spcPts val="35"/>
                        </a:spcBef>
                        <a:buFont typeface="Symbol"/>
                        <a:buChar char=""/>
                      </a:pPr>
                      <a:endParaRPr sz="950" dirty="0">
                        <a:latin typeface="Times New Roman"/>
                        <a:cs typeface="Times New Roman"/>
                      </a:endParaRPr>
                    </a:p>
                    <a:p>
                      <a:pPr marL="68580">
                        <a:lnSpc>
                          <a:spcPct val="100000"/>
                        </a:lnSpc>
                      </a:pPr>
                      <a:r>
                        <a:rPr sz="900" spc="-5" dirty="0">
                          <a:latin typeface="URW Gothic"/>
                          <a:cs typeface="URW Gothic"/>
                        </a:rPr>
                        <a:t>Imaginative Narrative:</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dirty="0">
                          <a:latin typeface="URW Gothic"/>
                          <a:cs typeface="URW Gothic"/>
                        </a:rPr>
                        <a:t>Join </a:t>
                      </a:r>
                      <a:r>
                        <a:rPr sz="900" spc="5" dirty="0">
                          <a:latin typeface="URW Gothic"/>
                          <a:cs typeface="URW Gothic"/>
                        </a:rPr>
                        <a:t>in </a:t>
                      </a:r>
                      <a:r>
                        <a:rPr sz="900" spc="-5" dirty="0">
                          <a:latin typeface="URW Gothic"/>
                          <a:cs typeface="URW Gothic"/>
                        </a:rPr>
                        <a:t>with refrains from</a:t>
                      </a:r>
                      <a:r>
                        <a:rPr sz="900" spc="-65" dirty="0">
                          <a:latin typeface="URW Gothic"/>
                          <a:cs typeface="URW Gothic"/>
                        </a:rPr>
                        <a:t> </a:t>
                      </a:r>
                      <a:r>
                        <a:rPr sz="900" dirty="0">
                          <a:latin typeface="URW Gothic"/>
                          <a:cs typeface="URW Gothic"/>
                        </a:rPr>
                        <a:t>stories</a:t>
                      </a:r>
                    </a:p>
                    <a:p>
                      <a:pPr marL="525780" marR="87630" indent="-228600">
                        <a:lnSpc>
                          <a:spcPts val="1110"/>
                        </a:lnSpc>
                        <a:spcBef>
                          <a:spcPts val="35"/>
                        </a:spcBef>
                        <a:buFont typeface="Symbol"/>
                        <a:buChar char=""/>
                        <a:tabLst>
                          <a:tab pos="525145" algn="l"/>
                          <a:tab pos="525780" algn="l"/>
                        </a:tabLst>
                      </a:pPr>
                      <a:r>
                        <a:rPr sz="900" spc="-5" dirty="0">
                          <a:latin typeface="URW Gothic"/>
                          <a:cs typeface="URW Gothic"/>
                        </a:rPr>
                        <a:t>Use pre-selected props and small world artefacts to retell aspects of </a:t>
                      </a:r>
                      <a:r>
                        <a:rPr sz="900" dirty="0">
                          <a:latin typeface="URW Gothic"/>
                          <a:cs typeface="URW Gothic"/>
                        </a:rPr>
                        <a:t>a </a:t>
                      </a:r>
                      <a:r>
                        <a:rPr sz="900" spc="-5" dirty="0">
                          <a:latin typeface="URW Gothic"/>
                          <a:cs typeface="URW Gothic"/>
                        </a:rPr>
                        <a:t>story that has been  experienced several </a:t>
                      </a:r>
                      <a:r>
                        <a:rPr sz="900" spc="-10" dirty="0">
                          <a:latin typeface="URW Gothic"/>
                          <a:cs typeface="URW Gothic"/>
                        </a:rPr>
                        <a:t>times, </a:t>
                      </a:r>
                      <a:r>
                        <a:rPr sz="900" spc="-5" dirty="0">
                          <a:latin typeface="URW Gothic"/>
                          <a:cs typeface="URW Gothic"/>
                        </a:rPr>
                        <a:t>with prompting support from an</a:t>
                      </a:r>
                      <a:r>
                        <a:rPr sz="900" spc="5" dirty="0">
                          <a:latin typeface="URW Gothic"/>
                          <a:cs typeface="URW Gothic"/>
                        </a:rPr>
                        <a:t> </a:t>
                      </a:r>
                      <a:r>
                        <a:rPr sz="900" spc="-5" dirty="0">
                          <a:latin typeface="URW Gothic"/>
                          <a:cs typeface="URW Gothic"/>
                        </a:rPr>
                        <a:t>adult.</a:t>
                      </a:r>
                      <a:endParaRPr sz="900" dirty="0">
                        <a:latin typeface="URW Gothic"/>
                        <a:cs typeface="URW Gothic"/>
                      </a:endParaRPr>
                    </a:p>
                  </a:txBody>
                  <a:tcPr marL="0" marR="0" marT="0" marB="0">
                    <a:lnL w="12700">
                      <a:solidFill>
                        <a:srgbClr val="000000"/>
                      </a:solidFill>
                      <a:prstDash val="solid"/>
                    </a:lnL>
                    <a:lnB w="12700">
                      <a:solidFill>
                        <a:srgbClr val="000000"/>
                      </a:solidFill>
                      <a:prstDash val="solid"/>
                    </a:lnB>
                  </a:tcPr>
                </a:tc>
                <a:tc hMerge="1">
                  <a:txBody>
                    <a:bodyPr/>
                    <a:lstStyle/>
                    <a:p>
                      <a:endParaRPr/>
                    </a:p>
                  </a:txBody>
                  <a:tcPr marL="0" marR="0" marT="0" marB="0"/>
                </a:tc>
                <a:tc>
                  <a:txBody>
                    <a:bodyPr/>
                    <a:lstStyle/>
                    <a:p>
                      <a:pPr marL="68580">
                        <a:lnSpc>
                          <a:spcPct val="100000"/>
                        </a:lnSpc>
                      </a:pPr>
                      <a:r>
                        <a:rPr sz="900" spc="-5" dirty="0">
                          <a:latin typeface="URW Gothic"/>
                          <a:cs typeface="URW Gothic"/>
                        </a:rPr>
                        <a:t>Singing:</a:t>
                      </a:r>
                      <a:endParaRPr sz="900" dirty="0">
                        <a:latin typeface="URW Gothic"/>
                        <a:cs typeface="URW Gothic"/>
                      </a:endParaRPr>
                    </a:p>
                    <a:p>
                      <a:pPr marL="525780" indent="-229235">
                        <a:lnSpc>
                          <a:spcPct val="100000"/>
                        </a:lnSpc>
                        <a:spcBef>
                          <a:spcPts val="25"/>
                        </a:spcBef>
                        <a:buFont typeface="Symbol"/>
                        <a:buChar char=""/>
                        <a:tabLst>
                          <a:tab pos="525780" algn="l"/>
                          <a:tab pos="526415" algn="l"/>
                        </a:tabLst>
                      </a:pPr>
                      <a:r>
                        <a:rPr sz="900" spc="-5" dirty="0">
                          <a:latin typeface="URW Gothic"/>
                          <a:cs typeface="URW Gothic"/>
                        </a:rPr>
                        <a:t>Enjoy singing songs and rhymes </a:t>
                      </a:r>
                      <a:r>
                        <a:rPr sz="900" dirty="0">
                          <a:latin typeface="URW Gothic"/>
                          <a:cs typeface="URW Gothic"/>
                        </a:rPr>
                        <a:t>– </a:t>
                      </a:r>
                      <a:r>
                        <a:rPr sz="900" spc="-5" dirty="0">
                          <a:latin typeface="URW Gothic"/>
                          <a:cs typeface="URW Gothic"/>
                        </a:rPr>
                        <a:t>demonstrated </a:t>
                      </a:r>
                      <a:r>
                        <a:rPr sz="900" spc="5" dirty="0">
                          <a:latin typeface="URW Gothic"/>
                          <a:cs typeface="URW Gothic"/>
                        </a:rPr>
                        <a:t>by </a:t>
                      </a:r>
                      <a:r>
                        <a:rPr sz="900" dirty="0">
                          <a:latin typeface="URW Gothic"/>
                          <a:cs typeface="URW Gothic"/>
                        </a:rPr>
                        <a:t>having</a:t>
                      </a:r>
                      <a:r>
                        <a:rPr sz="900" spc="10" dirty="0">
                          <a:latin typeface="URW Gothic"/>
                          <a:cs typeface="URW Gothic"/>
                        </a:rPr>
                        <a:t> </a:t>
                      </a:r>
                      <a:r>
                        <a:rPr sz="900" spc="-5" dirty="0">
                          <a:latin typeface="URW Gothic"/>
                          <a:cs typeface="URW Gothic"/>
                        </a:rPr>
                        <a:t>favourites</a:t>
                      </a:r>
                      <a:endParaRPr sz="900" dirty="0">
                        <a:latin typeface="URW Gothic"/>
                        <a:cs typeface="URW Gothic"/>
                      </a:endParaRPr>
                    </a:p>
                    <a:p>
                      <a:pPr marL="525780" indent="-229235">
                        <a:lnSpc>
                          <a:spcPct val="100000"/>
                        </a:lnSpc>
                        <a:spcBef>
                          <a:spcPts val="20"/>
                        </a:spcBef>
                        <a:buFont typeface="Symbol"/>
                        <a:buChar char=""/>
                        <a:tabLst>
                          <a:tab pos="525780" algn="l"/>
                          <a:tab pos="526415" algn="l"/>
                        </a:tabLst>
                      </a:pPr>
                      <a:r>
                        <a:rPr sz="900" spc="-5" dirty="0">
                          <a:latin typeface="URW Gothic"/>
                          <a:cs typeface="URW Gothic"/>
                        </a:rPr>
                        <a:t>Memorise the songs and rhymes</a:t>
                      </a:r>
                      <a:r>
                        <a:rPr sz="900" dirty="0">
                          <a:latin typeface="URW Gothic"/>
                          <a:cs typeface="URW Gothic"/>
                        </a:rPr>
                        <a:t> </a:t>
                      </a:r>
                      <a:r>
                        <a:rPr sz="900" spc="-5" dirty="0">
                          <a:latin typeface="URW Gothic"/>
                          <a:cs typeface="URW Gothic"/>
                        </a:rPr>
                        <a:t>taught</a:t>
                      </a:r>
                      <a:endParaRPr sz="900" dirty="0">
                        <a:latin typeface="URW Gothic"/>
                        <a:cs typeface="URW Gothic"/>
                      </a:endParaRPr>
                    </a:p>
                    <a:p>
                      <a:pPr marL="525780" marR="99695" indent="-228600">
                        <a:lnSpc>
                          <a:spcPct val="102200"/>
                        </a:lnSpc>
                        <a:buFont typeface="Symbol"/>
                        <a:buChar char=""/>
                        <a:tabLst>
                          <a:tab pos="525780" algn="l"/>
                          <a:tab pos="526415" algn="l"/>
                        </a:tabLst>
                      </a:pPr>
                      <a:r>
                        <a:rPr sz="900" spc="-5" dirty="0">
                          <a:latin typeface="URW Gothic"/>
                          <a:cs typeface="URW Gothic"/>
                        </a:rPr>
                        <a:t>Take part </a:t>
                      </a:r>
                      <a:r>
                        <a:rPr sz="900" spc="5" dirty="0">
                          <a:latin typeface="URW Gothic"/>
                          <a:cs typeface="URW Gothic"/>
                        </a:rPr>
                        <a:t>in </a:t>
                      </a:r>
                      <a:r>
                        <a:rPr sz="900" spc="-5" dirty="0">
                          <a:latin typeface="URW Gothic"/>
                          <a:cs typeface="URW Gothic"/>
                        </a:rPr>
                        <a:t>our Christmas performance </a:t>
                      </a:r>
                      <a:r>
                        <a:rPr sz="900" dirty="0">
                          <a:latin typeface="URW Gothic"/>
                          <a:cs typeface="URW Gothic"/>
                        </a:rPr>
                        <a:t>– </a:t>
                      </a:r>
                      <a:r>
                        <a:rPr sz="900" spc="-5" dirty="0">
                          <a:latin typeface="URW Gothic"/>
                          <a:cs typeface="URW Gothic"/>
                        </a:rPr>
                        <a:t>singing as part of </a:t>
                      </a:r>
                      <a:r>
                        <a:rPr sz="900" dirty="0">
                          <a:latin typeface="URW Gothic"/>
                          <a:cs typeface="URW Gothic"/>
                        </a:rPr>
                        <a:t>a </a:t>
                      </a:r>
                      <a:r>
                        <a:rPr sz="900" spc="-5" dirty="0">
                          <a:latin typeface="URW Gothic"/>
                          <a:cs typeface="URW Gothic"/>
                        </a:rPr>
                        <a:t>group to  an audience</a:t>
                      </a:r>
                      <a:endParaRPr sz="900" dirty="0">
                        <a:latin typeface="URW Gothic"/>
                        <a:cs typeface="URW Gothic"/>
                      </a:endParaRPr>
                    </a:p>
                    <a:p>
                      <a:pPr>
                        <a:lnSpc>
                          <a:spcPct val="100000"/>
                        </a:lnSpc>
                        <a:spcBef>
                          <a:spcPts val="35"/>
                        </a:spcBef>
                        <a:buFont typeface="Symbol"/>
                        <a:buChar char=""/>
                      </a:pPr>
                      <a:endParaRPr sz="950" dirty="0">
                        <a:latin typeface="Times New Roman"/>
                        <a:cs typeface="Times New Roman"/>
                      </a:endParaRPr>
                    </a:p>
                    <a:p>
                      <a:pPr marL="68580">
                        <a:lnSpc>
                          <a:spcPct val="100000"/>
                        </a:lnSpc>
                        <a:spcBef>
                          <a:spcPts val="5"/>
                        </a:spcBef>
                      </a:pPr>
                      <a:r>
                        <a:rPr sz="900" spc="-5" dirty="0">
                          <a:latin typeface="URW Gothic"/>
                          <a:cs typeface="URW Gothic"/>
                        </a:rPr>
                        <a:t>Musical Knowledge and</a:t>
                      </a:r>
                      <a:r>
                        <a:rPr sz="900" dirty="0">
                          <a:latin typeface="URW Gothic"/>
                          <a:cs typeface="URW Gothic"/>
                        </a:rPr>
                        <a:t> </a:t>
                      </a:r>
                      <a:r>
                        <a:rPr sz="900" spc="-5" dirty="0">
                          <a:latin typeface="URW Gothic"/>
                          <a:cs typeface="URW Gothic"/>
                        </a:rPr>
                        <a:t>Skills:</a:t>
                      </a:r>
                      <a:endParaRPr sz="900" dirty="0">
                        <a:latin typeface="URW Gothic"/>
                        <a:cs typeface="URW Gothic"/>
                      </a:endParaRPr>
                    </a:p>
                    <a:p>
                      <a:pPr marL="525780" marR="261620" indent="-228600">
                        <a:lnSpc>
                          <a:spcPct val="101099"/>
                        </a:lnSpc>
                        <a:spcBef>
                          <a:spcPts val="10"/>
                        </a:spcBef>
                        <a:buFont typeface="Symbol"/>
                        <a:buChar char=""/>
                        <a:tabLst>
                          <a:tab pos="525780" algn="l"/>
                          <a:tab pos="526415" algn="l"/>
                        </a:tabLst>
                      </a:pPr>
                      <a:r>
                        <a:rPr sz="900" spc="-5" dirty="0">
                          <a:latin typeface="URW Gothic"/>
                          <a:cs typeface="URW Gothic"/>
                        </a:rPr>
                        <a:t>Recognise and clap the syllables </a:t>
                      </a:r>
                      <a:r>
                        <a:rPr sz="900" spc="5" dirty="0">
                          <a:latin typeface="URW Gothic"/>
                          <a:cs typeface="URW Gothic"/>
                        </a:rPr>
                        <a:t>in </a:t>
                      </a:r>
                      <a:r>
                        <a:rPr sz="900" spc="-5" dirty="0">
                          <a:latin typeface="URW Gothic"/>
                          <a:cs typeface="URW Gothic"/>
                        </a:rPr>
                        <a:t>words </a:t>
                      </a:r>
                      <a:r>
                        <a:rPr sz="900" dirty="0">
                          <a:latin typeface="URW Gothic"/>
                          <a:cs typeface="URW Gothic"/>
                        </a:rPr>
                        <a:t>– </a:t>
                      </a:r>
                      <a:r>
                        <a:rPr sz="900" spc="5" dirty="0">
                          <a:latin typeface="URW Gothic"/>
                          <a:cs typeface="URW Gothic"/>
                        </a:rPr>
                        <a:t>in </a:t>
                      </a:r>
                      <a:r>
                        <a:rPr sz="900" spc="-5" dirty="0">
                          <a:latin typeface="URW Gothic"/>
                          <a:cs typeface="URW Gothic"/>
                        </a:rPr>
                        <a:t>preparation for </a:t>
                      </a:r>
                      <a:r>
                        <a:rPr sz="900" spc="-10" dirty="0">
                          <a:latin typeface="URW Gothic"/>
                          <a:cs typeface="URW Gothic"/>
                        </a:rPr>
                        <a:t>pulse  </a:t>
                      </a:r>
                      <a:r>
                        <a:rPr sz="900" spc="-5" dirty="0">
                          <a:latin typeface="URW Gothic"/>
                          <a:cs typeface="URW Gothic"/>
                        </a:rPr>
                        <a:t>work</a:t>
                      </a:r>
                      <a:endParaRPr sz="900" dirty="0">
                        <a:latin typeface="URW Gothic"/>
                        <a:cs typeface="URW Gothic"/>
                      </a:endParaRPr>
                    </a:p>
                    <a:p>
                      <a:pPr>
                        <a:lnSpc>
                          <a:spcPct val="100000"/>
                        </a:lnSpc>
                        <a:spcBef>
                          <a:spcPts val="35"/>
                        </a:spcBef>
                        <a:buFont typeface="Symbol"/>
                        <a:buChar char=""/>
                      </a:pPr>
                      <a:endParaRPr sz="950" dirty="0">
                        <a:latin typeface="Times New Roman"/>
                        <a:cs typeface="Times New Roman"/>
                      </a:endParaRPr>
                    </a:p>
                    <a:p>
                      <a:pPr marL="68580">
                        <a:lnSpc>
                          <a:spcPct val="100000"/>
                        </a:lnSpc>
                      </a:pPr>
                      <a:r>
                        <a:rPr sz="900" spc="-5" dirty="0">
                          <a:latin typeface="URW Gothic"/>
                          <a:cs typeface="URW Gothic"/>
                        </a:rPr>
                        <a:t>Dance:</a:t>
                      </a:r>
                      <a:endParaRPr sz="900" dirty="0">
                        <a:latin typeface="URW Gothic"/>
                        <a:cs typeface="URW Gothic"/>
                      </a:endParaRPr>
                    </a:p>
                    <a:p>
                      <a:pPr marL="525780" marR="106045" indent="-228600">
                        <a:lnSpc>
                          <a:spcPct val="102200"/>
                        </a:lnSpc>
                        <a:spcBef>
                          <a:spcPts val="5"/>
                        </a:spcBef>
                        <a:buFont typeface="Symbol"/>
                        <a:buChar char=""/>
                        <a:tabLst>
                          <a:tab pos="525780" algn="l"/>
                          <a:tab pos="526415" algn="l"/>
                        </a:tabLst>
                      </a:pPr>
                      <a:r>
                        <a:rPr sz="900" spc="-5" dirty="0">
                          <a:latin typeface="URW Gothic"/>
                          <a:cs typeface="URW Gothic"/>
                        </a:rPr>
                        <a:t>Take part </a:t>
                      </a:r>
                      <a:r>
                        <a:rPr sz="900" spc="5" dirty="0">
                          <a:latin typeface="URW Gothic"/>
                          <a:cs typeface="URW Gothic"/>
                        </a:rPr>
                        <a:t>in </a:t>
                      </a:r>
                      <a:r>
                        <a:rPr sz="900" spc="-5" dirty="0">
                          <a:latin typeface="URW Gothic"/>
                          <a:cs typeface="URW Gothic"/>
                        </a:rPr>
                        <a:t>our Christmas performance </a:t>
                      </a:r>
                      <a:r>
                        <a:rPr sz="900" dirty="0">
                          <a:latin typeface="URW Gothic"/>
                          <a:cs typeface="URW Gothic"/>
                        </a:rPr>
                        <a:t>– </a:t>
                      </a:r>
                      <a:r>
                        <a:rPr sz="900" spc="-5" dirty="0">
                          <a:latin typeface="URW Gothic"/>
                          <a:cs typeface="URW Gothic"/>
                        </a:rPr>
                        <a:t>dancing </a:t>
                      </a:r>
                      <a:r>
                        <a:rPr sz="900" dirty="0">
                          <a:latin typeface="URW Gothic"/>
                          <a:cs typeface="URW Gothic"/>
                        </a:rPr>
                        <a:t>/ </a:t>
                      </a:r>
                      <a:r>
                        <a:rPr sz="900" spc="-5" dirty="0">
                          <a:latin typeface="URW Gothic"/>
                          <a:cs typeface="URW Gothic"/>
                        </a:rPr>
                        <a:t>moving as part of  </a:t>
                      </a:r>
                      <a:r>
                        <a:rPr sz="900" dirty="0">
                          <a:latin typeface="URW Gothic"/>
                          <a:cs typeface="URW Gothic"/>
                        </a:rPr>
                        <a:t>a </a:t>
                      </a:r>
                      <a:r>
                        <a:rPr sz="900" spc="-5" dirty="0">
                          <a:latin typeface="URW Gothic"/>
                          <a:cs typeface="URW Gothic"/>
                        </a:rPr>
                        <a:t>group to an audience</a:t>
                      </a:r>
                      <a:endParaRPr sz="900" dirty="0">
                        <a:latin typeface="URW Gothic"/>
                        <a:cs typeface="URW Gothic"/>
                      </a:endParaRPr>
                    </a:p>
                    <a:p>
                      <a:pPr>
                        <a:lnSpc>
                          <a:spcPct val="100000"/>
                        </a:lnSpc>
                        <a:buFont typeface="Symbol"/>
                        <a:buChar char=""/>
                      </a:pPr>
                      <a:endParaRPr sz="1100" dirty="0">
                        <a:latin typeface="Times New Roman"/>
                        <a:cs typeface="Times New Roman"/>
                      </a:endParaRPr>
                    </a:p>
                    <a:p>
                      <a:pPr marL="68580">
                        <a:lnSpc>
                          <a:spcPct val="100000"/>
                        </a:lnSpc>
                        <a:spcBef>
                          <a:spcPts val="965"/>
                        </a:spcBef>
                      </a:pPr>
                      <a:r>
                        <a:rPr sz="900" spc="-5" dirty="0">
                          <a:latin typeface="URW Gothic"/>
                          <a:cs typeface="URW Gothic"/>
                        </a:rPr>
                        <a:t>Imaginative Narrative:</a:t>
                      </a:r>
                      <a:endParaRPr sz="900" dirty="0">
                        <a:latin typeface="URW Gothic"/>
                        <a:cs typeface="URW Gothic"/>
                      </a:endParaRPr>
                    </a:p>
                    <a:p>
                      <a:pPr marL="525780" marR="201930" indent="-228600">
                        <a:lnSpc>
                          <a:spcPct val="102200"/>
                        </a:lnSpc>
                        <a:buFont typeface="Symbol"/>
                        <a:buChar char=""/>
                        <a:tabLst>
                          <a:tab pos="525780" algn="l"/>
                          <a:tab pos="526415" algn="l"/>
                        </a:tabLst>
                      </a:pPr>
                      <a:r>
                        <a:rPr sz="900" spc="-10" dirty="0">
                          <a:latin typeface="URW Gothic"/>
                          <a:cs typeface="URW Gothic"/>
                        </a:rPr>
                        <a:t>Able to </a:t>
                      </a:r>
                      <a:r>
                        <a:rPr sz="900" spc="-5" dirty="0">
                          <a:latin typeface="URW Gothic"/>
                          <a:cs typeface="URW Gothic"/>
                        </a:rPr>
                        <a:t>choose an object and make </a:t>
                      </a:r>
                      <a:r>
                        <a:rPr sz="900" dirty="0">
                          <a:latin typeface="URW Gothic"/>
                          <a:cs typeface="URW Gothic"/>
                        </a:rPr>
                        <a:t>up </a:t>
                      </a:r>
                      <a:r>
                        <a:rPr sz="900" spc="-5" dirty="0">
                          <a:latin typeface="URW Gothic"/>
                          <a:cs typeface="URW Gothic"/>
                        </a:rPr>
                        <a:t>simple statements about </a:t>
                      </a:r>
                      <a:r>
                        <a:rPr sz="900" spc="5" dirty="0">
                          <a:latin typeface="URW Gothic"/>
                          <a:cs typeface="URW Gothic"/>
                        </a:rPr>
                        <a:t>it  </a:t>
                      </a:r>
                      <a:r>
                        <a:rPr sz="900" spc="-5" dirty="0">
                          <a:latin typeface="URW Gothic"/>
                          <a:cs typeface="URW Gothic"/>
                        </a:rPr>
                        <a:t>(e.g. </a:t>
                      </a:r>
                      <a:r>
                        <a:rPr sz="900" dirty="0">
                          <a:latin typeface="URW Gothic"/>
                          <a:cs typeface="URW Gothic"/>
                        </a:rPr>
                        <a:t>a stick </a:t>
                      </a:r>
                      <a:r>
                        <a:rPr sz="900" spc="-5" dirty="0">
                          <a:latin typeface="URW Gothic"/>
                          <a:cs typeface="URW Gothic"/>
                        </a:rPr>
                        <a:t>could be </a:t>
                      </a:r>
                      <a:r>
                        <a:rPr sz="900" dirty="0">
                          <a:latin typeface="URW Gothic"/>
                          <a:cs typeface="URW Gothic"/>
                        </a:rPr>
                        <a:t>a </a:t>
                      </a:r>
                      <a:r>
                        <a:rPr sz="900" spc="-5" dirty="0">
                          <a:latin typeface="URW Gothic"/>
                          <a:cs typeface="URW Gothic"/>
                        </a:rPr>
                        <a:t>magic wand that belongs to </a:t>
                      </a:r>
                      <a:r>
                        <a:rPr sz="900" dirty="0">
                          <a:latin typeface="URW Gothic"/>
                          <a:cs typeface="URW Gothic"/>
                        </a:rPr>
                        <a:t>a </a:t>
                      </a:r>
                      <a:r>
                        <a:rPr sz="900" spc="-5" dirty="0">
                          <a:latin typeface="URW Gothic"/>
                          <a:cs typeface="URW Gothic"/>
                        </a:rPr>
                        <a:t>fairy, </a:t>
                      </a:r>
                      <a:r>
                        <a:rPr sz="900" dirty="0">
                          <a:latin typeface="URW Gothic"/>
                          <a:cs typeface="URW Gothic"/>
                        </a:rPr>
                        <a:t>a </a:t>
                      </a:r>
                      <a:r>
                        <a:rPr sz="900" spc="-5" dirty="0">
                          <a:latin typeface="URW Gothic"/>
                          <a:cs typeface="URW Gothic"/>
                        </a:rPr>
                        <a:t>snake  that has </a:t>
                      </a:r>
                      <a:r>
                        <a:rPr sz="900" dirty="0">
                          <a:latin typeface="URW Gothic"/>
                          <a:cs typeface="URW Gothic"/>
                        </a:rPr>
                        <a:t>died, a </a:t>
                      </a:r>
                      <a:r>
                        <a:rPr sz="900" spc="-5" dirty="0">
                          <a:latin typeface="URW Gothic"/>
                          <a:cs typeface="URW Gothic"/>
                        </a:rPr>
                        <a:t>witches</a:t>
                      </a:r>
                      <a:r>
                        <a:rPr sz="900" spc="-20" dirty="0">
                          <a:latin typeface="URW Gothic"/>
                          <a:cs typeface="URW Gothic"/>
                        </a:rPr>
                        <a:t> </a:t>
                      </a:r>
                      <a:r>
                        <a:rPr sz="900" spc="-5" dirty="0">
                          <a:latin typeface="URW Gothic"/>
                          <a:cs typeface="URW Gothic"/>
                        </a:rPr>
                        <a:t>finger!)</a:t>
                      </a:r>
                      <a:endParaRPr sz="900" dirty="0">
                        <a:latin typeface="URW Gothic"/>
                        <a:cs typeface="URW Gothic"/>
                      </a:endParaRPr>
                    </a:p>
                  </a:txBody>
                  <a:tcPr marL="0" marR="0" marT="0" marB="0">
                    <a:lnR w="12700">
                      <a:solidFill>
                        <a:srgbClr val="000000"/>
                      </a:solidFill>
                      <a:prstDash val="solid"/>
                    </a:lnR>
                    <a:lnB w="12700">
                      <a:solidFill>
                        <a:srgbClr val="000000"/>
                      </a:solidFill>
                      <a:prstDash val="solid"/>
                    </a:lnB>
                    <a:solidFill>
                      <a:srgbClr val="E7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3" y="786130"/>
            <a:ext cx="9864090" cy="1143000"/>
          </a:xfrm>
          <a:prstGeom prst="rect">
            <a:avLst/>
          </a:prstGeom>
        </p:spPr>
        <p:txBody>
          <a:bodyPr vert="horz" wrap="square" lIns="0" tIns="12700" rIns="0" bIns="0" rtlCol="0">
            <a:spAutoFit/>
          </a:bodyPr>
          <a:lstStyle/>
          <a:p>
            <a:pPr marL="12700" algn="just">
              <a:lnSpc>
                <a:spcPct val="100000"/>
              </a:lnSpc>
              <a:spcBef>
                <a:spcPts val="100"/>
              </a:spcBef>
            </a:pPr>
            <a:r>
              <a:rPr sz="1400" b="1" spc="-5" dirty="0">
                <a:latin typeface="Gothic Uralic"/>
                <a:cs typeface="Gothic Uralic"/>
              </a:rPr>
              <a:t>Reception Tracking</a:t>
            </a:r>
            <a:r>
              <a:rPr sz="1400" b="1" dirty="0">
                <a:latin typeface="Gothic Uralic"/>
                <a:cs typeface="Gothic Uralic"/>
              </a:rPr>
              <a:t> </a:t>
            </a:r>
            <a:r>
              <a:rPr sz="1400" b="1" spc="-5" dirty="0">
                <a:latin typeface="Gothic Uralic"/>
                <a:cs typeface="Gothic Uralic"/>
              </a:rPr>
              <a:t>Support</a:t>
            </a:r>
            <a:endParaRPr sz="1400">
              <a:latin typeface="Gothic Uralic"/>
              <a:cs typeface="Gothic Uralic"/>
            </a:endParaRPr>
          </a:p>
          <a:p>
            <a:pPr marL="12700" marR="5080" algn="just">
              <a:lnSpc>
                <a:spcPts val="1480"/>
              </a:lnSpc>
              <a:spcBef>
                <a:spcPts val="50"/>
              </a:spcBef>
            </a:pPr>
            <a:r>
              <a:rPr sz="1200" spc="-5" dirty="0">
                <a:latin typeface="URW Gothic"/>
                <a:cs typeface="URW Gothic"/>
              </a:rPr>
              <a:t>Our curriculum is </a:t>
            </a:r>
            <a:r>
              <a:rPr sz="1200" spc="-10" dirty="0">
                <a:latin typeface="URW Gothic"/>
                <a:cs typeface="URW Gothic"/>
              </a:rPr>
              <a:t>the </a:t>
            </a:r>
            <a:r>
              <a:rPr sz="1200" spc="-5" dirty="0">
                <a:latin typeface="URW Gothic"/>
                <a:cs typeface="URW Gothic"/>
              </a:rPr>
              <a:t>progression </a:t>
            </a:r>
            <a:r>
              <a:rPr sz="1200" dirty="0">
                <a:latin typeface="URW Gothic"/>
                <a:cs typeface="URW Gothic"/>
              </a:rPr>
              <a:t>model. </a:t>
            </a:r>
            <a:r>
              <a:rPr sz="1200" spc="5" dirty="0">
                <a:latin typeface="URW Gothic"/>
                <a:cs typeface="URW Gothic"/>
              </a:rPr>
              <a:t>If </a:t>
            </a:r>
            <a:r>
              <a:rPr sz="1200" spc="-10" dirty="0">
                <a:latin typeface="URW Gothic"/>
                <a:cs typeface="URW Gothic"/>
              </a:rPr>
              <a:t>the </a:t>
            </a:r>
            <a:r>
              <a:rPr sz="1200" spc="-5" dirty="0">
                <a:latin typeface="URW Gothic"/>
                <a:cs typeface="URW Gothic"/>
              </a:rPr>
              <a:t>curriculum </a:t>
            </a:r>
            <a:r>
              <a:rPr sz="1200" dirty="0">
                <a:latin typeface="URW Gothic"/>
                <a:cs typeface="URW Gothic"/>
              </a:rPr>
              <a:t>is </a:t>
            </a:r>
            <a:r>
              <a:rPr sz="1200" spc="-5" dirty="0">
                <a:latin typeface="URW Gothic"/>
                <a:cs typeface="URW Gothic"/>
              </a:rPr>
              <a:t>well </a:t>
            </a:r>
            <a:r>
              <a:rPr sz="1200" dirty="0">
                <a:latin typeface="URW Gothic"/>
                <a:cs typeface="URW Gothic"/>
              </a:rPr>
              <a:t>planned </a:t>
            </a:r>
            <a:r>
              <a:rPr sz="1200" spc="-5" dirty="0">
                <a:latin typeface="URW Gothic"/>
                <a:cs typeface="URW Gothic"/>
              </a:rPr>
              <a:t>and progressive </a:t>
            </a:r>
            <a:r>
              <a:rPr sz="1200" dirty="0">
                <a:latin typeface="URW Gothic"/>
                <a:cs typeface="URW Gothic"/>
              </a:rPr>
              <a:t>– </a:t>
            </a:r>
            <a:r>
              <a:rPr sz="1200" spc="-5" dirty="0">
                <a:latin typeface="URW Gothic"/>
                <a:cs typeface="URW Gothic"/>
              </a:rPr>
              <a:t>and children learn </a:t>
            </a:r>
            <a:r>
              <a:rPr sz="1200" spc="-10" dirty="0">
                <a:latin typeface="URW Gothic"/>
                <a:cs typeface="URW Gothic"/>
              </a:rPr>
              <a:t>the </a:t>
            </a:r>
            <a:r>
              <a:rPr sz="1200" dirty="0">
                <a:latin typeface="URW Gothic"/>
                <a:cs typeface="URW Gothic"/>
              </a:rPr>
              <a:t>planned </a:t>
            </a:r>
            <a:r>
              <a:rPr sz="1200" spc="-5" dirty="0">
                <a:latin typeface="URW Gothic"/>
                <a:cs typeface="URW Gothic"/>
              </a:rPr>
              <a:t>curriculum,  then they are </a:t>
            </a:r>
            <a:r>
              <a:rPr sz="1200" dirty="0">
                <a:latin typeface="URW Gothic"/>
                <a:cs typeface="URW Gothic"/>
              </a:rPr>
              <a:t>making </a:t>
            </a:r>
            <a:r>
              <a:rPr sz="1200" spc="-5" dirty="0">
                <a:latin typeface="URW Gothic"/>
                <a:cs typeface="URW Gothic"/>
              </a:rPr>
              <a:t>progress </a:t>
            </a:r>
            <a:r>
              <a:rPr sz="1200" dirty="0">
                <a:latin typeface="URW Gothic"/>
                <a:cs typeface="URW Gothic"/>
              </a:rPr>
              <a:t>– </a:t>
            </a:r>
            <a:r>
              <a:rPr sz="1200" spc="-5" dirty="0">
                <a:latin typeface="URW Gothic"/>
                <a:cs typeface="URW Gothic"/>
              </a:rPr>
              <a:t>they </a:t>
            </a:r>
            <a:r>
              <a:rPr sz="1200" dirty="0">
                <a:latin typeface="URW Gothic"/>
                <a:cs typeface="URW Gothic"/>
              </a:rPr>
              <a:t>know </a:t>
            </a:r>
            <a:r>
              <a:rPr sz="1200" spc="-5" dirty="0">
                <a:latin typeface="URW Gothic"/>
                <a:cs typeface="URW Gothic"/>
              </a:rPr>
              <a:t>and remember </a:t>
            </a:r>
            <a:r>
              <a:rPr sz="1200" dirty="0">
                <a:latin typeface="URW Gothic"/>
                <a:cs typeface="URW Gothic"/>
              </a:rPr>
              <a:t>more. As </a:t>
            </a:r>
            <a:r>
              <a:rPr sz="1200" spc="-5" dirty="0">
                <a:latin typeface="URW Gothic"/>
                <a:cs typeface="URW Gothic"/>
              </a:rPr>
              <a:t>such, our tracking for </a:t>
            </a:r>
            <a:r>
              <a:rPr sz="1200" dirty="0">
                <a:latin typeface="URW Gothic"/>
                <a:cs typeface="URW Gothic"/>
              </a:rPr>
              <a:t>children </a:t>
            </a:r>
            <a:r>
              <a:rPr sz="1200" spc="-10" dirty="0">
                <a:latin typeface="URW Gothic"/>
                <a:cs typeface="URW Gothic"/>
              </a:rPr>
              <a:t>across </a:t>
            </a:r>
            <a:r>
              <a:rPr sz="1200" dirty="0">
                <a:latin typeface="URW Gothic"/>
                <a:cs typeface="URW Gothic"/>
              </a:rPr>
              <a:t>is early </a:t>
            </a:r>
            <a:r>
              <a:rPr sz="1200" spc="-5" dirty="0">
                <a:latin typeface="URW Gothic"/>
                <a:cs typeface="URW Gothic"/>
              </a:rPr>
              <a:t>years is simple… are  they </a:t>
            </a:r>
            <a:r>
              <a:rPr sz="1200" dirty="0">
                <a:latin typeface="URW Gothic"/>
                <a:cs typeface="URW Gothic"/>
              </a:rPr>
              <a:t>learning </a:t>
            </a:r>
            <a:r>
              <a:rPr sz="1200" spc="-10" dirty="0">
                <a:latin typeface="URW Gothic"/>
                <a:cs typeface="URW Gothic"/>
              </a:rPr>
              <a:t>the </a:t>
            </a:r>
            <a:r>
              <a:rPr sz="1200" dirty="0">
                <a:latin typeface="URW Gothic"/>
                <a:cs typeface="URW Gothic"/>
              </a:rPr>
              <a:t>planned </a:t>
            </a:r>
            <a:r>
              <a:rPr sz="1200" spc="-5" dirty="0">
                <a:latin typeface="URW Gothic"/>
                <a:cs typeface="URW Gothic"/>
              </a:rPr>
              <a:t>curriculum? And </a:t>
            </a:r>
            <a:r>
              <a:rPr sz="1200" dirty="0">
                <a:latin typeface="URW Gothic"/>
                <a:cs typeface="URW Gothic"/>
              </a:rPr>
              <a:t>if </a:t>
            </a:r>
            <a:r>
              <a:rPr sz="1200" spc="-10" dirty="0">
                <a:latin typeface="URW Gothic"/>
                <a:cs typeface="URW Gothic"/>
              </a:rPr>
              <a:t>not, </a:t>
            </a:r>
            <a:r>
              <a:rPr sz="1200" spc="5" dirty="0">
                <a:latin typeface="URW Gothic"/>
                <a:cs typeface="URW Gothic"/>
              </a:rPr>
              <a:t>at </a:t>
            </a:r>
            <a:r>
              <a:rPr sz="1200" dirty="0">
                <a:latin typeface="URW Gothic"/>
                <a:cs typeface="URW Gothic"/>
              </a:rPr>
              <a:t>what point </a:t>
            </a:r>
            <a:r>
              <a:rPr sz="1200" spc="-5" dirty="0">
                <a:latin typeface="URW Gothic"/>
                <a:cs typeface="URW Gothic"/>
              </a:rPr>
              <a:t>are they </a:t>
            </a:r>
            <a:r>
              <a:rPr sz="1200" dirty="0">
                <a:latin typeface="URW Gothic"/>
                <a:cs typeface="URW Gothic"/>
              </a:rPr>
              <a:t>up</a:t>
            </a:r>
            <a:r>
              <a:rPr sz="1200" spc="-20" dirty="0">
                <a:latin typeface="URW Gothic"/>
                <a:cs typeface="URW Gothic"/>
              </a:rPr>
              <a:t> </a:t>
            </a:r>
            <a:r>
              <a:rPr sz="1200" spc="-10" dirty="0">
                <a:latin typeface="URW Gothic"/>
                <a:cs typeface="URW Gothic"/>
              </a:rPr>
              <a:t>to?</a:t>
            </a:r>
            <a:endParaRPr sz="1200">
              <a:latin typeface="URW Gothic"/>
              <a:cs typeface="URW Gothic"/>
            </a:endParaRPr>
          </a:p>
          <a:p>
            <a:pPr marL="12700" algn="just">
              <a:lnSpc>
                <a:spcPct val="100000"/>
              </a:lnSpc>
              <a:spcBef>
                <a:spcPts val="1185"/>
              </a:spcBef>
            </a:pPr>
            <a:r>
              <a:rPr sz="1200" spc="-5" dirty="0">
                <a:latin typeface="URW Gothic"/>
                <a:cs typeface="URW Gothic"/>
              </a:rPr>
              <a:t>A child </a:t>
            </a:r>
            <a:r>
              <a:rPr sz="1200" dirty="0">
                <a:latin typeface="URW Gothic"/>
                <a:cs typeface="URW Gothic"/>
              </a:rPr>
              <a:t>who is learning </a:t>
            </a:r>
            <a:r>
              <a:rPr sz="1200" spc="-10" dirty="0">
                <a:latin typeface="URW Gothic"/>
                <a:cs typeface="URW Gothic"/>
              </a:rPr>
              <a:t>the </a:t>
            </a:r>
            <a:r>
              <a:rPr sz="1200" dirty="0">
                <a:latin typeface="URW Gothic"/>
                <a:cs typeface="URW Gothic"/>
              </a:rPr>
              <a:t>planned </a:t>
            </a:r>
            <a:r>
              <a:rPr sz="1200" spc="-5" dirty="0">
                <a:latin typeface="URW Gothic"/>
                <a:cs typeface="URW Gothic"/>
              </a:rPr>
              <a:t>curriculum as expected </a:t>
            </a:r>
            <a:r>
              <a:rPr sz="1200" dirty="0">
                <a:latin typeface="URW Gothic"/>
                <a:cs typeface="URW Gothic"/>
              </a:rPr>
              <a:t>would simply</a:t>
            </a:r>
            <a:r>
              <a:rPr sz="1200" spc="-15" dirty="0">
                <a:latin typeface="URW Gothic"/>
                <a:cs typeface="URW Gothic"/>
              </a:rPr>
              <a:t> </a:t>
            </a:r>
            <a:r>
              <a:rPr sz="1200" spc="-5" dirty="0">
                <a:latin typeface="URW Gothic"/>
                <a:cs typeface="URW Gothic"/>
              </a:rPr>
              <a:t>follow:</a:t>
            </a:r>
            <a:endParaRPr sz="1200">
              <a:latin typeface="URW Gothic"/>
              <a:cs typeface="URW Gothic"/>
            </a:endParaRPr>
          </a:p>
        </p:txBody>
      </p:sp>
      <p:graphicFrame>
        <p:nvGraphicFramePr>
          <p:cNvPr id="3" name="object 3"/>
          <p:cNvGraphicFramePr>
            <a:graphicFrameLocks noGrp="1"/>
          </p:cNvGraphicFramePr>
          <p:nvPr/>
        </p:nvGraphicFramePr>
        <p:xfrm>
          <a:off x="359663" y="2104898"/>
          <a:ext cx="9808843" cy="579500"/>
        </p:xfrm>
        <a:graphic>
          <a:graphicData uri="http://schemas.openxmlformats.org/drawingml/2006/table">
            <a:tbl>
              <a:tblPr firstRow="1" bandRow="1">
                <a:tableStyleId>{2D5ABB26-0587-4C30-8999-92F81FD0307C}</a:tableStyleId>
              </a:tblPr>
              <a:tblGrid>
                <a:gridCol w="1257300">
                  <a:extLst>
                    <a:ext uri="{9D8B030D-6E8A-4147-A177-3AD203B41FA5}">
                      <a16:colId xmlns:a16="http://schemas.microsoft.com/office/drawing/2014/main" val="20000"/>
                    </a:ext>
                  </a:extLst>
                </a:gridCol>
                <a:gridCol w="359409">
                  <a:extLst>
                    <a:ext uri="{9D8B030D-6E8A-4147-A177-3AD203B41FA5}">
                      <a16:colId xmlns:a16="http://schemas.microsoft.com/office/drawing/2014/main" val="20001"/>
                    </a:ext>
                  </a:extLst>
                </a:gridCol>
                <a:gridCol w="8192134">
                  <a:extLst>
                    <a:ext uri="{9D8B030D-6E8A-4147-A177-3AD203B41FA5}">
                      <a16:colId xmlns:a16="http://schemas.microsoft.com/office/drawing/2014/main" val="20002"/>
                    </a:ext>
                  </a:extLst>
                </a:gridCol>
              </a:tblGrid>
              <a:tr h="192024">
                <a:tc>
                  <a:txBody>
                    <a:bodyPr/>
                    <a:lstStyle/>
                    <a:p>
                      <a:pPr marL="67945">
                        <a:lnSpc>
                          <a:spcPts val="1365"/>
                        </a:lnSpc>
                        <a:spcBef>
                          <a:spcPts val="45"/>
                        </a:spcBef>
                      </a:pPr>
                      <a:r>
                        <a:rPr sz="1200" spc="-5" dirty="0">
                          <a:latin typeface="URW Gothic"/>
                          <a:cs typeface="URW Gothic"/>
                        </a:rPr>
                        <a:t>By</a:t>
                      </a:r>
                      <a:r>
                        <a:rPr sz="1200" spc="-20" dirty="0">
                          <a:latin typeface="URW Gothic"/>
                          <a:cs typeface="URW Gothic"/>
                        </a:rPr>
                        <a:t> </a:t>
                      </a:r>
                      <a:r>
                        <a:rPr sz="1200" spc="-5" dirty="0">
                          <a:latin typeface="URW Gothic"/>
                          <a:cs typeface="URW Gothic"/>
                        </a:rPr>
                        <a:t>Christmas</a:t>
                      </a:r>
                      <a:endParaRPr sz="1200">
                        <a:latin typeface="URW Gothic"/>
                        <a:cs typeface="URW Gothic"/>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45"/>
                        </a:spcBef>
                      </a:pPr>
                      <a:r>
                        <a:rPr sz="1200" b="1" spc="-5" dirty="0">
                          <a:solidFill>
                            <a:srgbClr val="FFFFFF"/>
                          </a:solidFill>
                          <a:latin typeface="Gothic Uralic"/>
                          <a:cs typeface="Gothic Uralic"/>
                        </a:rPr>
                        <a:t>R-</a:t>
                      </a:r>
                      <a:endParaRPr sz="1200">
                        <a:latin typeface="Gothic Uralic"/>
                        <a:cs typeface="Gothic Uralic"/>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rowSpan="3">
                  <a:txBody>
                    <a:bodyPr/>
                    <a:lstStyle/>
                    <a:p>
                      <a:pPr marL="3349625" marR="106680" indent="-3240405">
                        <a:lnSpc>
                          <a:spcPct val="102699"/>
                        </a:lnSpc>
                        <a:spcBef>
                          <a:spcPts val="790"/>
                        </a:spcBef>
                      </a:pPr>
                      <a:r>
                        <a:rPr sz="1200" spc="-5" dirty="0">
                          <a:latin typeface="URW Gothic"/>
                          <a:cs typeface="URW Gothic"/>
                        </a:rPr>
                        <a:t>A child </a:t>
                      </a:r>
                      <a:r>
                        <a:rPr sz="1200" dirty="0">
                          <a:latin typeface="URW Gothic"/>
                          <a:cs typeface="URW Gothic"/>
                        </a:rPr>
                        <a:t>who has </a:t>
                      </a:r>
                      <a:r>
                        <a:rPr sz="1200" spc="-5" dirty="0">
                          <a:latin typeface="URW Gothic"/>
                          <a:cs typeface="URW Gothic"/>
                        </a:rPr>
                        <a:t>kept pace </a:t>
                      </a:r>
                      <a:r>
                        <a:rPr sz="1200" spc="-10" dirty="0">
                          <a:latin typeface="URW Gothic"/>
                          <a:cs typeface="URW Gothic"/>
                        </a:rPr>
                        <a:t>with the </a:t>
                      </a:r>
                      <a:r>
                        <a:rPr sz="1200" spc="-5" dirty="0">
                          <a:latin typeface="URW Gothic"/>
                          <a:cs typeface="URW Gothic"/>
                        </a:rPr>
                        <a:t>planned curriculum by </a:t>
                      </a:r>
                      <a:r>
                        <a:rPr sz="1200" spc="-10" dirty="0">
                          <a:latin typeface="URW Gothic"/>
                          <a:cs typeface="URW Gothic"/>
                        </a:rPr>
                        <a:t>the </a:t>
                      </a:r>
                      <a:r>
                        <a:rPr sz="1200" spc="-5" dirty="0">
                          <a:latin typeface="URW Gothic"/>
                          <a:cs typeface="URW Gothic"/>
                        </a:rPr>
                        <a:t>end of </a:t>
                      </a:r>
                      <a:r>
                        <a:rPr sz="1200" spc="-10" dirty="0">
                          <a:latin typeface="URW Gothic"/>
                          <a:cs typeface="URW Gothic"/>
                        </a:rPr>
                        <a:t>the </a:t>
                      </a:r>
                      <a:r>
                        <a:rPr sz="1200" spc="-5" dirty="0">
                          <a:latin typeface="URW Gothic"/>
                          <a:cs typeface="URW Gothic"/>
                        </a:rPr>
                        <a:t>year , </a:t>
                      </a:r>
                      <a:r>
                        <a:rPr sz="1200" dirty="0">
                          <a:latin typeface="URW Gothic"/>
                          <a:cs typeface="URW Gothic"/>
                        </a:rPr>
                        <a:t>would </a:t>
                      </a:r>
                      <a:r>
                        <a:rPr sz="1200" spc="-5" dirty="0">
                          <a:latin typeface="URW Gothic"/>
                          <a:cs typeface="URW Gothic"/>
                        </a:rPr>
                        <a:t>achieve </a:t>
                      </a:r>
                      <a:r>
                        <a:rPr sz="1200" spc="-10" dirty="0">
                          <a:latin typeface="URW Gothic"/>
                          <a:cs typeface="URW Gothic"/>
                        </a:rPr>
                        <a:t>the </a:t>
                      </a:r>
                      <a:r>
                        <a:rPr sz="1200" spc="-5" dirty="0">
                          <a:latin typeface="URW Gothic"/>
                          <a:cs typeface="URW Gothic"/>
                        </a:rPr>
                        <a:t>national  </a:t>
                      </a:r>
                      <a:r>
                        <a:rPr sz="1200" dirty="0">
                          <a:latin typeface="URW Gothic"/>
                          <a:cs typeface="URW Gothic"/>
                        </a:rPr>
                        <a:t>Early </a:t>
                      </a:r>
                      <a:r>
                        <a:rPr sz="1200" spc="-5" dirty="0">
                          <a:latin typeface="URW Gothic"/>
                          <a:cs typeface="URW Gothic"/>
                        </a:rPr>
                        <a:t>Learning</a:t>
                      </a:r>
                      <a:r>
                        <a:rPr sz="1200" spc="-15" dirty="0">
                          <a:latin typeface="URW Gothic"/>
                          <a:cs typeface="URW Gothic"/>
                        </a:rPr>
                        <a:t> </a:t>
                      </a:r>
                      <a:r>
                        <a:rPr sz="1200" dirty="0">
                          <a:latin typeface="URW Gothic"/>
                          <a:cs typeface="URW Gothic"/>
                        </a:rPr>
                        <a:t>Goals</a:t>
                      </a: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3548">
                <a:tc>
                  <a:txBody>
                    <a:bodyPr/>
                    <a:lstStyle/>
                    <a:p>
                      <a:pPr marL="67945">
                        <a:lnSpc>
                          <a:spcPts val="1365"/>
                        </a:lnSpc>
                        <a:spcBef>
                          <a:spcPts val="60"/>
                        </a:spcBef>
                      </a:pPr>
                      <a:r>
                        <a:rPr sz="1200" spc="-5" dirty="0">
                          <a:latin typeface="URW Gothic"/>
                          <a:cs typeface="URW Gothic"/>
                        </a:rPr>
                        <a:t>By</a:t>
                      </a:r>
                      <a:r>
                        <a:rPr sz="1200" spc="-20" dirty="0">
                          <a:latin typeface="URW Gothic"/>
                          <a:cs typeface="URW Gothic"/>
                        </a:rPr>
                        <a:t> </a:t>
                      </a:r>
                      <a:r>
                        <a:rPr sz="1200" spc="-5" dirty="0">
                          <a:latin typeface="URW Gothic"/>
                          <a:cs typeface="URW Gothic"/>
                        </a:rPr>
                        <a:t>Easter</a:t>
                      </a:r>
                      <a:endParaRPr sz="1200">
                        <a:latin typeface="URW Gothic"/>
                        <a:cs typeface="URW Gothic"/>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5" dirty="0">
                          <a:solidFill>
                            <a:srgbClr val="FFFFFF"/>
                          </a:solidFill>
                          <a:latin typeface="Gothic Uralic"/>
                          <a:cs typeface="Gothic Uralic"/>
                        </a:rPr>
                        <a:t>R=</a:t>
                      </a:r>
                      <a:endParaRPr sz="1200">
                        <a:latin typeface="Gothic Uralic"/>
                        <a:cs typeface="Gothic Uralic"/>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93928">
                <a:tc>
                  <a:txBody>
                    <a:bodyPr/>
                    <a:lstStyle/>
                    <a:p>
                      <a:pPr marL="67945">
                        <a:lnSpc>
                          <a:spcPts val="1375"/>
                        </a:lnSpc>
                        <a:spcBef>
                          <a:spcPts val="50"/>
                        </a:spcBef>
                      </a:pPr>
                      <a:r>
                        <a:rPr sz="1200" spc="-5" dirty="0">
                          <a:latin typeface="URW Gothic"/>
                          <a:cs typeface="URW Gothic"/>
                        </a:rPr>
                        <a:t>By </a:t>
                      </a:r>
                      <a:r>
                        <a:rPr sz="1200" dirty="0">
                          <a:latin typeface="URW Gothic"/>
                          <a:cs typeface="URW Gothic"/>
                        </a:rPr>
                        <a:t>End Of</a:t>
                      </a:r>
                      <a:r>
                        <a:rPr sz="1200" spc="-50" dirty="0">
                          <a:latin typeface="URW Gothic"/>
                          <a:cs typeface="URW Gothic"/>
                        </a:rPr>
                        <a:t> </a:t>
                      </a:r>
                      <a:r>
                        <a:rPr sz="1200" spc="-5" dirty="0">
                          <a:latin typeface="URW Gothic"/>
                          <a:cs typeface="URW Gothic"/>
                        </a:rPr>
                        <a:t>Year</a:t>
                      </a:r>
                      <a:endParaRPr sz="1200">
                        <a:latin typeface="URW Gothic"/>
                        <a:cs typeface="URW Gothic"/>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75"/>
                        </a:lnSpc>
                        <a:spcBef>
                          <a:spcPts val="50"/>
                        </a:spcBef>
                      </a:pPr>
                      <a:r>
                        <a:rPr sz="1200" b="1" spc="-5" dirty="0">
                          <a:solidFill>
                            <a:srgbClr val="FFFFFF"/>
                          </a:solidFill>
                          <a:latin typeface="Gothic Uralic"/>
                          <a:cs typeface="Gothic Uralic"/>
                        </a:rPr>
                        <a:t>R+</a:t>
                      </a:r>
                      <a:endParaRPr sz="1200" dirty="0">
                        <a:latin typeface="Gothic Uralic"/>
                        <a:cs typeface="Gothic Uralic"/>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txBox="1"/>
          <p:nvPr/>
        </p:nvSpPr>
        <p:spPr>
          <a:xfrm>
            <a:off x="346963" y="2868295"/>
            <a:ext cx="9774555" cy="1127232"/>
          </a:xfrm>
          <a:prstGeom prst="rect">
            <a:avLst/>
          </a:prstGeom>
        </p:spPr>
        <p:txBody>
          <a:bodyPr vert="horz" wrap="square" lIns="0" tIns="8255" rIns="0" bIns="0" rtlCol="0">
            <a:spAutoFit/>
          </a:bodyPr>
          <a:lstStyle/>
          <a:p>
            <a:pPr marL="12700" marR="3100070">
              <a:lnSpc>
                <a:spcPct val="102200"/>
              </a:lnSpc>
              <a:spcBef>
                <a:spcPts val="65"/>
              </a:spcBef>
            </a:pPr>
            <a:r>
              <a:rPr sz="1200" spc="-5" dirty="0">
                <a:latin typeface="URW Gothic"/>
                <a:cs typeface="URW Gothic"/>
              </a:rPr>
              <a:t>Using </a:t>
            </a:r>
            <a:r>
              <a:rPr sz="1200" spc="-10" dirty="0">
                <a:latin typeface="URW Gothic"/>
                <a:cs typeface="URW Gothic"/>
              </a:rPr>
              <a:t>this </a:t>
            </a:r>
            <a:r>
              <a:rPr sz="1200" spc="-5" dirty="0">
                <a:latin typeface="URW Gothic"/>
                <a:cs typeface="URW Gothic"/>
              </a:rPr>
              <a:t>methodology, </a:t>
            </a:r>
            <a:r>
              <a:rPr sz="1200" dirty="0">
                <a:latin typeface="URW Gothic"/>
                <a:cs typeface="URW Gothic"/>
              </a:rPr>
              <a:t>a child who </a:t>
            </a:r>
            <a:r>
              <a:rPr sz="1200" spc="-5" dirty="0">
                <a:latin typeface="URW Gothic"/>
                <a:cs typeface="URW Gothic"/>
              </a:rPr>
              <a:t>enters reception with </a:t>
            </a:r>
            <a:r>
              <a:rPr sz="1200" spc="-10" dirty="0">
                <a:latin typeface="URW Gothic"/>
                <a:cs typeface="URW Gothic"/>
              </a:rPr>
              <a:t>typical </a:t>
            </a:r>
            <a:r>
              <a:rPr sz="1200" dirty="0">
                <a:latin typeface="URW Gothic"/>
                <a:cs typeface="URW Gothic"/>
              </a:rPr>
              <a:t>levels </a:t>
            </a:r>
            <a:r>
              <a:rPr sz="1200" spc="-10" dirty="0">
                <a:latin typeface="URW Gothic"/>
                <a:cs typeface="URW Gothic"/>
              </a:rPr>
              <a:t>of </a:t>
            </a:r>
            <a:r>
              <a:rPr sz="1200" spc="-5" dirty="0">
                <a:latin typeface="URW Gothic"/>
                <a:cs typeface="URW Gothic"/>
              </a:rPr>
              <a:t>knowledge and  skill expected for their age would be baselined as N2+ (meeting </a:t>
            </a:r>
            <a:r>
              <a:rPr sz="1200" spc="-10" dirty="0">
                <a:latin typeface="URW Gothic"/>
                <a:cs typeface="URW Gothic"/>
              </a:rPr>
              <a:t>the </a:t>
            </a:r>
            <a:r>
              <a:rPr sz="1200" spc="-5" dirty="0">
                <a:latin typeface="URW Gothic"/>
                <a:cs typeface="URW Gothic"/>
              </a:rPr>
              <a:t>demands </a:t>
            </a:r>
            <a:r>
              <a:rPr sz="1200" spc="-10" dirty="0">
                <a:latin typeface="URW Gothic"/>
                <a:cs typeface="URW Gothic"/>
              </a:rPr>
              <a:t>of the </a:t>
            </a:r>
            <a:r>
              <a:rPr sz="1200" dirty="0">
                <a:latin typeface="URW Gothic"/>
                <a:cs typeface="URW Gothic"/>
              </a:rPr>
              <a:t>N2  </a:t>
            </a:r>
            <a:r>
              <a:rPr sz="1200" spc="-5" dirty="0">
                <a:latin typeface="URW Gothic"/>
                <a:cs typeface="URW Gothic"/>
              </a:rPr>
              <a:t>curriculum). </a:t>
            </a:r>
            <a:r>
              <a:rPr sz="1200" dirty="0">
                <a:latin typeface="URW Gothic"/>
                <a:cs typeface="URW Gothic"/>
              </a:rPr>
              <a:t>Children who </a:t>
            </a:r>
            <a:r>
              <a:rPr sz="1200" spc="-5" dirty="0">
                <a:latin typeface="URW Gothic"/>
                <a:cs typeface="URW Gothic"/>
              </a:rPr>
              <a:t>are not displaying age appropriate skills can be </a:t>
            </a:r>
            <a:r>
              <a:rPr sz="1200" dirty="0">
                <a:latin typeface="URW Gothic"/>
                <a:cs typeface="URW Gothic"/>
              </a:rPr>
              <a:t>assessed </a:t>
            </a:r>
            <a:r>
              <a:rPr sz="1200" spc="5" dirty="0">
                <a:latin typeface="URW Gothic"/>
                <a:cs typeface="URW Gothic"/>
              </a:rPr>
              <a:t>at </a:t>
            </a:r>
            <a:r>
              <a:rPr sz="1200" dirty="0">
                <a:latin typeface="URW Gothic"/>
                <a:cs typeface="URW Gothic"/>
              </a:rPr>
              <a:t>any  </a:t>
            </a:r>
            <a:r>
              <a:rPr sz="1200" spc="-5" dirty="0">
                <a:latin typeface="URW Gothic"/>
                <a:cs typeface="URW Gothic"/>
              </a:rPr>
              <a:t>point </a:t>
            </a:r>
            <a:r>
              <a:rPr sz="1200" spc="-10" dirty="0">
                <a:latin typeface="URW Gothic"/>
                <a:cs typeface="URW Gothic"/>
              </a:rPr>
              <a:t>on the </a:t>
            </a:r>
            <a:r>
              <a:rPr sz="1200" dirty="0">
                <a:latin typeface="URW Gothic"/>
                <a:cs typeface="URW Gothic"/>
              </a:rPr>
              <a:t>scale </a:t>
            </a:r>
            <a:r>
              <a:rPr sz="1200" spc="-10" dirty="0">
                <a:latin typeface="URW Gothic"/>
                <a:cs typeface="URW Gothic"/>
              </a:rPr>
              <a:t>opposite. </a:t>
            </a:r>
            <a:r>
              <a:rPr sz="1200" spc="15" dirty="0">
                <a:latin typeface="URW Gothic"/>
                <a:cs typeface="URW Gothic"/>
              </a:rPr>
              <a:t>In </a:t>
            </a:r>
            <a:r>
              <a:rPr sz="1200" spc="-5" dirty="0">
                <a:latin typeface="URW Gothic"/>
                <a:cs typeface="URW Gothic"/>
              </a:rPr>
              <a:t>essence, </a:t>
            </a:r>
            <a:r>
              <a:rPr sz="1200" dirty="0">
                <a:latin typeface="URW Gothic"/>
                <a:cs typeface="URW Gothic"/>
              </a:rPr>
              <a:t>each </a:t>
            </a:r>
            <a:r>
              <a:rPr sz="1200" spc="-5" dirty="0">
                <a:latin typeface="URW Gothic"/>
                <a:cs typeface="URW Gothic"/>
              </a:rPr>
              <a:t>‘grade’ represents </a:t>
            </a:r>
            <a:r>
              <a:rPr sz="1200" dirty="0">
                <a:latin typeface="URW Gothic"/>
                <a:cs typeface="URW Gothic"/>
              </a:rPr>
              <a:t>a </a:t>
            </a:r>
            <a:r>
              <a:rPr sz="1200" spc="-5" dirty="0">
                <a:latin typeface="URW Gothic"/>
                <a:cs typeface="URW Gothic"/>
              </a:rPr>
              <a:t>term’s </a:t>
            </a:r>
            <a:r>
              <a:rPr sz="1200" spc="-10" dirty="0">
                <a:latin typeface="URW Gothic"/>
                <a:cs typeface="URW Gothic"/>
              </a:rPr>
              <a:t>worth </a:t>
            </a:r>
            <a:r>
              <a:rPr sz="1200" dirty="0">
                <a:latin typeface="URW Gothic"/>
                <a:cs typeface="URW Gothic"/>
              </a:rPr>
              <a:t>of  </a:t>
            </a:r>
            <a:r>
              <a:rPr sz="1200" spc="-5" dirty="0">
                <a:latin typeface="URW Gothic"/>
                <a:cs typeface="URW Gothic"/>
              </a:rPr>
              <a:t>curriculum content. The OFSTED </a:t>
            </a:r>
            <a:r>
              <a:rPr sz="1200" dirty="0">
                <a:latin typeface="URW Gothic"/>
                <a:cs typeface="URW Gothic"/>
              </a:rPr>
              <a:t>– </a:t>
            </a:r>
            <a:r>
              <a:rPr sz="1200" spc="-5" dirty="0">
                <a:latin typeface="URW Gothic"/>
                <a:cs typeface="URW Gothic"/>
              </a:rPr>
              <a:t>and Trust </a:t>
            </a:r>
            <a:r>
              <a:rPr sz="1200" dirty="0">
                <a:latin typeface="URW Gothic"/>
                <a:cs typeface="URW Gothic"/>
              </a:rPr>
              <a:t>- </a:t>
            </a:r>
            <a:r>
              <a:rPr sz="1200" spc="-5" dirty="0">
                <a:latin typeface="URW Gothic"/>
                <a:cs typeface="URW Gothic"/>
              </a:rPr>
              <a:t>expectation </a:t>
            </a:r>
            <a:r>
              <a:rPr sz="1200" dirty="0">
                <a:latin typeface="URW Gothic"/>
                <a:cs typeface="URW Gothic"/>
              </a:rPr>
              <a:t>is </a:t>
            </a:r>
            <a:r>
              <a:rPr sz="1200" spc="-10" dirty="0">
                <a:latin typeface="URW Gothic"/>
                <a:cs typeface="URW Gothic"/>
              </a:rPr>
              <a:t>that </a:t>
            </a:r>
            <a:r>
              <a:rPr sz="1200" dirty="0">
                <a:latin typeface="URW Gothic"/>
                <a:cs typeface="URW Gothic"/>
              </a:rPr>
              <a:t>most children who </a:t>
            </a:r>
            <a:r>
              <a:rPr sz="1200" spc="-5" dirty="0">
                <a:latin typeface="URW Gothic"/>
                <a:cs typeface="URW Gothic"/>
              </a:rPr>
              <a:t>enter  below, but </a:t>
            </a:r>
            <a:r>
              <a:rPr sz="1200" dirty="0">
                <a:latin typeface="URW Gothic"/>
                <a:cs typeface="URW Gothic"/>
              </a:rPr>
              <a:t>not </a:t>
            </a:r>
            <a:r>
              <a:rPr sz="1200" spc="-5" dirty="0">
                <a:latin typeface="URW Gothic"/>
                <a:cs typeface="URW Gothic"/>
              </a:rPr>
              <a:t>significantly below, should catch </a:t>
            </a:r>
            <a:r>
              <a:rPr sz="1200" dirty="0">
                <a:latin typeface="URW Gothic"/>
                <a:cs typeface="URW Gothic"/>
              </a:rPr>
              <a:t>up </a:t>
            </a:r>
            <a:r>
              <a:rPr sz="1200" spc="-5" dirty="0">
                <a:latin typeface="URW Gothic"/>
                <a:cs typeface="URW Gothic"/>
              </a:rPr>
              <a:t>with good</a:t>
            </a:r>
            <a:r>
              <a:rPr sz="1200" spc="-20" dirty="0">
                <a:latin typeface="URW Gothic"/>
                <a:cs typeface="URW Gothic"/>
              </a:rPr>
              <a:t> </a:t>
            </a:r>
            <a:r>
              <a:rPr sz="1200" spc="-5" dirty="0">
                <a:latin typeface="URW Gothic"/>
                <a:cs typeface="URW Gothic"/>
              </a:rPr>
              <a:t>teaching.</a:t>
            </a:r>
            <a:endParaRPr sz="1200" dirty="0">
              <a:latin typeface="URW Gothic"/>
              <a:cs typeface="URW Gothic"/>
            </a:endParaRPr>
          </a:p>
          <a:p>
            <a:pPr>
              <a:lnSpc>
                <a:spcPct val="100000"/>
              </a:lnSpc>
            </a:pPr>
            <a:endParaRPr sz="1150" dirty="0">
              <a:latin typeface="URW Gothic"/>
              <a:cs typeface="URW Gothic"/>
            </a:endParaRPr>
          </a:p>
        </p:txBody>
      </p:sp>
      <p:sp>
        <p:nvSpPr>
          <p:cNvPr id="6" name="object 6"/>
          <p:cNvSpPr/>
          <p:nvPr/>
        </p:nvSpPr>
        <p:spPr>
          <a:xfrm>
            <a:off x="7165847" y="2891028"/>
            <a:ext cx="3009900" cy="2944368"/>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37</a:t>
            </a:fld>
            <a:endParaRPr dirty="0"/>
          </a:p>
        </p:txBody>
      </p:sp>
      <p:pic>
        <p:nvPicPr>
          <p:cNvPr id="8" name="Picture 7" descr="C:\Users\RLWCGRIFFITHS\AppData\Local\Microsoft\Windows\INetCache\Content.MSO\D0413950.tmp">
            <a:extLst>
              <a:ext uri="{FF2B5EF4-FFF2-40B4-BE49-F238E27FC236}">
                <a16:creationId xmlns:a16="http://schemas.microsoft.com/office/drawing/2014/main" id="{12A254F5-BB01-03DA-EF8E-1B0BFAEB8F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5700" y="123825"/>
            <a:ext cx="1015070" cy="809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object 2">
            <a:extLst>
              <a:ext uri="{FF2B5EF4-FFF2-40B4-BE49-F238E27FC236}">
                <a16:creationId xmlns:a16="http://schemas.microsoft.com/office/drawing/2014/main" id="{E8A27346-A13C-5554-2868-05E7E262E21D}"/>
              </a:ext>
            </a:extLst>
          </p:cNvPr>
          <p:cNvSpPr/>
          <p:nvPr/>
        </p:nvSpPr>
        <p:spPr>
          <a:xfrm>
            <a:off x="1536700" y="4179423"/>
            <a:ext cx="3124200" cy="226900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13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89950" y="2456070"/>
            <a:ext cx="3803181" cy="5106781"/>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8" name="Freeform: Shape 17">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9">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83935" y="0"/>
            <a:ext cx="4108207" cy="3811520"/>
            <a:chOff x="4345582" y="0"/>
            <a:chExt cx="5069918" cy="3741104"/>
          </a:xfrm>
          <a:solidFill>
            <a:schemeClr val="accent5">
              <a:alpha val="5000"/>
            </a:schemeClr>
          </a:solidFill>
        </p:grpSpPr>
        <p:sp>
          <p:nvSpPr>
            <p:cNvPr id="24" name="Freeform: Shape 23">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bject 3"/>
          <p:cNvSpPr txBox="1">
            <a:spLocks noGrp="1"/>
          </p:cNvSpPr>
          <p:nvPr>
            <p:ph type="title"/>
          </p:nvPr>
        </p:nvSpPr>
        <p:spPr>
          <a:xfrm>
            <a:off x="705764" y="885480"/>
            <a:ext cx="4512615" cy="1603496"/>
          </a:xfrm>
          <a:prstGeom prst="rect">
            <a:avLst/>
          </a:prstGeom>
        </p:spPr>
        <p:txBody>
          <a:bodyPr vert="horz" lIns="91440" tIns="45720" rIns="91440" bIns="45720" rtlCol="0" anchor="b">
            <a:normAutofit/>
          </a:bodyPr>
          <a:lstStyle/>
          <a:p>
            <a:pPr marL="12700" algn="l" rtl="0">
              <a:lnSpc>
                <a:spcPct val="90000"/>
              </a:lnSpc>
              <a:spcBef>
                <a:spcPct val="0"/>
              </a:spcBef>
            </a:pPr>
            <a:r>
              <a:rPr lang="en-US" sz="2700" kern="1200" dirty="0">
                <a:solidFill>
                  <a:schemeClr val="tx2"/>
                </a:solidFill>
                <a:latin typeface="+mj-lt"/>
                <a:cs typeface="+mj-cs"/>
              </a:rPr>
              <a:t>Communication </a:t>
            </a:r>
            <a:r>
              <a:rPr lang="en-US" sz="2700" kern="1200" spc="-5" dirty="0">
                <a:solidFill>
                  <a:schemeClr val="tx2"/>
                </a:solidFill>
                <a:latin typeface="+mj-lt"/>
                <a:cs typeface="+mj-cs"/>
              </a:rPr>
              <a:t>and</a:t>
            </a:r>
            <a:r>
              <a:rPr lang="en-US" sz="2700" kern="1200" spc="-80" dirty="0">
                <a:solidFill>
                  <a:schemeClr val="tx2"/>
                </a:solidFill>
                <a:latin typeface="+mj-lt"/>
                <a:cs typeface="+mj-cs"/>
              </a:rPr>
              <a:t> </a:t>
            </a:r>
            <a:r>
              <a:rPr lang="en-US" sz="2700" kern="1200" spc="-5" dirty="0">
                <a:solidFill>
                  <a:schemeClr val="tx2"/>
                </a:solidFill>
                <a:latin typeface="+mj-lt"/>
                <a:cs typeface="+mj-cs"/>
              </a:rPr>
              <a:t>Language</a:t>
            </a:r>
          </a:p>
          <a:p>
            <a:pPr marL="12700" algn="l" rtl="0">
              <a:lnSpc>
                <a:spcPct val="90000"/>
              </a:lnSpc>
              <a:spcBef>
                <a:spcPct val="0"/>
              </a:spcBef>
            </a:pPr>
            <a:r>
              <a:rPr lang="en-US" sz="2700" kern="1200" spc="-5" dirty="0">
                <a:solidFill>
                  <a:schemeClr val="tx2"/>
                </a:solidFill>
                <a:latin typeface="+mj-lt"/>
                <a:cs typeface="+mj-cs"/>
              </a:rPr>
              <a:t>Early Years Expectations: </a:t>
            </a:r>
            <a:r>
              <a:rPr lang="en-US" sz="2700" i="1" kern="1200" spc="-245" dirty="0">
                <a:solidFill>
                  <a:schemeClr val="tx2"/>
                </a:solidFill>
                <a:latin typeface="+mj-lt"/>
                <a:cs typeface="+mj-cs"/>
              </a:rPr>
              <a:t>Reception</a:t>
            </a:r>
            <a:endParaRPr lang="en-US" sz="2700" kern="1200" dirty="0">
              <a:solidFill>
                <a:schemeClr val="tx2"/>
              </a:solidFill>
              <a:latin typeface="+mj-lt"/>
              <a:cs typeface="+mj-cs"/>
            </a:endParaRPr>
          </a:p>
        </p:txBody>
      </p:sp>
      <p:pic>
        <p:nvPicPr>
          <p:cNvPr id="10" name="Picture 9" descr="A picture containing person, outdoor&#10;&#10;Description automatically generated">
            <a:extLst>
              <a:ext uri="{FF2B5EF4-FFF2-40B4-BE49-F238E27FC236}">
                <a16:creationId xmlns:a16="http://schemas.microsoft.com/office/drawing/2014/main" id="{C648ADFA-EE86-30E3-7BD2-86A3A5C6DAC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6910" y="424939"/>
            <a:ext cx="2306179" cy="1643152"/>
          </a:xfrm>
          <a:prstGeom prst="rect">
            <a:avLst/>
          </a:prstGeom>
        </p:spPr>
      </p:pic>
      <p:sp>
        <p:nvSpPr>
          <p:cNvPr id="2" name="object 2"/>
          <p:cNvSpPr txBox="1"/>
          <p:nvPr/>
        </p:nvSpPr>
        <p:spPr>
          <a:xfrm>
            <a:off x="705764" y="2670577"/>
            <a:ext cx="5479136" cy="4013327"/>
          </a:xfrm>
          <a:prstGeom prst="rect">
            <a:avLst/>
          </a:prstGeom>
        </p:spPr>
        <p:txBody>
          <a:bodyPr vert="horz" lIns="91440" tIns="45720" rIns="91440" bIns="45720" rtlCol="0" anchor="ctr">
            <a:normAutofit/>
          </a:bodyPr>
          <a:lstStyle/>
          <a:p>
            <a:pPr algn="just">
              <a:lnSpc>
                <a:spcPct val="90000"/>
              </a:lnSpc>
              <a:spcBef>
                <a:spcPts val="100"/>
              </a:spcBef>
            </a:pPr>
            <a:r>
              <a:rPr lang="en-US" sz="1100" b="1" dirty="0">
                <a:solidFill>
                  <a:schemeClr val="tx2"/>
                </a:solidFill>
                <a:latin typeface="Comic Sans MS" panose="030F0702030302020204" pitchFamily="66" charset="0"/>
              </a:rPr>
              <a:t>Educational</a:t>
            </a:r>
            <a:r>
              <a:rPr lang="en-US" sz="1100" b="1" spc="-5" dirty="0">
                <a:solidFill>
                  <a:schemeClr val="tx2"/>
                </a:solidFill>
                <a:latin typeface="Comic Sans MS" panose="030F0702030302020204" pitchFamily="66" charset="0"/>
              </a:rPr>
              <a:t> </a:t>
            </a:r>
            <a:r>
              <a:rPr lang="en-US" sz="1100" b="1" spc="-5" dirty="0" err="1">
                <a:solidFill>
                  <a:schemeClr val="tx2"/>
                </a:solidFill>
                <a:latin typeface="Comic Sans MS" panose="030F0702030302020204" pitchFamily="66" charset="0"/>
              </a:rPr>
              <a:t>Programme</a:t>
            </a:r>
            <a:r>
              <a:rPr lang="en-US" sz="1100" b="1" spc="-5" dirty="0">
                <a:solidFill>
                  <a:schemeClr val="tx2"/>
                </a:solidFill>
                <a:latin typeface="Comic Sans MS" panose="030F0702030302020204" pitchFamily="66" charset="0"/>
              </a:rPr>
              <a:t>:</a:t>
            </a:r>
            <a:endParaRPr lang="en-US" sz="1100" dirty="0">
              <a:solidFill>
                <a:schemeClr val="tx2"/>
              </a:solidFill>
              <a:latin typeface="Comic Sans MS" panose="030F0702030302020204" pitchFamily="66" charset="0"/>
            </a:endParaRPr>
          </a:p>
          <a:p>
            <a:pPr marR="5080" algn="just">
              <a:lnSpc>
                <a:spcPct val="90000"/>
              </a:lnSpc>
              <a:spcBef>
                <a:spcPts val="5"/>
              </a:spcBef>
            </a:pPr>
            <a:r>
              <a:rPr lang="en-US" sz="1100" spc="-5" dirty="0">
                <a:solidFill>
                  <a:schemeClr val="tx2"/>
                </a:solidFill>
                <a:latin typeface="Comic Sans MS" panose="030F0702030302020204" pitchFamily="66" charset="0"/>
              </a:rPr>
              <a:t>The development of children’s spoken language </a:t>
            </a:r>
            <a:r>
              <a:rPr lang="en-US" sz="1100" dirty="0">
                <a:solidFill>
                  <a:schemeClr val="tx2"/>
                </a:solidFill>
                <a:latin typeface="Comic Sans MS" panose="030F0702030302020204" pitchFamily="66" charset="0"/>
              </a:rPr>
              <a:t>underpins </a:t>
            </a:r>
            <a:r>
              <a:rPr lang="en-US" sz="1100" spc="-5" dirty="0">
                <a:solidFill>
                  <a:schemeClr val="tx2"/>
                </a:solidFill>
                <a:latin typeface="Comic Sans MS" panose="030F0702030302020204" pitchFamily="66" charset="0"/>
              </a:rPr>
              <a:t>all seven areas  </a:t>
            </a:r>
            <a:r>
              <a:rPr lang="en-US" sz="1100" spc="-10" dirty="0">
                <a:solidFill>
                  <a:schemeClr val="tx2"/>
                </a:solidFill>
                <a:latin typeface="Comic Sans MS" panose="030F0702030302020204" pitchFamily="66" charset="0"/>
              </a:rPr>
              <a:t>of </a:t>
            </a:r>
            <a:r>
              <a:rPr lang="en-US" sz="1100" dirty="0">
                <a:solidFill>
                  <a:schemeClr val="tx2"/>
                </a:solidFill>
                <a:latin typeface="Comic Sans MS" panose="030F0702030302020204" pitchFamily="66" charset="0"/>
              </a:rPr>
              <a:t>learning </a:t>
            </a:r>
            <a:r>
              <a:rPr lang="en-US" sz="1100" spc="-5" dirty="0">
                <a:solidFill>
                  <a:schemeClr val="tx2"/>
                </a:solidFill>
                <a:latin typeface="Comic Sans MS" panose="030F0702030302020204" pitchFamily="66" charset="0"/>
              </a:rPr>
              <a:t>and development. </a:t>
            </a:r>
            <a:r>
              <a:rPr lang="en-US" sz="1100" dirty="0">
                <a:solidFill>
                  <a:schemeClr val="tx2"/>
                </a:solidFill>
                <a:latin typeface="Comic Sans MS" panose="030F0702030302020204" pitchFamily="66" charset="0"/>
              </a:rPr>
              <a:t>Children’s </a:t>
            </a:r>
            <a:r>
              <a:rPr lang="en-US" sz="1100" spc="-5" dirty="0">
                <a:solidFill>
                  <a:schemeClr val="tx2"/>
                </a:solidFill>
                <a:latin typeface="Comic Sans MS" panose="030F0702030302020204" pitchFamily="66" charset="0"/>
              </a:rPr>
              <a:t>back-and-forth interactions from  an </a:t>
            </a:r>
            <a:r>
              <a:rPr lang="en-US" sz="1100" dirty="0">
                <a:solidFill>
                  <a:schemeClr val="tx2"/>
                </a:solidFill>
                <a:latin typeface="Comic Sans MS" panose="030F0702030302020204" pitchFamily="66" charset="0"/>
              </a:rPr>
              <a:t>early </a:t>
            </a:r>
            <a:r>
              <a:rPr lang="en-US" sz="1100" spc="-5" dirty="0">
                <a:solidFill>
                  <a:schemeClr val="tx2"/>
                </a:solidFill>
                <a:latin typeface="Comic Sans MS" panose="030F0702030302020204" pitchFamily="66" charset="0"/>
              </a:rPr>
              <a:t>age form the foundations </a:t>
            </a:r>
            <a:r>
              <a:rPr lang="en-US" sz="1100" spc="-10" dirty="0">
                <a:solidFill>
                  <a:schemeClr val="tx2"/>
                </a:solidFill>
                <a:latin typeface="Comic Sans MS" panose="030F0702030302020204" pitchFamily="66" charset="0"/>
              </a:rPr>
              <a:t>for </a:t>
            </a:r>
            <a:r>
              <a:rPr lang="en-US" sz="1100" dirty="0">
                <a:solidFill>
                  <a:schemeClr val="tx2"/>
                </a:solidFill>
                <a:latin typeface="Comic Sans MS" panose="030F0702030302020204" pitchFamily="66" charset="0"/>
              </a:rPr>
              <a:t>language </a:t>
            </a:r>
            <a:r>
              <a:rPr lang="en-US" sz="1100" spc="-5" dirty="0">
                <a:solidFill>
                  <a:schemeClr val="tx2"/>
                </a:solidFill>
                <a:latin typeface="Comic Sans MS" panose="030F0702030302020204" pitchFamily="66" charset="0"/>
              </a:rPr>
              <a:t>and cognitive  development. The </a:t>
            </a:r>
            <a:r>
              <a:rPr lang="en-US" sz="1100" dirty="0">
                <a:solidFill>
                  <a:schemeClr val="tx2"/>
                </a:solidFill>
                <a:latin typeface="Comic Sans MS" panose="030F0702030302020204" pitchFamily="66" charset="0"/>
              </a:rPr>
              <a:t>number </a:t>
            </a:r>
            <a:r>
              <a:rPr lang="en-US" sz="1100" spc="-10" dirty="0">
                <a:solidFill>
                  <a:schemeClr val="tx2"/>
                </a:solidFill>
                <a:latin typeface="Comic Sans MS" panose="030F0702030302020204" pitchFamily="66" charset="0"/>
              </a:rPr>
              <a:t>and </a:t>
            </a:r>
            <a:r>
              <a:rPr lang="en-US" sz="1100" spc="-5" dirty="0">
                <a:solidFill>
                  <a:schemeClr val="tx2"/>
                </a:solidFill>
                <a:latin typeface="Comic Sans MS" panose="030F0702030302020204" pitchFamily="66" charset="0"/>
              </a:rPr>
              <a:t>quality </a:t>
            </a:r>
            <a:r>
              <a:rPr lang="en-US" sz="1100" dirty="0">
                <a:solidFill>
                  <a:schemeClr val="tx2"/>
                </a:solidFill>
                <a:latin typeface="Comic Sans MS" panose="030F0702030302020204" pitchFamily="66" charset="0"/>
              </a:rPr>
              <a:t>of </a:t>
            </a:r>
            <a:r>
              <a:rPr lang="en-US" sz="1100" spc="-10" dirty="0">
                <a:solidFill>
                  <a:schemeClr val="tx2"/>
                </a:solidFill>
                <a:latin typeface="Comic Sans MS" panose="030F0702030302020204" pitchFamily="66" charset="0"/>
              </a:rPr>
              <a:t>the </a:t>
            </a:r>
            <a:r>
              <a:rPr lang="en-US" sz="1100" spc="-5" dirty="0">
                <a:solidFill>
                  <a:schemeClr val="tx2"/>
                </a:solidFill>
                <a:latin typeface="Comic Sans MS" panose="030F0702030302020204" pitchFamily="66" charset="0"/>
              </a:rPr>
              <a:t>conversations they have with  adults and peers throughout </a:t>
            </a:r>
            <a:r>
              <a:rPr lang="en-US" sz="1100" spc="-10" dirty="0">
                <a:solidFill>
                  <a:schemeClr val="tx2"/>
                </a:solidFill>
                <a:latin typeface="Comic Sans MS" panose="030F0702030302020204" pitchFamily="66" charset="0"/>
              </a:rPr>
              <a:t>the </a:t>
            </a:r>
            <a:r>
              <a:rPr lang="en-US" sz="1100" spc="-5" dirty="0">
                <a:solidFill>
                  <a:schemeClr val="tx2"/>
                </a:solidFill>
                <a:latin typeface="Comic Sans MS" panose="030F0702030302020204" pitchFamily="66" charset="0"/>
              </a:rPr>
              <a:t>day </a:t>
            </a:r>
            <a:r>
              <a:rPr lang="en-US" sz="1100" dirty="0">
                <a:solidFill>
                  <a:schemeClr val="tx2"/>
                </a:solidFill>
                <a:latin typeface="Comic Sans MS" panose="030F0702030302020204" pitchFamily="66" charset="0"/>
              </a:rPr>
              <a:t>in a language-rich </a:t>
            </a:r>
            <a:r>
              <a:rPr lang="en-US" sz="1100" spc="-5" dirty="0">
                <a:solidFill>
                  <a:schemeClr val="tx2"/>
                </a:solidFill>
                <a:latin typeface="Comic Sans MS" panose="030F0702030302020204" pitchFamily="66" charset="0"/>
              </a:rPr>
              <a:t>environment </a:t>
            </a:r>
            <a:r>
              <a:rPr lang="en-US" sz="1100" dirty="0">
                <a:solidFill>
                  <a:schemeClr val="tx2"/>
                </a:solidFill>
                <a:latin typeface="Comic Sans MS" panose="030F0702030302020204" pitchFamily="66" charset="0"/>
              </a:rPr>
              <a:t>is  </a:t>
            </a:r>
            <a:r>
              <a:rPr lang="en-US" sz="1100" spc="-5" dirty="0">
                <a:solidFill>
                  <a:schemeClr val="tx2"/>
                </a:solidFill>
                <a:latin typeface="Comic Sans MS" panose="030F0702030302020204" pitchFamily="66" charset="0"/>
              </a:rPr>
              <a:t>crucial. By commenting on </a:t>
            </a:r>
            <a:r>
              <a:rPr lang="en-US" sz="1100" dirty="0">
                <a:solidFill>
                  <a:schemeClr val="tx2"/>
                </a:solidFill>
                <a:latin typeface="Comic Sans MS" panose="030F0702030302020204" pitchFamily="66" charset="0"/>
              </a:rPr>
              <a:t>what children </a:t>
            </a:r>
            <a:r>
              <a:rPr lang="en-US" sz="1100" spc="-5" dirty="0">
                <a:solidFill>
                  <a:schemeClr val="tx2"/>
                </a:solidFill>
                <a:latin typeface="Comic Sans MS" panose="030F0702030302020204" pitchFamily="66" charset="0"/>
              </a:rPr>
              <a:t>are interested </a:t>
            </a:r>
            <a:r>
              <a:rPr lang="en-US" sz="1100" dirty="0">
                <a:solidFill>
                  <a:schemeClr val="tx2"/>
                </a:solidFill>
                <a:latin typeface="Comic Sans MS" panose="030F0702030302020204" pitchFamily="66" charset="0"/>
              </a:rPr>
              <a:t>in </a:t>
            </a:r>
            <a:r>
              <a:rPr lang="en-US" sz="1100" spc="-5" dirty="0">
                <a:solidFill>
                  <a:schemeClr val="tx2"/>
                </a:solidFill>
                <a:latin typeface="Comic Sans MS" panose="030F0702030302020204" pitchFamily="66" charset="0"/>
              </a:rPr>
              <a:t>or </a:t>
            </a:r>
            <a:r>
              <a:rPr lang="en-US" sz="1100" spc="-10" dirty="0">
                <a:solidFill>
                  <a:schemeClr val="tx2"/>
                </a:solidFill>
                <a:latin typeface="Comic Sans MS" panose="030F0702030302020204" pitchFamily="66" charset="0"/>
              </a:rPr>
              <a:t>doing, </a:t>
            </a:r>
            <a:r>
              <a:rPr lang="en-US" sz="1100" spc="-5" dirty="0">
                <a:solidFill>
                  <a:schemeClr val="tx2"/>
                </a:solidFill>
                <a:latin typeface="Comic Sans MS" panose="030F0702030302020204" pitchFamily="66" charset="0"/>
              </a:rPr>
              <a:t>and  echoing back </a:t>
            </a:r>
            <a:r>
              <a:rPr lang="en-US" sz="1100" dirty="0">
                <a:solidFill>
                  <a:schemeClr val="tx2"/>
                </a:solidFill>
                <a:latin typeface="Comic Sans MS" panose="030F0702030302020204" pitchFamily="66" charset="0"/>
              </a:rPr>
              <a:t>what </a:t>
            </a:r>
            <a:r>
              <a:rPr lang="en-US" sz="1100" spc="-5" dirty="0">
                <a:solidFill>
                  <a:schemeClr val="tx2"/>
                </a:solidFill>
                <a:latin typeface="Comic Sans MS" panose="030F0702030302020204" pitchFamily="66" charset="0"/>
              </a:rPr>
              <a:t>they say with new vocabulary added, practitioners </a:t>
            </a:r>
            <a:r>
              <a:rPr lang="en-US" sz="1100" dirty="0">
                <a:solidFill>
                  <a:schemeClr val="tx2"/>
                </a:solidFill>
                <a:latin typeface="Comic Sans MS" panose="030F0702030302020204" pitchFamily="66" charset="0"/>
              </a:rPr>
              <a:t>will  </a:t>
            </a:r>
            <a:r>
              <a:rPr lang="en-US" sz="1100" spc="-5" dirty="0">
                <a:solidFill>
                  <a:schemeClr val="tx2"/>
                </a:solidFill>
                <a:latin typeface="Comic Sans MS" panose="030F0702030302020204" pitchFamily="66" charset="0"/>
              </a:rPr>
              <a:t>build children's language effectively. </a:t>
            </a:r>
            <a:r>
              <a:rPr lang="en-US" sz="1100" dirty="0">
                <a:solidFill>
                  <a:schemeClr val="tx2"/>
                </a:solidFill>
                <a:latin typeface="Comic Sans MS" panose="030F0702030302020204" pitchFamily="66" charset="0"/>
              </a:rPr>
              <a:t>Reading </a:t>
            </a:r>
            <a:r>
              <a:rPr lang="en-US" sz="1100" spc="-5" dirty="0">
                <a:solidFill>
                  <a:schemeClr val="tx2"/>
                </a:solidFill>
                <a:latin typeface="Comic Sans MS" panose="030F0702030302020204" pitchFamily="66" charset="0"/>
              </a:rPr>
              <a:t>frequently </a:t>
            </a:r>
            <a:r>
              <a:rPr lang="en-US" sz="1100" spc="-10" dirty="0">
                <a:solidFill>
                  <a:schemeClr val="tx2"/>
                </a:solidFill>
                <a:latin typeface="Comic Sans MS" panose="030F0702030302020204" pitchFamily="66" charset="0"/>
              </a:rPr>
              <a:t>to </a:t>
            </a:r>
            <a:r>
              <a:rPr lang="en-US" sz="1100" dirty="0">
                <a:solidFill>
                  <a:schemeClr val="tx2"/>
                </a:solidFill>
                <a:latin typeface="Comic Sans MS" panose="030F0702030302020204" pitchFamily="66" charset="0"/>
              </a:rPr>
              <a:t>children, </a:t>
            </a:r>
            <a:r>
              <a:rPr lang="en-US" sz="1100" spc="-5" dirty="0">
                <a:solidFill>
                  <a:schemeClr val="tx2"/>
                </a:solidFill>
                <a:latin typeface="Comic Sans MS" panose="030F0702030302020204" pitchFamily="66" charset="0"/>
              </a:rPr>
              <a:t>and  engaging them actively </a:t>
            </a:r>
            <a:r>
              <a:rPr lang="en-US" sz="1100" dirty="0">
                <a:solidFill>
                  <a:schemeClr val="tx2"/>
                </a:solidFill>
                <a:latin typeface="Comic Sans MS" panose="030F0702030302020204" pitchFamily="66" charset="0"/>
              </a:rPr>
              <a:t>in </a:t>
            </a:r>
            <a:r>
              <a:rPr lang="en-US" sz="1100" spc="-5" dirty="0">
                <a:solidFill>
                  <a:schemeClr val="tx2"/>
                </a:solidFill>
                <a:latin typeface="Comic Sans MS" panose="030F0702030302020204" pitchFamily="66" charset="0"/>
              </a:rPr>
              <a:t>stories, non-fiction, </a:t>
            </a:r>
            <a:r>
              <a:rPr lang="en-US" sz="1100" dirty="0">
                <a:solidFill>
                  <a:schemeClr val="tx2"/>
                </a:solidFill>
                <a:latin typeface="Comic Sans MS" panose="030F0702030302020204" pitchFamily="66" charset="0"/>
              </a:rPr>
              <a:t>rhymes </a:t>
            </a:r>
            <a:r>
              <a:rPr lang="en-US" sz="1100" spc="-5" dirty="0">
                <a:solidFill>
                  <a:schemeClr val="tx2"/>
                </a:solidFill>
                <a:latin typeface="Comic Sans MS" panose="030F0702030302020204" pitchFamily="66" charset="0"/>
              </a:rPr>
              <a:t>and poems, and </a:t>
            </a:r>
            <a:r>
              <a:rPr lang="en-US" sz="1100" spc="-10" dirty="0">
                <a:solidFill>
                  <a:schemeClr val="tx2"/>
                </a:solidFill>
                <a:latin typeface="Comic Sans MS" panose="030F0702030302020204" pitchFamily="66" charset="0"/>
              </a:rPr>
              <a:t>then  </a:t>
            </a:r>
            <a:r>
              <a:rPr lang="en-US" sz="1100" spc="-5" dirty="0">
                <a:solidFill>
                  <a:schemeClr val="tx2"/>
                </a:solidFill>
                <a:latin typeface="Comic Sans MS" panose="030F0702030302020204" pitchFamily="66" charset="0"/>
              </a:rPr>
              <a:t>providing them </a:t>
            </a:r>
            <a:r>
              <a:rPr lang="en-US" sz="1100" spc="-10" dirty="0">
                <a:solidFill>
                  <a:schemeClr val="tx2"/>
                </a:solidFill>
                <a:latin typeface="Comic Sans MS" panose="030F0702030302020204" pitchFamily="66" charset="0"/>
              </a:rPr>
              <a:t>with </a:t>
            </a:r>
            <a:r>
              <a:rPr lang="en-US" sz="1100" spc="-5" dirty="0">
                <a:solidFill>
                  <a:schemeClr val="tx2"/>
                </a:solidFill>
                <a:latin typeface="Comic Sans MS" panose="030F0702030302020204" pitchFamily="66" charset="0"/>
              </a:rPr>
              <a:t>extensive opportunities </a:t>
            </a:r>
            <a:r>
              <a:rPr lang="en-US" sz="1100" spc="-10" dirty="0">
                <a:solidFill>
                  <a:schemeClr val="tx2"/>
                </a:solidFill>
                <a:latin typeface="Comic Sans MS" panose="030F0702030302020204" pitchFamily="66" charset="0"/>
              </a:rPr>
              <a:t>to </a:t>
            </a:r>
            <a:r>
              <a:rPr lang="en-US" sz="1100" spc="-5" dirty="0">
                <a:solidFill>
                  <a:schemeClr val="tx2"/>
                </a:solidFill>
                <a:latin typeface="Comic Sans MS" panose="030F0702030302020204" pitchFamily="66" charset="0"/>
              </a:rPr>
              <a:t>use and embed new words  in </a:t>
            </a:r>
            <a:r>
              <a:rPr lang="en-US" sz="1100" dirty="0">
                <a:solidFill>
                  <a:schemeClr val="tx2"/>
                </a:solidFill>
                <a:latin typeface="Comic Sans MS" panose="030F0702030302020204" pitchFamily="66" charset="0"/>
              </a:rPr>
              <a:t>a </a:t>
            </a:r>
            <a:r>
              <a:rPr lang="en-US" sz="1100" spc="-5" dirty="0">
                <a:solidFill>
                  <a:schemeClr val="tx2"/>
                </a:solidFill>
                <a:latin typeface="Comic Sans MS" panose="030F0702030302020204" pitchFamily="66" charset="0"/>
              </a:rPr>
              <a:t>range </a:t>
            </a:r>
            <a:r>
              <a:rPr lang="en-US" sz="1100" spc="-10" dirty="0">
                <a:solidFill>
                  <a:schemeClr val="tx2"/>
                </a:solidFill>
                <a:latin typeface="Comic Sans MS" panose="030F0702030302020204" pitchFamily="66" charset="0"/>
              </a:rPr>
              <a:t>of </a:t>
            </a:r>
            <a:r>
              <a:rPr lang="en-US" sz="1100" spc="-5" dirty="0">
                <a:solidFill>
                  <a:schemeClr val="tx2"/>
                </a:solidFill>
                <a:latin typeface="Comic Sans MS" panose="030F0702030302020204" pitchFamily="66" charset="0"/>
              </a:rPr>
              <a:t>contexts, will give children the opportunity </a:t>
            </a:r>
            <a:r>
              <a:rPr lang="en-US" sz="1100" spc="-10" dirty="0">
                <a:solidFill>
                  <a:schemeClr val="tx2"/>
                </a:solidFill>
                <a:latin typeface="Comic Sans MS" panose="030F0702030302020204" pitchFamily="66" charset="0"/>
              </a:rPr>
              <a:t>to </a:t>
            </a:r>
            <a:r>
              <a:rPr lang="en-US" sz="1100" spc="-5" dirty="0">
                <a:solidFill>
                  <a:schemeClr val="tx2"/>
                </a:solidFill>
                <a:latin typeface="Comic Sans MS" panose="030F0702030302020204" pitchFamily="66" charset="0"/>
              </a:rPr>
              <a:t>thrive. Through  conversation, story-telling and role play, </a:t>
            </a:r>
            <a:r>
              <a:rPr lang="en-US" sz="1100" dirty="0">
                <a:solidFill>
                  <a:schemeClr val="tx2"/>
                </a:solidFill>
                <a:latin typeface="Comic Sans MS" panose="030F0702030302020204" pitchFamily="66" charset="0"/>
              </a:rPr>
              <a:t>where </a:t>
            </a:r>
            <a:r>
              <a:rPr lang="en-US" sz="1100" spc="-5" dirty="0">
                <a:solidFill>
                  <a:schemeClr val="tx2"/>
                </a:solidFill>
                <a:latin typeface="Comic Sans MS" panose="030F0702030302020204" pitchFamily="66" charset="0"/>
              </a:rPr>
              <a:t>children share </a:t>
            </a:r>
            <a:r>
              <a:rPr lang="en-US" sz="1100" spc="-10" dirty="0">
                <a:solidFill>
                  <a:schemeClr val="tx2"/>
                </a:solidFill>
                <a:latin typeface="Comic Sans MS" panose="030F0702030302020204" pitchFamily="66" charset="0"/>
              </a:rPr>
              <a:t>their </a:t>
            </a:r>
            <a:r>
              <a:rPr lang="en-US" sz="1100" dirty="0">
                <a:solidFill>
                  <a:schemeClr val="tx2"/>
                </a:solidFill>
                <a:latin typeface="Comic Sans MS" panose="030F0702030302020204" pitchFamily="66" charset="0"/>
              </a:rPr>
              <a:t>ideas  </a:t>
            </a:r>
            <a:r>
              <a:rPr lang="en-US" sz="1100" spc="-10" dirty="0">
                <a:solidFill>
                  <a:schemeClr val="tx2"/>
                </a:solidFill>
                <a:latin typeface="Comic Sans MS" panose="030F0702030302020204" pitchFamily="66" charset="0"/>
              </a:rPr>
              <a:t>with </a:t>
            </a:r>
            <a:r>
              <a:rPr lang="en-US" sz="1100" spc="-5" dirty="0">
                <a:solidFill>
                  <a:schemeClr val="tx2"/>
                </a:solidFill>
                <a:latin typeface="Comic Sans MS" panose="030F0702030302020204" pitchFamily="66" charset="0"/>
              </a:rPr>
              <a:t>support and </a:t>
            </a:r>
            <a:r>
              <a:rPr lang="en-US" sz="1100" dirty="0">
                <a:solidFill>
                  <a:schemeClr val="tx2"/>
                </a:solidFill>
                <a:latin typeface="Comic Sans MS" panose="030F0702030302020204" pitchFamily="66" charset="0"/>
              </a:rPr>
              <a:t>modelling </a:t>
            </a:r>
            <a:r>
              <a:rPr lang="en-US" sz="1100" spc="-10" dirty="0">
                <a:solidFill>
                  <a:schemeClr val="tx2"/>
                </a:solidFill>
                <a:latin typeface="Comic Sans MS" panose="030F0702030302020204" pitchFamily="66" charset="0"/>
              </a:rPr>
              <a:t>from </a:t>
            </a:r>
            <a:r>
              <a:rPr lang="en-US" sz="1100" spc="-5" dirty="0">
                <a:solidFill>
                  <a:schemeClr val="tx2"/>
                </a:solidFill>
                <a:latin typeface="Comic Sans MS" panose="030F0702030302020204" pitchFamily="66" charset="0"/>
              </a:rPr>
              <a:t>their teacher, and sensitive questioning  that invites them </a:t>
            </a:r>
            <a:r>
              <a:rPr lang="en-US" sz="1100" spc="-15" dirty="0">
                <a:solidFill>
                  <a:schemeClr val="tx2"/>
                </a:solidFill>
                <a:latin typeface="Comic Sans MS" panose="030F0702030302020204" pitchFamily="66" charset="0"/>
              </a:rPr>
              <a:t>to </a:t>
            </a:r>
            <a:r>
              <a:rPr lang="en-US" sz="1100" spc="-5" dirty="0">
                <a:solidFill>
                  <a:schemeClr val="tx2"/>
                </a:solidFill>
                <a:latin typeface="Comic Sans MS" panose="030F0702030302020204" pitchFamily="66" charset="0"/>
              </a:rPr>
              <a:t>elaborate, </a:t>
            </a:r>
            <a:r>
              <a:rPr lang="en-US" sz="1100" dirty="0">
                <a:solidFill>
                  <a:schemeClr val="tx2"/>
                </a:solidFill>
                <a:latin typeface="Comic Sans MS" panose="030F0702030302020204" pitchFamily="66" charset="0"/>
              </a:rPr>
              <a:t>children </a:t>
            </a:r>
            <a:r>
              <a:rPr lang="en-US" sz="1100" spc="-5" dirty="0">
                <a:solidFill>
                  <a:schemeClr val="tx2"/>
                </a:solidFill>
                <a:latin typeface="Comic Sans MS" panose="030F0702030302020204" pitchFamily="66" charset="0"/>
              </a:rPr>
              <a:t>become comfortable using </a:t>
            </a:r>
            <a:r>
              <a:rPr lang="en-US" sz="1100" dirty="0">
                <a:solidFill>
                  <a:schemeClr val="tx2"/>
                </a:solidFill>
                <a:latin typeface="Comic Sans MS" panose="030F0702030302020204" pitchFamily="66" charset="0"/>
              </a:rPr>
              <a:t>a </a:t>
            </a:r>
            <a:r>
              <a:rPr lang="en-US" sz="1100" spc="-5" dirty="0">
                <a:solidFill>
                  <a:schemeClr val="tx2"/>
                </a:solidFill>
                <a:latin typeface="Comic Sans MS" panose="030F0702030302020204" pitchFamily="66" charset="0"/>
              </a:rPr>
              <a:t>rich  range </a:t>
            </a:r>
            <a:r>
              <a:rPr lang="en-US" sz="1100" spc="-10" dirty="0">
                <a:solidFill>
                  <a:schemeClr val="tx2"/>
                </a:solidFill>
                <a:latin typeface="Comic Sans MS" panose="030F0702030302020204" pitchFamily="66" charset="0"/>
              </a:rPr>
              <a:t>of </a:t>
            </a:r>
            <a:r>
              <a:rPr lang="en-US" sz="1100" dirty="0">
                <a:solidFill>
                  <a:schemeClr val="tx2"/>
                </a:solidFill>
                <a:latin typeface="Comic Sans MS" panose="030F0702030302020204" pitchFamily="66" charset="0"/>
              </a:rPr>
              <a:t>vocabulary </a:t>
            </a:r>
            <a:r>
              <a:rPr lang="en-US" sz="1100" spc="-5" dirty="0">
                <a:solidFill>
                  <a:schemeClr val="tx2"/>
                </a:solidFill>
                <a:latin typeface="Comic Sans MS" panose="030F0702030302020204" pitchFamily="66" charset="0"/>
              </a:rPr>
              <a:t>and </a:t>
            </a:r>
            <a:r>
              <a:rPr lang="en-US" sz="1100" dirty="0">
                <a:solidFill>
                  <a:schemeClr val="tx2"/>
                </a:solidFill>
                <a:latin typeface="Comic Sans MS" panose="030F0702030302020204" pitchFamily="66" charset="0"/>
              </a:rPr>
              <a:t>language</a:t>
            </a:r>
            <a:r>
              <a:rPr lang="en-US" sz="1100" spc="-5" dirty="0">
                <a:solidFill>
                  <a:schemeClr val="tx2"/>
                </a:solidFill>
                <a:latin typeface="Comic Sans MS" panose="030F0702030302020204" pitchFamily="66" charset="0"/>
              </a:rPr>
              <a:t> structures.</a:t>
            </a:r>
            <a:endParaRPr lang="en-US" sz="1100" dirty="0">
              <a:solidFill>
                <a:schemeClr val="tx2"/>
              </a:solidFill>
              <a:latin typeface="Comic Sans MS" panose="030F0702030302020204" pitchFamily="66" charset="0"/>
            </a:endParaRPr>
          </a:p>
        </p:txBody>
      </p:sp>
      <p:pic>
        <p:nvPicPr>
          <p:cNvPr id="8" name="Picture 7" descr="C:\Users\RLWCGRIFFITHS\AppData\Local\Microsoft\Windows\INetCache\Content.MSO\D0413950.tmp">
            <a:extLst>
              <a:ext uri="{FF2B5EF4-FFF2-40B4-BE49-F238E27FC236}">
                <a16:creationId xmlns:a16="http://schemas.microsoft.com/office/drawing/2014/main" id="{02E4844F-01C9-B4D8-0D9A-DAA023D4D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65618" y="4353429"/>
            <a:ext cx="2518900" cy="201512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object 7"/>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a:spcBef>
                <a:spcPts val="105"/>
              </a:spcBef>
            </a:pPr>
            <a:fld id="{81D60167-4931-47E6-BA6A-407CBD079E47}" type="slidenum">
              <a:rPr lang="en-US">
                <a:solidFill>
                  <a:schemeClr val="tx1">
                    <a:tint val="75000"/>
                  </a:schemeClr>
                </a:solidFill>
                <a:latin typeface="+mn-lt"/>
                <a:cs typeface="+mn-cs"/>
              </a:rPr>
              <a:pPr algn="r">
                <a:spcBef>
                  <a:spcPts val="105"/>
                </a:spcBef>
              </a:pPr>
              <a:t>4</a:t>
            </a:fld>
            <a:endParaRPr lang="en-US">
              <a:solidFill>
                <a:schemeClr val="tx1">
                  <a:tint val="75000"/>
                </a:schemeClr>
              </a:solidFill>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83234"/>
            <a:ext cx="9974580" cy="3703954"/>
            <a:chOff x="371856" y="983234"/>
            <a:chExt cx="9974580" cy="3703954"/>
          </a:xfrm>
        </p:grpSpPr>
        <p:sp>
          <p:nvSpPr>
            <p:cNvPr id="3" name="object 3"/>
            <p:cNvSpPr/>
            <p:nvPr/>
          </p:nvSpPr>
          <p:spPr>
            <a:xfrm>
              <a:off x="371856" y="983233"/>
              <a:ext cx="9974580" cy="200025"/>
            </a:xfrm>
            <a:custGeom>
              <a:avLst/>
              <a:gdLst/>
              <a:ahLst/>
              <a:cxnLst/>
              <a:rect l="l" t="t" r="r" b="b"/>
              <a:pathLst>
                <a:path w="9974580" h="200025">
                  <a:moveTo>
                    <a:pt x="8090662" y="12192"/>
                  </a:moveTo>
                  <a:lnTo>
                    <a:pt x="8090649" y="0"/>
                  </a:lnTo>
                  <a:lnTo>
                    <a:pt x="0" y="0"/>
                  </a:lnTo>
                  <a:lnTo>
                    <a:pt x="0" y="12192"/>
                  </a:lnTo>
                  <a:lnTo>
                    <a:pt x="1524" y="12192"/>
                  </a:lnTo>
                  <a:lnTo>
                    <a:pt x="1524" y="199644"/>
                  </a:lnTo>
                  <a:lnTo>
                    <a:pt x="8090662" y="199644"/>
                  </a:lnTo>
                  <a:lnTo>
                    <a:pt x="8090662" y="12192"/>
                  </a:lnTo>
                  <a:close/>
                </a:path>
                <a:path w="9974580" h="200025">
                  <a:moveTo>
                    <a:pt x="9974326" y="0"/>
                  </a:moveTo>
                  <a:lnTo>
                    <a:pt x="8102854" y="0"/>
                  </a:lnTo>
                  <a:lnTo>
                    <a:pt x="8090662" y="0"/>
                  </a:lnTo>
                  <a:lnTo>
                    <a:pt x="8090662" y="12192"/>
                  </a:lnTo>
                  <a:lnTo>
                    <a:pt x="8102854" y="12192"/>
                  </a:lnTo>
                  <a:lnTo>
                    <a:pt x="9974326" y="12192"/>
                  </a:lnTo>
                  <a:lnTo>
                    <a:pt x="9974326" y="0"/>
                  </a:lnTo>
                  <a:close/>
                </a:path>
              </a:pathLst>
            </a:custGeom>
            <a:solidFill>
              <a:srgbClr val="FF0000"/>
            </a:solidFill>
          </p:spPr>
          <p:txBody>
            <a:bodyPr wrap="square" lIns="0" tIns="0" rIns="0" bIns="0" rtlCol="0"/>
            <a:lstStyle/>
            <a:p>
              <a:endParaRPr/>
            </a:p>
          </p:txBody>
        </p:sp>
        <p:sp>
          <p:nvSpPr>
            <p:cNvPr id="4" name="object 4"/>
            <p:cNvSpPr/>
            <p:nvPr/>
          </p:nvSpPr>
          <p:spPr>
            <a:xfrm>
              <a:off x="373380" y="2024125"/>
              <a:ext cx="9973310" cy="140335"/>
            </a:xfrm>
            <a:custGeom>
              <a:avLst/>
              <a:gdLst/>
              <a:ahLst/>
              <a:cxnLst/>
              <a:rect l="l" t="t" r="r" b="b"/>
              <a:pathLst>
                <a:path w="9973310" h="140335">
                  <a:moveTo>
                    <a:pt x="5477878" y="0"/>
                  </a:moveTo>
                  <a:lnTo>
                    <a:pt x="0" y="0"/>
                  </a:lnTo>
                  <a:lnTo>
                    <a:pt x="0" y="140208"/>
                  </a:lnTo>
                  <a:lnTo>
                    <a:pt x="5477878" y="140208"/>
                  </a:lnTo>
                  <a:lnTo>
                    <a:pt x="5477878" y="0"/>
                  </a:lnTo>
                  <a:close/>
                </a:path>
                <a:path w="9973310" h="140335">
                  <a:moveTo>
                    <a:pt x="9972802" y="0"/>
                  </a:moveTo>
                  <a:lnTo>
                    <a:pt x="5477891" y="0"/>
                  </a:lnTo>
                  <a:lnTo>
                    <a:pt x="5477891" y="140208"/>
                  </a:lnTo>
                  <a:lnTo>
                    <a:pt x="9972802" y="140208"/>
                  </a:lnTo>
                  <a:lnTo>
                    <a:pt x="9972802" y="0"/>
                  </a:lnTo>
                  <a:close/>
                </a:path>
              </a:pathLst>
            </a:custGeom>
            <a:solidFill>
              <a:srgbClr val="FF7979"/>
            </a:solidFill>
          </p:spPr>
          <p:txBody>
            <a:bodyPr wrap="square" lIns="0" tIns="0" rIns="0" bIns="0" rtlCol="0"/>
            <a:lstStyle/>
            <a:p>
              <a:endParaRPr/>
            </a:p>
          </p:txBody>
        </p:sp>
        <p:sp>
          <p:nvSpPr>
            <p:cNvPr id="5" name="object 5"/>
            <p:cNvSpPr/>
            <p:nvPr/>
          </p:nvSpPr>
          <p:spPr>
            <a:xfrm>
              <a:off x="373380" y="2164334"/>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FF0000"/>
            </a:solidFill>
          </p:spPr>
          <p:txBody>
            <a:bodyPr wrap="square" lIns="0" tIns="0" rIns="0" bIns="0" rtlCol="0"/>
            <a:lstStyle/>
            <a:p>
              <a:endParaRPr/>
            </a:p>
          </p:txBody>
        </p:sp>
        <p:sp>
          <p:nvSpPr>
            <p:cNvPr id="6" name="object 6"/>
            <p:cNvSpPr/>
            <p:nvPr/>
          </p:nvSpPr>
          <p:spPr>
            <a:xfrm>
              <a:off x="643128" y="2164334"/>
              <a:ext cx="9703435" cy="140335"/>
            </a:xfrm>
            <a:custGeom>
              <a:avLst/>
              <a:gdLst/>
              <a:ahLst/>
              <a:cxnLst/>
              <a:rect l="l" t="t" r="r" b="b"/>
              <a:pathLst>
                <a:path w="9703435" h="140335">
                  <a:moveTo>
                    <a:pt x="9703054" y="0"/>
                  </a:moveTo>
                  <a:lnTo>
                    <a:pt x="0" y="0"/>
                  </a:lnTo>
                  <a:lnTo>
                    <a:pt x="0" y="140208"/>
                  </a:lnTo>
                  <a:lnTo>
                    <a:pt x="9703054" y="140208"/>
                  </a:lnTo>
                  <a:lnTo>
                    <a:pt x="9703054" y="0"/>
                  </a:lnTo>
                  <a:close/>
                </a:path>
              </a:pathLst>
            </a:custGeom>
            <a:solidFill>
              <a:srgbClr val="FF9F9F"/>
            </a:solidFill>
          </p:spPr>
          <p:txBody>
            <a:bodyPr wrap="square" lIns="0" tIns="0" rIns="0" bIns="0" rtlCol="0"/>
            <a:lstStyle/>
            <a:p>
              <a:endParaRPr/>
            </a:p>
          </p:txBody>
        </p:sp>
        <p:sp>
          <p:nvSpPr>
            <p:cNvPr id="7" name="object 7"/>
            <p:cNvSpPr/>
            <p:nvPr/>
          </p:nvSpPr>
          <p:spPr>
            <a:xfrm>
              <a:off x="5851271" y="2304542"/>
              <a:ext cx="4495165" cy="2383155"/>
            </a:xfrm>
            <a:custGeom>
              <a:avLst/>
              <a:gdLst/>
              <a:ahLst/>
              <a:cxnLst/>
              <a:rect l="l" t="t" r="r" b="b"/>
              <a:pathLst>
                <a:path w="4495165" h="2383154">
                  <a:moveTo>
                    <a:pt x="4494911" y="0"/>
                  </a:moveTo>
                  <a:lnTo>
                    <a:pt x="0" y="0"/>
                  </a:lnTo>
                  <a:lnTo>
                    <a:pt x="0" y="2382647"/>
                  </a:lnTo>
                  <a:lnTo>
                    <a:pt x="4494911" y="2382647"/>
                  </a:lnTo>
                  <a:lnTo>
                    <a:pt x="4494911" y="0"/>
                  </a:lnTo>
                  <a:close/>
                </a:path>
              </a:pathLst>
            </a:custGeom>
            <a:solidFill>
              <a:srgbClr val="E7E6E6"/>
            </a:solidFill>
          </p:spPr>
          <p:txBody>
            <a:bodyPr wrap="square" lIns="0" tIns="0" rIns="0" bIns="0" rtlCol="0"/>
            <a:lstStyle/>
            <a:p>
              <a:endParaRPr/>
            </a:p>
          </p:txBody>
        </p:sp>
      </p:grpSp>
      <p:sp>
        <p:nvSpPr>
          <p:cNvPr id="8" name="object 8"/>
          <p:cNvSpPr txBox="1"/>
          <p:nvPr/>
        </p:nvSpPr>
        <p:spPr>
          <a:xfrm>
            <a:off x="650240" y="2571115"/>
            <a:ext cx="5085715" cy="1144270"/>
          </a:xfrm>
          <a:prstGeom prst="rect">
            <a:avLst/>
          </a:prstGeom>
        </p:spPr>
        <p:txBody>
          <a:bodyPr vert="horz" wrap="square" lIns="0" tIns="9525" rIns="0" bIns="0" rtlCol="0">
            <a:spAutoFit/>
          </a:bodyPr>
          <a:lstStyle/>
          <a:p>
            <a:pPr marL="241300" marR="5080" indent="-228600">
              <a:lnSpc>
                <a:spcPct val="102200"/>
              </a:lnSpc>
              <a:spcBef>
                <a:spcPts val="7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listen attentively, </a:t>
            </a:r>
            <a:r>
              <a:rPr sz="900" dirty="0">
                <a:latin typeface="URW Gothic"/>
                <a:cs typeface="URW Gothic"/>
              </a:rPr>
              <a:t>for a </a:t>
            </a:r>
            <a:r>
              <a:rPr sz="900" spc="-5" dirty="0">
                <a:latin typeface="URW Gothic"/>
                <a:cs typeface="URW Gothic"/>
              </a:rPr>
              <a:t>sustained period, </a:t>
            </a:r>
            <a:r>
              <a:rPr sz="900" dirty="0">
                <a:latin typeface="URW Gothic"/>
                <a:cs typeface="URW Gothic"/>
              </a:rPr>
              <a:t>when being </a:t>
            </a:r>
            <a:r>
              <a:rPr sz="900" spc="-5" dirty="0">
                <a:latin typeface="URW Gothic"/>
                <a:cs typeface="URW Gothic"/>
              </a:rPr>
              <a:t>read to, </a:t>
            </a:r>
            <a:r>
              <a:rPr sz="900" dirty="0">
                <a:latin typeface="URW Gothic"/>
                <a:cs typeface="URW Gothic"/>
              </a:rPr>
              <a:t>during whole </a:t>
            </a:r>
            <a:r>
              <a:rPr sz="900" spc="-5" dirty="0">
                <a:latin typeface="URW Gothic"/>
                <a:cs typeface="URW Gothic"/>
              </a:rPr>
              <a:t>class  discussions and during </a:t>
            </a:r>
            <a:r>
              <a:rPr sz="900" spc="-10" dirty="0">
                <a:latin typeface="URW Gothic"/>
                <a:cs typeface="URW Gothic"/>
              </a:rPr>
              <a:t>small </a:t>
            </a:r>
            <a:r>
              <a:rPr sz="900" spc="-5" dirty="0">
                <a:latin typeface="URW Gothic"/>
                <a:cs typeface="URW Gothic"/>
              </a:rPr>
              <a:t>group</a:t>
            </a:r>
            <a:r>
              <a:rPr sz="900" spc="5" dirty="0">
                <a:latin typeface="URW Gothic"/>
                <a:cs typeface="URW Gothic"/>
              </a:rPr>
              <a:t> </a:t>
            </a:r>
            <a:r>
              <a:rPr sz="900" spc="-5" dirty="0">
                <a:latin typeface="URW Gothic"/>
                <a:cs typeface="URW Gothic"/>
              </a:rPr>
              <a:t>interactions.</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listen attentively to </a:t>
            </a:r>
            <a:r>
              <a:rPr sz="900" spc="-10" dirty="0">
                <a:latin typeface="URW Gothic"/>
                <a:cs typeface="URW Gothic"/>
              </a:rPr>
              <a:t>both </a:t>
            </a:r>
            <a:r>
              <a:rPr sz="900" dirty="0">
                <a:latin typeface="URW Gothic"/>
                <a:cs typeface="URW Gothic"/>
              </a:rPr>
              <a:t>fiction </a:t>
            </a:r>
            <a:r>
              <a:rPr sz="900" spc="-5" dirty="0">
                <a:latin typeface="URW Gothic"/>
                <a:cs typeface="URW Gothic"/>
              </a:rPr>
              <a:t>and non-fiction</a:t>
            </a:r>
            <a:r>
              <a:rPr sz="900" spc="35" dirty="0">
                <a:latin typeface="URW Gothic"/>
                <a:cs typeface="URW Gothic"/>
              </a:rPr>
              <a:t> </a:t>
            </a:r>
            <a:r>
              <a:rPr sz="900" spc="-5" dirty="0">
                <a:latin typeface="URW Gothic"/>
                <a:cs typeface="URW Gothic"/>
              </a:rPr>
              <a:t>books.</a:t>
            </a:r>
            <a:endParaRPr sz="900">
              <a:latin typeface="URW Gothic"/>
              <a:cs typeface="URW Gothic"/>
            </a:endParaRPr>
          </a:p>
          <a:p>
            <a:pPr marL="241300" marR="283845" indent="-228600">
              <a:lnSpc>
                <a:spcPct val="102200"/>
              </a:lnSpc>
              <a:buFont typeface="Symbol"/>
              <a:buChar char=""/>
              <a:tabLst>
                <a:tab pos="240665" algn="l"/>
                <a:tab pos="241300" algn="l"/>
              </a:tabLst>
            </a:pPr>
            <a:r>
              <a:rPr sz="900" spc="-10" dirty="0">
                <a:latin typeface="URW Gothic"/>
                <a:cs typeface="URW Gothic"/>
              </a:rPr>
              <a:t>Able to </a:t>
            </a:r>
            <a:r>
              <a:rPr sz="900" spc="-5" dirty="0">
                <a:latin typeface="URW Gothic"/>
                <a:cs typeface="URW Gothic"/>
              </a:rPr>
              <a:t>respond to </a:t>
            </a:r>
            <a:r>
              <a:rPr sz="900" dirty="0">
                <a:latin typeface="URW Gothic"/>
                <a:cs typeface="URW Gothic"/>
              </a:rPr>
              <a:t>what they </a:t>
            </a:r>
            <a:r>
              <a:rPr sz="900" spc="-5" dirty="0">
                <a:latin typeface="URW Gothic"/>
                <a:cs typeface="URW Gothic"/>
              </a:rPr>
              <a:t>hear by asking </a:t>
            </a:r>
            <a:r>
              <a:rPr sz="900" dirty="0">
                <a:latin typeface="URW Gothic"/>
                <a:cs typeface="URW Gothic"/>
              </a:rPr>
              <a:t>relevant </a:t>
            </a:r>
            <a:r>
              <a:rPr sz="900" spc="-5" dirty="0">
                <a:latin typeface="URW Gothic"/>
                <a:cs typeface="URW Gothic"/>
              </a:rPr>
              <a:t>questions, comments and </a:t>
            </a:r>
            <a:r>
              <a:rPr sz="900" dirty="0">
                <a:latin typeface="URW Gothic"/>
                <a:cs typeface="URW Gothic"/>
              </a:rPr>
              <a:t>or  </a:t>
            </a:r>
            <a:r>
              <a:rPr sz="900" spc="-5" dirty="0">
                <a:latin typeface="URW Gothic"/>
                <a:cs typeface="URW Gothic"/>
              </a:rPr>
              <a:t>actions.</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generate and ask questions </a:t>
            </a:r>
            <a:r>
              <a:rPr sz="900" spc="-10" dirty="0">
                <a:latin typeface="URW Gothic"/>
                <a:cs typeface="URW Gothic"/>
              </a:rPr>
              <a:t>to </a:t>
            </a:r>
            <a:r>
              <a:rPr sz="900" spc="-5" dirty="0">
                <a:latin typeface="URW Gothic"/>
                <a:cs typeface="URW Gothic"/>
              </a:rPr>
              <a:t>clarify</a:t>
            </a:r>
            <a:r>
              <a:rPr sz="900" spc="35" dirty="0">
                <a:latin typeface="URW Gothic"/>
                <a:cs typeface="URW Gothic"/>
              </a:rPr>
              <a:t> </a:t>
            </a:r>
            <a:r>
              <a:rPr sz="900" spc="-5" dirty="0">
                <a:latin typeface="URW Gothic"/>
                <a:cs typeface="URW Gothic"/>
              </a:rPr>
              <a:t>understanding.</a:t>
            </a:r>
            <a:endParaRPr sz="900">
              <a:latin typeface="URW Gothic"/>
              <a:cs typeface="URW Gothic"/>
            </a:endParaRPr>
          </a:p>
          <a:p>
            <a:pPr marL="241300" marR="142240" indent="-228600">
              <a:lnSpc>
                <a:spcPct val="102200"/>
              </a:lnSpc>
              <a:buFont typeface="Symbol"/>
              <a:buChar char=""/>
              <a:tabLst>
                <a:tab pos="240665" algn="l"/>
                <a:tab pos="241300" algn="l"/>
              </a:tabLst>
            </a:pPr>
            <a:r>
              <a:rPr sz="900" spc="-10" dirty="0">
                <a:latin typeface="URW Gothic"/>
                <a:cs typeface="URW Gothic"/>
              </a:rPr>
              <a:t>Able to </a:t>
            </a:r>
            <a:r>
              <a:rPr sz="900" spc="-5" dirty="0">
                <a:latin typeface="URW Gothic"/>
                <a:cs typeface="URW Gothic"/>
              </a:rPr>
              <a:t>engage actively </a:t>
            </a:r>
            <a:r>
              <a:rPr sz="900" spc="5" dirty="0">
                <a:latin typeface="URW Gothic"/>
                <a:cs typeface="URW Gothic"/>
              </a:rPr>
              <a:t>in </a:t>
            </a:r>
            <a:r>
              <a:rPr sz="900" spc="-5" dirty="0">
                <a:latin typeface="URW Gothic"/>
                <a:cs typeface="URW Gothic"/>
              </a:rPr>
              <a:t>conversation by contributing effectively </a:t>
            </a:r>
            <a:r>
              <a:rPr sz="900" spc="5" dirty="0">
                <a:latin typeface="URW Gothic"/>
                <a:cs typeface="URW Gothic"/>
              </a:rPr>
              <a:t>in </a:t>
            </a:r>
            <a:r>
              <a:rPr sz="900" spc="-5" dirty="0">
                <a:latin typeface="URW Gothic"/>
                <a:cs typeface="URW Gothic"/>
              </a:rPr>
              <a:t>back and forth  oral exchanges with </a:t>
            </a:r>
            <a:r>
              <a:rPr sz="900" dirty="0">
                <a:latin typeface="URW Gothic"/>
                <a:cs typeface="URW Gothic"/>
              </a:rPr>
              <a:t>a </a:t>
            </a:r>
            <a:r>
              <a:rPr sz="900" spc="-10" dirty="0">
                <a:latin typeface="URW Gothic"/>
                <a:cs typeface="URW Gothic"/>
              </a:rPr>
              <a:t>range </a:t>
            </a:r>
            <a:r>
              <a:rPr sz="900" spc="-5" dirty="0">
                <a:latin typeface="URW Gothic"/>
                <a:cs typeface="URW Gothic"/>
              </a:rPr>
              <a:t>of familiar adults and</a:t>
            </a:r>
            <a:r>
              <a:rPr sz="900" spc="20" dirty="0">
                <a:latin typeface="URW Gothic"/>
                <a:cs typeface="URW Gothic"/>
              </a:rPr>
              <a:t> </a:t>
            </a:r>
            <a:r>
              <a:rPr sz="900" spc="-5" dirty="0">
                <a:latin typeface="URW Gothic"/>
                <a:cs typeface="URW Gothic"/>
              </a:rPr>
              <a:t>peers.</a:t>
            </a:r>
            <a:endParaRPr sz="900">
              <a:latin typeface="URW Gothic"/>
              <a:cs typeface="URW Gothic"/>
            </a:endParaRPr>
          </a:p>
        </p:txBody>
      </p:sp>
      <p:sp>
        <p:nvSpPr>
          <p:cNvPr id="9" name="object 9"/>
          <p:cNvSpPr txBox="1"/>
          <p:nvPr/>
        </p:nvSpPr>
        <p:spPr>
          <a:xfrm>
            <a:off x="421640" y="346963"/>
            <a:ext cx="9802495" cy="2246630"/>
          </a:xfrm>
          <a:prstGeom prst="rect">
            <a:avLst/>
          </a:prstGeom>
        </p:spPr>
        <p:txBody>
          <a:bodyPr vert="horz" wrap="square" lIns="0" tIns="12700" rIns="0" bIns="0" rtlCol="0">
            <a:spAutoFit/>
          </a:bodyPr>
          <a:lstStyle/>
          <a:p>
            <a:pPr marL="478790" algn="ctr">
              <a:lnSpc>
                <a:spcPct val="100000"/>
              </a:lnSpc>
              <a:spcBef>
                <a:spcPts val="100"/>
              </a:spcBef>
            </a:pPr>
            <a:r>
              <a:rPr sz="1400" b="1" spc="-5" dirty="0">
                <a:latin typeface="Gothic Uralic"/>
                <a:cs typeface="Gothic Uralic"/>
              </a:rPr>
              <a:t>Early Years Expectations: </a:t>
            </a:r>
            <a:r>
              <a:rPr lang="en-GB" sz="1400" b="1" spc="-5" dirty="0">
                <a:latin typeface="Gothic Uralic"/>
                <a:cs typeface="Gothic Uralic"/>
              </a:rPr>
              <a:t>Reception</a:t>
            </a:r>
            <a:endParaRPr sz="1400" dirty="0">
              <a:latin typeface="Verdana"/>
              <a:cs typeface="Verdana"/>
            </a:endParaRPr>
          </a:p>
          <a:p>
            <a:pPr marL="478790" algn="ctr">
              <a:lnSpc>
                <a:spcPct val="100000"/>
              </a:lnSpc>
              <a:spcBef>
                <a:spcPts val="60"/>
              </a:spcBef>
            </a:pPr>
            <a:r>
              <a:rPr sz="1200" b="1" dirty="0">
                <a:solidFill>
                  <a:srgbClr val="FF0000"/>
                </a:solidFill>
                <a:latin typeface="Gothic Uralic"/>
                <a:cs typeface="Gothic Uralic"/>
              </a:rPr>
              <a:t>Communication </a:t>
            </a:r>
            <a:r>
              <a:rPr sz="1200" b="1" spc="-5" dirty="0">
                <a:solidFill>
                  <a:srgbClr val="FF0000"/>
                </a:solidFill>
                <a:latin typeface="Gothic Uralic"/>
                <a:cs typeface="Gothic Uralic"/>
              </a:rPr>
              <a:t>and </a:t>
            </a:r>
            <a:r>
              <a:rPr sz="1200" b="1" dirty="0">
                <a:solidFill>
                  <a:srgbClr val="FF0000"/>
                </a:solidFill>
                <a:latin typeface="Gothic Uralic"/>
                <a:cs typeface="Gothic Uralic"/>
              </a:rPr>
              <a:t>Language | </a:t>
            </a:r>
            <a:r>
              <a:rPr sz="1200" b="1" spc="-5" dirty="0">
                <a:solidFill>
                  <a:srgbClr val="FF0000"/>
                </a:solidFill>
                <a:latin typeface="Gothic Uralic"/>
                <a:cs typeface="Gothic Uralic"/>
              </a:rPr>
              <a:t>Listening, Attention and</a:t>
            </a:r>
            <a:r>
              <a:rPr sz="1200" b="1" spc="-10" dirty="0">
                <a:solidFill>
                  <a:srgbClr val="FF0000"/>
                </a:solidFill>
                <a:latin typeface="Gothic Uralic"/>
                <a:cs typeface="Gothic Uralic"/>
              </a:rPr>
              <a:t> </a:t>
            </a:r>
            <a:r>
              <a:rPr sz="1200" b="1" spc="-5" dirty="0">
                <a:solidFill>
                  <a:srgbClr val="FF0000"/>
                </a:solidFill>
                <a:latin typeface="Gothic Uralic"/>
                <a:cs typeface="Gothic Uralic"/>
              </a:rPr>
              <a:t>Understanding</a:t>
            </a:r>
            <a:endParaRPr sz="1200" dirty="0">
              <a:latin typeface="Gothic Uralic"/>
              <a:cs typeface="Gothic Uralic"/>
            </a:endParaRPr>
          </a:p>
          <a:p>
            <a:pPr>
              <a:lnSpc>
                <a:spcPct val="100000"/>
              </a:lnSpc>
              <a:spcBef>
                <a:spcPts val="20"/>
              </a:spcBef>
            </a:pPr>
            <a:endParaRPr sz="1500" dirty="0">
              <a:latin typeface="Gothic Uralic"/>
              <a:cs typeface="Gothic Uralic"/>
            </a:endParaRPr>
          </a:p>
          <a:p>
            <a:pPr marL="12700">
              <a:lnSpc>
                <a:spcPct val="100000"/>
              </a:lnSpc>
            </a:pPr>
            <a:r>
              <a:rPr sz="1200" b="1" dirty="0">
                <a:solidFill>
                  <a:srgbClr val="FFFFFF"/>
                </a:solidFill>
                <a:latin typeface="Gothic Uralic"/>
                <a:cs typeface="Gothic Uralic"/>
              </a:rPr>
              <a:t>Early Learning </a:t>
            </a:r>
            <a:r>
              <a:rPr sz="1200" b="1" spc="-5" dirty="0">
                <a:solidFill>
                  <a:srgbClr val="FFFFFF"/>
                </a:solidFill>
                <a:latin typeface="Gothic Uralic"/>
                <a:cs typeface="Gothic Uralic"/>
              </a:rPr>
              <a:t>Goal: </a:t>
            </a:r>
            <a:r>
              <a:rPr sz="1200" b="1" dirty="0">
                <a:solidFill>
                  <a:srgbClr val="FFFFFF"/>
                </a:solidFill>
                <a:latin typeface="Gothic Uralic"/>
                <a:cs typeface="Gothic Uralic"/>
              </a:rPr>
              <a:t>Communication </a:t>
            </a:r>
            <a:r>
              <a:rPr sz="1200" b="1" spc="-5" dirty="0">
                <a:solidFill>
                  <a:srgbClr val="FFFFFF"/>
                </a:solidFill>
                <a:latin typeface="Gothic Uralic"/>
                <a:cs typeface="Gothic Uralic"/>
              </a:rPr>
              <a:t>and </a:t>
            </a:r>
            <a:r>
              <a:rPr sz="1200" b="1" dirty="0">
                <a:solidFill>
                  <a:srgbClr val="FFFFFF"/>
                </a:solidFill>
                <a:latin typeface="Gothic Uralic"/>
                <a:cs typeface="Gothic Uralic"/>
              </a:rPr>
              <a:t>Language | </a:t>
            </a:r>
            <a:r>
              <a:rPr sz="1200" spc="-5" dirty="0">
                <a:solidFill>
                  <a:srgbClr val="FFFFFF"/>
                </a:solidFill>
                <a:latin typeface="URW Gothic"/>
                <a:cs typeface="URW Gothic"/>
              </a:rPr>
              <a:t>Listening, Attention and</a:t>
            </a:r>
            <a:r>
              <a:rPr sz="1200" spc="-10" dirty="0">
                <a:solidFill>
                  <a:srgbClr val="FFFFFF"/>
                </a:solidFill>
                <a:latin typeface="URW Gothic"/>
                <a:cs typeface="URW Gothic"/>
              </a:rPr>
              <a:t> </a:t>
            </a:r>
            <a:r>
              <a:rPr sz="1200" spc="-5" dirty="0">
                <a:solidFill>
                  <a:srgbClr val="FFFFFF"/>
                </a:solidFill>
                <a:latin typeface="URW Gothic"/>
                <a:cs typeface="URW Gothic"/>
              </a:rPr>
              <a:t>Understanding</a:t>
            </a:r>
            <a:endParaRPr sz="1200" dirty="0">
              <a:latin typeface="URW Gothic"/>
              <a:cs typeface="URW Gothic"/>
            </a:endParaRPr>
          </a:p>
          <a:p>
            <a:pPr marL="12700">
              <a:lnSpc>
                <a:spcPct val="100000"/>
              </a:lnSpc>
              <a:spcBef>
                <a:spcPts val="15"/>
              </a:spcBef>
            </a:pPr>
            <a:r>
              <a:rPr sz="900" spc="-5" dirty="0">
                <a:latin typeface="URW Gothic"/>
                <a:cs typeface="URW Gothic"/>
              </a:rPr>
              <a:t>Children at the expected level of development</a:t>
            </a:r>
            <a:r>
              <a:rPr sz="900" spc="15" dirty="0">
                <a:latin typeface="URW Gothic"/>
                <a:cs typeface="URW Gothic"/>
              </a:rPr>
              <a:t> </a:t>
            </a:r>
            <a:r>
              <a:rPr sz="900" spc="-5" dirty="0">
                <a:latin typeface="URW Gothic"/>
                <a:cs typeface="URW Gothic"/>
              </a:rPr>
              <a:t>will:</a:t>
            </a:r>
            <a:endParaRPr sz="900" dirty="0">
              <a:latin typeface="URW Gothic"/>
              <a:cs typeface="URW Gothic"/>
            </a:endParaRPr>
          </a:p>
          <a:p>
            <a:pPr marL="469900" marR="1854200" indent="-228600">
              <a:lnSpc>
                <a:spcPct val="102200"/>
              </a:lnSpc>
              <a:buFont typeface="Symbol"/>
              <a:buChar char=""/>
              <a:tabLst>
                <a:tab pos="469265" algn="l"/>
                <a:tab pos="469900" algn="l"/>
              </a:tabLst>
            </a:pPr>
            <a:r>
              <a:rPr sz="900" spc="-5" dirty="0">
                <a:latin typeface="URW Gothic"/>
                <a:cs typeface="URW Gothic"/>
              </a:rPr>
              <a:t>Listen attentively and respond to </a:t>
            </a:r>
            <a:r>
              <a:rPr sz="900" dirty="0">
                <a:latin typeface="URW Gothic"/>
                <a:cs typeface="URW Gothic"/>
              </a:rPr>
              <a:t>what </a:t>
            </a:r>
            <a:r>
              <a:rPr sz="900" spc="-5" dirty="0">
                <a:latin typeface="URW Gothic"/>
                <a:cs typeface="URW Gothic"/>
              </a:rPr>
              <a:t>they hear with relevant questions, comments and actions when being read to and </a:t>
            </a:r>
            <a:r>
              <a:rPr sz="900" dirty="0">
                <a:latin typeface="URW Gothic"/>
                <a:cs typeface="URW Gothic"/>
              </a:rPr>
              <a:t>during </a:t>
            </a:r>
            <a:r>
              <a:rPr sz="900" spc="-5" dirty="0">
                <a:latin typeface="URW Gothic"/>
                <a:cs typeface="URW Gothic"/>
              </a:rPr>
              <a:t>whole  class discussions and </a:t>
            </a:r>
            <a:r>
              <a:rPr sz="900" spc="-10" dirty="0">
                <a:latin typeface="URW Gothic"/>
                <a:cs typeface="URW Gothic"/>
              </a:rPr>
              <a:t>small </a:t>
            </a:r>
            <a:r>
              <a:rPr sz="900" dirty="0">
                <a:latin typeface="URW Gothic"/>
                <a:cs typeface="URW Gothic"/>
              </a:rPr>
              <a:t>group</a:t>
            </a:r>
            <a:r>
              <a:rPr sz="900" spc="-5" dirty="0">
                <a:latin typeface="URW Gothic"/>
                <a:cs typeface="URW Gothic"/>
              </a:rPr>
              <a:t> interactions.</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dirty="0">
                <a:latin typeface="URW Gothic"/>
                <a:cs typeface="URW Gothic"/>
              </a:rPr>
              <a:t>Make </a:t>
            </a:r>
            <a:r>
              <a:rPr sz="900" spc="-5" dirty="0">
                <a:latin typeface="URW Gothic"/>
                <a:cs typeface="URW Gothic"/>
              </a:rPr>
              <a:t>comments about </a:t>
            </a:r>
            <a:r>
              <a:rPr sz="900" dirty="0">
                <a:latin typeface="URW Gothic"/>
                <a:cs typeface="URW Gothic"/>
              </a:rPr>
              <a:t>what </a:t>
            </a:r>
            <a:r>
              <a:rPr sz="900" spc="-5" dirty="0">
                <a:latin typeface="URW Gothic"/>
                <a:cs typeface="URW Gothic"/>
              </a:rPr>
              <a:t>they have heard and ask questions </a:t>
            </a:r>
            <a:r>
              <a:rPr sz="900" spc="-10" dirty="0">
                <a:latin typeface="URW Gothic"/>
                <a:cs typeface="URW Gothic"/>
              </a:rPr>
              <a:t>to </a:t>
            </a:r>
            <a:r>
              <a:rPr sz="900" spc="-5" dirty="0">
                <a:latin typeface="URW Gothic"/>
                <a:cs typeface="URW Gothic"/>
              </a:rPr>
              <a:t>clarify their</a:t>
            </a:r>
            <a:r>
              <a:rPr sz="900" spc="15" dirty="0">
                <a:latin typeface="URW Gothic"/>
                <a:cs typeface="URW Gothic"/>
              </a:rPr>
              <a:t> </a:t>
            </a:r>
            <a:r>
              <a:rPr sz="900" spc="-5" dirty="0">
                <a:latin typeface="URW Gothic"/>
                <a:cs typeface="URW Gothic"/>
              </a:rPr>
              <a:t>understanding.</a:t>
            </a:r>
            <a:endParaRPr sz="900" dirty="0">
              <a:latin typeface="URW Gothic"/>
              <a:cs typeface="URW Gothic"/>
            </a:endParaRPr>
          </a:p>
          <a:p>
            <a:pPr marL="469900" indent="-228600">
              <a:lnSpc>
                <a:spcPct val="100000"/>
              </a:lnSpc>
              <a:spcBef>
                <a:spcPts val="20"/>
              </a:spcBef>
              <a:buFont typeface="Symbol"/>
              <a:buChar char=""/>
              <a:tabLst>
                <a:tab pos="469265" algn="l"/>
                <a:tab pos="469900" algn="l"/>
              </a:tabLst>
            </a:pPr>
            <a:r>
              <a:rPr sz="900" spc="-5" dirty="0">
                <a:latin typeface="URW Gothic"/>
                <a:cs typeface="URW Gothic"/>
              </a:rPr>
              <a:t>Hold conversation when </a:t>
            </a:r>
            <a:r>
              <a:rPr sz="900" spc="-10" dirty="0">
                <a:latin typeface="URW Gothic"/>
                <a:cs typeface="URW Gothic"/>
              </a:rPr>
              <a:t>engaged </a:t>
            </a:r>
            <a:r>
              <a:rPr sz="900" spc="5" dirty="0">
                <a:latin typeface="URW Gothic"/>
                <a:cs typeface="URW Gothic"/>
              </a:rPr>
              <a:t>in </a:t>
            </a:r>
            <a:r>
              <a:rPr sz="900" spc="-5" dirty="0">
                <a:latin typeface="URW Gothic"/>
                <a:cs typeface="URW Gothic"/>
              </a:rPr>
              <a:t>back-and-forth exchanges with </a:t>
            </a:r>
            <a:r>
              <a:rPr sz="900" spc="-10" dirty="0">
                <a:latin typeface="URW Gothic"/>
                <a:cs typeface="URW Gothic"/>
              </a:rPr>
              <a:t>their </a:t>
            </a:r>
            <a:r>
              <a:rPr sz="900" spc="-5" dirty="0">
                <a:latin typeface="URW Gothic"/>
                <a:cs typeface="URW Gothic"/>
              </a:rPr>
              <a:t>teacher and</a:t>
            </a:r>
            <a:r>
              <a:rPr sz="900" spc="25" dirty="0">
                <a:latin typeface="URW Gothic"/>
                <a:cs typeface="URW Gothic"/>
              </a:rPr>
              <a:t> </a:t>
            </a:r>
            <a:r>
              <a:rPr sz="900" spc="-5" dirty="0">
                <a:latin typeface="URW Gothic"/>
                <a:cs typeface="URW Gothic"/>
              </a:rPr>
              <a:t>peers.</a:t>
            </a:r>
            <a:endParaRPr sz="900" dirty="0">
              <a:latin typeface="URW Gothic"/>
              <a:cs typeface="URW Gothic"/>
            </a:endParaRPr>
          </a:p>
          <a:p>
            <a:pPr>
              <a:lnSpc>
                <a:spcPct val="100000"/>
              </a:lnSpc>
              <a:spcBef>
                <a:spcPts val="40"/>
              </a:spcBef>
            </a:pPr>
            <a:endParaRPr sz="850" dirty="0">
              <a:latin typeface="URW Gothic"/>
              <a:cs typeface="URW Gothic"/>
            </a:endParaRPr>
          </a:p>
          <a:p>
            <a:pPr marL="12700">
              <a:lnSpc>
                <a:spcPct val="100000"/>
              </a:lnSpc>
              <a:spcBef>
                <a:spcPts val="5"/>
              </a:spcBef>
              <a:tabLst>
                <a:tab pos="5497830" algn="l"/>
              </a:tabLst>
            </a:pPr>
            <a:r>
              <a:rPr sz="900" b="1" spc="-5" dirty="0">
                <a:latin typeface="Gothic Uralic"/>
                <a:cs typeface="Gothic Uralic"/>
              </a:rPr>
              <a:t>Progression towards the Early</a:t>
            </a:r>
            <a:r>
              <a:rPr sz="900" b="1" spc="60" dirty="0">
                <a:latin typeface="Gothic Uralic"/>
                <a:cs typeface="Gothic Uralic"/>
              </a:rPr>
              <a:t>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	Progress in other </a:t>
            </a:r>
            <a:r>
              <a:rPr sz="900" b="1" dirty="0">
                <a:latin typeface="Gothic Uralic"/>
                <a:cs typeface="Gothic Uralic"/>
              </a:rPr>
              <a:t>areas </a:t>
            </a:r>
            <a:r>
              <a:rPr sz="900" b="1" spc="-5" dirty="0">
                <a:latin typeface="Gothic Uralic"/>
                <a:cs typeface="Gothic Uralic"/>
              </a:rPr>
              <a:t>of Listening, Attention </a:t>
            </a:r>
            <a:r>
              <a:rPr sz="900" b="1" dirty="0">
                <a:latin typeface="Gothic Uralic"/>
                <a:cs typeface="Gothic Uralic"/>
              </a:rPr>
              <a:t>and </a:t>
            </a:r>
            <a:r>
              <a:rPr sz="900" b="1" spc="-5" dirty="0">
                <a:latin typeface="Gothic Uralic"/>
                <a:cs typeface="Gothic Uralic"/>
              </a:rPr>
              <a:t>Understanding </a:t>
            </a:r>
            <a:r>
              <a:rPr sz="900" b="1" dirty="0">
                <a:latin typeface="Gothic Uralic"/>
                <a:cs typeface="Gothic Uralic"/>
              </a:rPr>
              <a:t>– </a:t>
            </a:r>
            <a:r>
              <a:rPr lang="en-GB" sz="900" b="1" i="1" spc="-155" dirty="0">
                <a:latin typeface="Verdana"/>
                <a:cs typeface="Gothic Uralic"/>
              </a:rPr>
              <a:t>Reception</a:t>
            </a:r>
            <a:endParaRPr sz="900" dirty="0">
              <a:latin typeface="Verdana"/>
              <a:cs typeface="Verdana"/>
            </a:endParaRPr>
          </a:p>
          <a:p>
            <a:pPr marL="12700">
              <a:lnSpc>
                <a:spcPct val="100000"/>
              </a:lnSpc>
              <a:spcBef>
                <a:spcPts val="2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a:t>
            </a:r>
            <a:r>
              <a:rPr lang="en-GB" sz="900" b="1" spc="-10" dirty="0">
                <a:latin typeface="Gothic Uralic"/>
                <a:cs typeface="Gothic Uralic"/>
              </a:rPr>
              <a:t> and to be year 1 ready</a:t>
            </a:r>
            <a:r>
              <a:rPr sz="900" b="1" spc="-10" dirty="0">
                <a:latin typeface="Gothic Uralic"/>
                <a:cs typeface="Gothic Uralic"/>
              </a:rPr>
              <a:t>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endParaRPr sz="900" dirty="0">
              <a:latin typeface="URW Gothic"/>
              <a:cs typeface="URW Gothic"/>
            </a:endParaRPr>
          </a:p>
          <a:p>
            <a:pPr>
              <a:lnSpc>
                <a:spcPct val="100000"/>
              </a:lnSpc>
              <a:spcBef>
                <a:spcPts val="30"/>
              </a:spcBef>
            </a:pPr>
            <a:endParaRPr sz="850" dirty="0">
              <a:latin typeface="URW Gothic"/>
              <a:cs typeface="URW Gothic"/>
            </a:endParaRPr>
          </a:p>
          <a:p>
            <a:pPr marL="12700">
              <a:lnSpc>
                <a:spcPct val="100000"/>
              </a:lnSpc>
              <a:tabLst>
                <a:tab pos="5497830" algn="l"/>
              </a:tabLst>
            </a:pPr>
            <a:r>
              <a:rPr sz="900" b="1" spc="-5" dirty="0">
                <a:latin typeface="Gothic Uralic"/>
                <a:cs typeface="Gothic Uralic"/>
              </a:rPr>
              <a:t>Listening, Attention</a:t>
            </a:r>
            <a:r>
              <a:rPr sz="900" b="1" spc="35" dirty="0">
                <a:latin typeface="Gothic Uralic"/>
                <a:cs typeface="Gothic Uralic"/>
              </a:rPr>
              <a:t> </a:t>
            </a:r>
            <a:r>
              <a:rPr sz="900" b="1" dirty="0">
                <a:latin typeface="Gothic Uralic"/>
                <a:cs typeface="Gothic Uralic"/>
              </a:rPr>
              <a:t>and</a:t>
            </a:r>
            <a:r>
              <a:rPr sz="900" b="1" spc="20" dirty="0">
                <a:latin typeface="Gothic Uralic"/>
                <a:cs typeface="Gothic Uralic"/>
              </a:rPr>
              <a:t> </a:t>
            </a:r>
            <a:r>
              <a:rPr sz="900" b="1" spc="-5" dirty="0">
                <a:latin typeface="Gothic Uralic"/>
                <a:cs typeface="Gothic Uralic"/>
              </a:rPr>
              <a:t>Understanding:	Listening, Attention </a:t>
            </a:r>
            <a:r>
              <a:rPr sz="900" b="1" dirty="0">
                <a:latin typeface="Gothic Uralic"/>
                <a:cs typeface="Gothic Uralic"/>
              </a:rPr>
              <a:t>and</a:t>
            </a:r>
            <a:r>
              <a:rPr sz="900" b="1" spc="15" dirty="0">
                <a:latin typeface="Gothic Uralic"/>
                <a:cs typeface="Gothic Uralic"/>
              </a:rPr>
              <a:t> </a:t>
            </a:r>
            <a:r>
              <a:rPr sz="900" b="1" spc="-5" dirty="0">
                <a:latin typeface="Gothic Uralic"/>
                <a:cs typeface="Gothic Uralic"/>
              </a:rPr>
              <a:t>Understanding:</a:t>
            </a:r>
            <a:endParaRPr sz="900" dirty="0">
              <a:latin typeface="Gothic Uralic"/>
              <a:cs typeface="Gothic Uralic"/>
            </a:endParaRPr>
          </a:p>
        </p:txBody>
      </p:sp>
      <p:sp>
        <p:nvSpPr>
          <p:cNvPr id="10" name="object 10"/>
          <p:cNvSpPr txBox="1"/>
          <p:nvPr/>
        </p:nvSpPr>
        <p:spPr>
          <a:xfrm>
            <a:off x="6136004" y="2571115"/>
            <a:ext cx="4031615" cy="1840568"/>
          </a:xfrm>
          <a:prstGeom prst="rect">
            <a:avLst/>
          </a:prstGeom>
        </p:spPr>
        <p:txBody>
          <a:bodyPr vert="horz" wrap="square" lIns="0" tIns="9525" rIns="0" bIns="0" rtlCol="0">
            <a:spAutoFit/>
          </a:bodyPr>
          <a:lstStyle/>
          <a:p>
            <a:pPr marL="241300" marR="5080" indent="-228600">
              <a:lnSpc>
                <a:spcPct val="102200"/>
              </a:lnSpc>
              <a:spcBef>
                <a:spcPts val="75"/>
              </a:spcBef>
              <a:buFont typeface="Symbol"/>
              <a:buChar char=""/>
              <a:tabLst>
                <a:tab pos="240665" algn="l"/>
                <a:tab pos="241300" algn="l"/>
              </a:tabLst>
            </a:pPr>
            <a:r>
              <a:rPr sz="900" spc="-5" dirty="0">
                <a:latin typeface="URW Gothic"/>
                <a:cs typeface="URW Gothic"/>
              </a:rPr>
              <a:t>Responds to class books, home-school books with relevant questions  </a:t>
            </a:r>
            <a:r>
              <a:rPr sz="900" spc="-10" dirty="0">
                <a:latin typeface="URW Gothic"/>
                <a:cs typeface="URW Gothic"/>
              </a:rPr>
              <a:t>to </a:t>
            </a:r>
            <a:r>
              <a:rPr sz="900" spc="-5" dirty="0">
                <a:latin typeface="URW Gothic"/>
                <a:cs typeface="URW Gothic"/>
              </a:rPr>
              <a:t>clarify</a:t>
            </a:r>
            <a:r>
              <a:rPr sz="900" dirty="0">
                <a:latin typeface="URW Gothic"/>
                <a:cs typeface="URW Gothic"/>
              </a:rPr>
              <a:t> </a:t>
            </a:r>
            <a:r>
              <a:rPr sz="900" spc="-5" dirty="0">
                <a:latin typeface="URW Gothic"/>
                <a:cs typeface="URW Gothic"/>
              </a:rPr>
              <a:t>meaning.</a:t>
            </a:r>
            <a:endParaRPr sz="900" dirty="0">
              <a:latin typeface="URW Gothic"/>
              <a:cs typeface="URW Gothic"/>
            </a:endParaRPr>
          </a:p>
          <a:p>
            <a:pPr marL="241300" marR="163830" indent="-228600">
              <a:lnSpc>
                <a:spcPct val="102200"/>
              </a:lnSpc>
              <a:buFont typeface="Symbol"/>
              <a:buChar char=""/>
              <a:tabLst>
                <a:tab pos="240665" algn="l"/>
                <a:tab pos="241300" algn="l"/>
              </a:tabLst>
            </a:pPr>
            <a:r>
              <a:rPr sz="900" spc="-5" dirty="0">
                <a:latin typeface="URW Gothic"/>
                <a:cs typeface="URW Gothic"/>
              </a:rPr>
              <a:t>Responds to direct teaching and discussions </a:t>
            </a:r>
            <a:r>
              <a:rPr sz="900" spc="-10" dirty="0">
                <a:latin typeface="URW Gothic"/>
                <a:cs typeface="URW Gothic"/>
              </a:rPr>
              <a:t>through </a:t>
            </a:r>
            <a:r>
              <a:rPr sz="900" spc="-5" dirty="0">
                <a:latin typeface="URW Gothic"/>
                <a:cs typeface="URW Gothic"/>
              </a:rPr>
              <a:t>questioning,  actions or</a:t>
            </a:r>
            <a:r>
              <a:rPr sz="900" spc="-10" dirty="0">
                <a:latin typeface="URW Gothic"/>
                <a:cs typeface="URW Gothic"/>
              </a:rPr>
              <a:t> </a:t>
            </a:r>
            <a:r>
              <a:rPr sz="900" spc="-5" dirty="0">
                <a:latin typeface="URW Gothic"/>
                <a:cs typeface="URW Gothic"/>
              </a:rPr>
              <a:t>comments.</a:t>
            </a:r>
            <a:endParaRPr sz="900" dirty="0">
              <a:latin typeface="URW Gothic"/>
              <a:cs typeface="URW Gothic"/>
            </a:endParaRPr>
          </a:p>
          <a:p>
            <a:pPr marL="241300" marR="71755" indent="-228600">
              <a:lnSpc>
                <a:spcPct val="102200"/>
              </a:lnSpc>
              <a:buFont typeface="Symbol"/>
              <a:buChar char=""/>
              <a:tabLst>
                <a:tab pos="240665" algn="l"/>
                <a:tab pos="241300" algn="l"/>
              </a:tabLst>
            </a:pPr>
            <a:r>
              <a:rPr sz="900" spc="-5" dirty="0">
                <a:latin typeface="URW Gothic"/>
                <a:cs typeface="URW Gothic"/>
              </a:rPr>
              <a:t>Demonstrates effective learning behaviours </a:t>
            </a:r>
            <a:r>
              <a:rPr sz="900" spc="5" dirty="0">
                <a:latin typeface="URW Gothic"/>
                <a:cs typeface="URW Gothic"/>
              </a:rPr>
              <a:t>and </a:t>
            </a:r>
            <a:r>
              <a:rPr sz="900" spc="-5" dirty="0">
                <a:latin typeface="URW Gothic"/>
                <a:cs typeface="URW Gothic"/>
              </a:rPr>
              <a:t>displays attentive  listening </a:t>
            </a:r>
            <a:r>
              <a:rPr sz="900" spc="5" dirty="0">
                <a:latin typeface="URW Gothic"/>
                <a:cs typeface="URW Gothic"/>
              </a:rPr>
              <a:t>in </a:t>
            </a:r>
            <a:r>
              <a:rPr sz="900" dirty="0">
                <a:latin typeface="URW Gothic"/>
                <a:cs typeface="URW Gothic"/>
              </a:rPr>
              <a:t>a </a:t>
            </a:r>
            <a:r>
              <a:rPr sz="900" spc="-5" dirty="0">
                <a:latin typeface="URW Gothic"/>
                <a:cs typeface="URW Gothic"/>
              </a:rPr>
              <a:t>growing range of situations: story, discussion, class and  </a:t>
            </a:r>
            <a:r>
              <a:rPr lang="en-GB" sz="900" spc="-5" dirty="0">
                <a:latin typeface="URW Gothic"/>
                <a:cs typeface="URW Gothic"/>
              </a:rPr>
              <a:t>assembly</a:t>
            </a:r>
            <a:endParaRPr sz="900" dirty="0">
              <a:latin typeface="URW Gothic"/>
              <a:cs typeface="URW Gothic"/>
            </a:endParaRPr>
          </a:p>
          <a:p>
            <a:pPr marL="241300" marR="18415" indent="-228600">
              <a:lnSpc>
                <a:spcPct val="102200"/>
              </a:lnSpc>
              <a:buFont typeface="Symbol"/>
              <a:buChar char=""/>
              <a:tabLst>
                <a:tab pos="240665" algn="l"/>
                <a:tab pos="241300" algn="l"/>
              </a:tabLst>
            </a:pPr>
            <a:r>
              <a:rPr sz="900" spc="-5" dirty="0">
                <a:latin typeface="URW Gothic"/>
                <a:cs typeface="URW Gothic"/>
              </a:rPr>
              <a:t>Attends effectively to support learning for elongated periods </a:t>
            </a:r>
            <a:r>
              <a:rPr sz="900" dirty="0">
                <a:latin typeface="URW Gothic"/>
                <a:cs typeface="URW Gothic"/>
              </a:rPr>
              <a:t>– up </a:t>
            </a:r>
            <a:r>
              <a:rPr sz="900" spc="-5" dirty="0">
                <a:latin typeface="URW Gothic"/>
                <a:cs typeface="URW Gothic"/>
              </a:rPr>
              <a:t>to  thirty</a:t>
            </a:r>
            <a:r>
              <a:rPr sz="900" spc="-10" dirty="0">
                <a:latin typeface="URW Gothic"/>
                <a:cs typeface="URW Gothic"/>
              </a:rPr>
              <a:t> </a:t>
            </a:r>
            <a:r>
              <a:rPr sz="900" spc="-5" dirty="0">
                <a:latin typeface="URW Gothic"/>
                <a:cs typeface="URW Gothic"/>
              </a:rPr>
              <a:t>minutes.</a:t>
            </a:r>
            <a:endParaRPr sz="900" dirty="0">
              <a:latin typeface="URW Gothic"/>
              <a:cs typeface="URW Gothic"/>
            </a:endParaRPr>
          </a:p>
          <a:p>
            <a:pPr marL="241300" marR="71120" indent="-228600">
              <a:lnSpc>
                <a:spcPct val="102200"/>
              </a:lnSpc>
              <a:buFont typeface="Symbol"/>
              <a:buChar char=""/>
              <a:tabLst>
                <a:tab pos="240665" algn="l"/>
                <a:tab pos="241300" algn="l"/>
              </a:tabLst>
            </a:pPr>
            <a:r>
              <a:rPr sz="900" dirty="0">
                <a:latin typeface="URW Gothic"/>
                <a:cs typeface="URW Gothic"/>
              </a:rPr>
              <a:t>Can </a:t>
            </a:r>
            <a:r>
              <a:rPr sz="900" spc="-5" dirty="0">
                <a:latin typeface="URW Gothic"/>
                <a:cs typeface="URW Gothic"/>
              </a:rPr>
              <a:t>engage effectively </a:t>
            </a:r>
            <a:r>
              <a:rPr sz="900" spc="5" dirty="0">
                <a:latin typeface="URW Gothic"/>
                <a:cs typeface="URW Gothic"/>
              </a:rPr>
              <a:t>in </a:t>
            </a:r>
            <a:r>
              <a:rPr sz="900" spc="-5" dirty="0">
                <a:latin typeface="URW Gothic"/>
                <a:cs typeface="URW Gothic"/>
              </a:rPr>
              <a:t>conversation and </a:t>
            </a:r>
            <a:r>
              <a:rPr sz="900" spc="-10" dirty="0">
                <a:latin typeface="URW Gothic"/>
                <a:cs typeface="URW Gothic"/>
              </a:rPr>
              <a:t>engage </a:t>
            </a:r>
            <a:r>
              <a:rPr sz="900" dirty="0">
                <a:latin typeface="URW Gothic"/>
                <a:cs typeface="URW Gothic"/>
              </a:rPr>
              <a:t>in </a:t>
            </a:r>
            <a:r>
              <a:rPr sz="900" spc="-5" dirty="0">
                <a:latin typeface="URW Gothic"/>
                <a:cs typeface="URW Gothic"/>
              </a:rPr>
              <a:t>the </a:t>
            </a:r>
            <a:r>
              <a:rPr sz="900" spc="5" dirty="0">
                <a:latin typeface="URW Gothic"/>
                <a:cs typeface="URW Gothic"/>
              </a:rPr>
              <a:t>roles </a:t>
            </a:r>
            <a:r>
              <a:rPr sz="900" spc="-5" dirty="0">
                <a:latin typeface="URW Gothic"/>
                <a:cs typeface="URW Gothic"/>
              </a:rPr>
              <a:t>of  speaker and listener.</a:t>
            </a:r>
            <a:endParaRPr sz="900" dirty="0">
              <a:latin typeface="URW Gothic"/>
              <a:cs typeface="URW Gothic"/>
            </a:endParaRPr>
          </a:p>
          <a:p>
            <a:pPr marL="241300" marR="190500" indent="-228600">
              <a:lnSpc>
                <a:spcPts val="1110"/>
              </a:lnSpc>
              <a:spcBef>
                <a:spcPts val="35"/>
              </a:spcBef>
              <a:buFont typeface="Symbol"/>
              <a:buChar char=""/>
              <a:tabLst>
                <a:tab pos="240665" algn="l"/>
                <a:tab pos="241300" algn="l"/>
              </a:tabLst>
            </a:pPr>
            <a:r>
              <a:rPr sz="900" dirty="0">
                <a:latin typeface="URW Gothic"/>
                <a:cs typeface="URW Gothic"/>
              </a:rPr>
              <a:t>Can </a:t>
            </a:r>
            <a:r>
              <a:rPr sz="900" spc="-5" dirty="0">
                <a:latin typeface="URW Gothic"/>
                <a:cs typeface="URW Gothic"/>
              </a:rPr>
              <a:t>engage </a:t>
            </a:r>
            <a:r>
              <a:rPr sz="900" spc="5" dirty="0">
                <a:latin typeface="URW Gothic"/>
                <a:cs typeface="URW Gothic"/>
              </a:rPr>
              <a:t>in </a:t>
            </a:r>
            <a:r>
              <a:rPr sz="900" spc="-5" dirty="0">
                <a:latin typeface="URW Gothic"/>
                <a:cs typeface="URW Gothic"/>
              </a:rPr>
              <a:t>conversation and </a:t>
            </a:r>
            <a:r>
              <a:rPr sz="900" dirty="0">
                <a:latin typeface="URW Gothic"/>
                <a:cs typeface="URW Gothic"/>
              </a:rPr>
              <a:t>turn </a:t>
            </a:r>
            <a:r>
              <a:rPr sz="900" spc="-5" dirty="0">
                <a:latin typeface="URW Gothic"/>
                <a:cs typeface="URW Gothic"/>
              </a:rPr>
              <a:t>take effectively with either  another individual or </a:t>
            </a:r>
            <a:r>
              <a:rPr sz="900" dirty="0">
                <a:latin typeface="URW Gothic"/>
                <a:cs typeface="URW Gothic"/>
              </a:rPr>
              <a:t>a </a:t>
            </a:r>
            <a:r>
              <a:rPr sz="900" spc="-10" dirty="0">
                <a:latin typeface="URW Gothic"/>
                <a:cs typeface="URW Gothic"/>
              </a:rPr>
              <a:t>small</a:t>
            </a:r>
            <a:r>
              <a:rPr sz="900" spc="5" dirty="0">
                <a:latin typeface="URW Gothic"/>
                <a:cs typeface="URW Gothic"/>
              </a:rPr>
              <a:t> </a:t>
            </a:r>
            <a:r>
              <a:rPr sz="900" spc="-5" dirty="0">
                <a:latin typeface="URW Gothic"/>
                <a:cs typeface="URW Gothic"/>
              </a:rPr>
              <a:t>group.</a:t>
            </a:r>
            <a:endParaRPr sz="900" dirty="0">
              <a:latin typeface="URW Gothic"/>
              <a:cs typeface="URW Gothic"/>
            </a:endParaRPr>
          </a:p>
          <a:p>
            <a:pPr marL="241300" indent="-228600">
              <a:lnSpc>
                <a:spcPts val="1060"/>
              </a:lnSpc>
              <a:buFont typeface="Symbol"/>
              <a:buChar char=""/>
              <a:tabLst>
                <a:tab pos="240665" algn="l"/>
                <a:tab pos="241300" algn="l"/>
              </a:tabLst>
            </a:pPr>
            <a:r>
              <a:rPr sz="900" dirty="0">
                <a:latin typeface="URW Gothic"/>
                <a:cs typeface="URW Gothic"/>
              </a:rPr>
              <a:t>Can </a:t>
            </a:r>
            <a:r>
              <a:rPr sz="900" spc="-5" dirty="0">
                <a:latin typeface="URW Gothic"/>
                <a:cs typeface="URW Gothic"/>
              </a:rPr>
              <a:t>engage </a:t>
            </a:r>
            <a:r>
              <a:rPr sz="900" spc="5" dirty="0">
                <a:latin typeface="URW Gothic"/>
                <a:cs typeface="URW Gothic"/>
              </a:rPr>
              <a:t>in </a:t>
            </a:r>
            <a:r>
              <a:rPr sz="900" spc="-5" dirty="0">
                <a:latin typeface="URW Gothic"/>
                <a:cs typeface="URW Gothic"/>
              </a:rPr>
              <a:t>conversation with </a:t>
            </a:r>
            <a:r>
              <a:rPr sz="900" dirty="0">
                <a:latin typeface="URW Gothic"/>
                <a:cs typeface="URW Gothic"/>
              </a:rPr>
              <a:t>a </a:t>
            </a:r>
            <a:r>
              <a:rPr sz="900" spc="-5" dirty="0">
                <a:latin typeface="URW Gothic"/>
                <a:cs typeface="URW Gothic"/>
              </a:rPr>
              <a:t>familiar adults and</a:t>
            </a:r>
            <a:r>
              <a:rPr sz="900" spc="-20" dirty="0">
                <a:latin typeface="URW Gothic"/>
                <a:cs typeface="URW Gothic"/>
              </a:rPr>
              <a:t> </a:t>
            </a:r>
            <a:r>
              <a:rPr sz="900" spc="-5" dirty="0">
                <a:latin typeface="URW Gothic"/>
                <a:cs typeface="URW Gothic"/>
              </a:rPr>
              <a:t>peers.</a:t>
            </a:r>
            <a:endParaRPr sz="900" dirty="0">
              <a:latin typeface="URW Gothic"/>
              <a:cs typeface="URW Gothic"/>
            </a:endParaRPr>
          </a:p>
        </p:txBody>
      </p:sp>
      <p:grpSp>
        <p:nvGrpSpPr>
          <p:cNvPr id="11" name="object 11"/>
          <p:cNvGrpSpPr/>
          <p:nvPr/>
        </p:nvGrpSpPr>
        <p:grpSpPr>
          <a:xfrm>
            <a:off x="373379" y="4687189"/>
            <a:ext cx="9973310" cy="140335"/>
            <a:chOff x="373379" y="4687189"/>
            <a:chExt cx="9973310" cy="140335"/>
          </a:xfrm>
        </p:grpSpPr>
        <p:sp>
          <p:nvSpPr>
            <p:cNvPr id="12" name="object 12"/>
            <p:cNvSpPr/>
            <p:nvPr/>
          </p:nvSpPr>
          <p:spPr>
            <a:xfrm>
              <a:off x="373379" y="4687189"/>
              <a:ext cx="269875" cy="140335"/>
            </a:xfrm>
            <a:custGeom>
              <a:avLst/>
              <a:gdLst/>
              <a:ahLst/>
              <a:cxnLst/>
              <a:rect l="l" t="t" r="r" b="b"/>
              <a:pathLst>
                <a:path w="269875" h="140335">
                  <a:moveTo>
                    <a:pt x="269748" y="0"/>
                  </a:moveTo>
                  <a:lnTo>
                    <a:pt x="0" y="0"/>
                  </a:lnTo>
                  <a:lnTo>
                    <a:pt x="0" y="140207"/>
                  </a:lnTo>
                  <a:lnTo>
                    <a:pt x="269748" y="140207"/>
                  </a:lnTo>
                  <a:lnTo>
                    <a:pt x="269748" y="0"/>
                  </a:lnTo>
                  <a:close/>
                </a:path>
              </a:pathLst>
            </a:custGeom>
            <a:solidFill>
              <a:srgbClr val="FF0000"/>
            </a:solidFill>
          </p:spPr>
          <p:txBody>
            <a:bodyPr wrap="square" lIns="0" tIns="0" rIns="0" bIns="0" rtlCol="0"/>
            <a:lstStyle/>
            <a:p>
              <a:endParaRPr/>
            </a:p>
          </p:txBody>
        </p:sp>
        <p:sp>
          <p:nvSpPr>
            <p:cNvPr id="13" name="object 13"/>
            <p:cNvSpPr/>
            <p:nvPr/>
          </p:nvSpPr>
          <p:spPr>
            <a:xfrm>
              <a:off x="643127" y="4687189"/>
              <a:ext cx="9703435" cy="140335"/>
            </a:xfrm>
            <a:custGeom>
              <a:avLst/>
              <a:gdLst/>
              <a:ahLst/>
              <a:cxnLst/>
              <a:rect l="l" t="t" r="r" b="b"/>
              <a:pathLst>
                <a:path w="9703435" h="140335">
                  <a:moveTo>
                    <a:pt x="9703054" y="0"/>
                  </a:moveTo>
                  <a:lnTo>
                    <a:pt x="0" y="0"/>
                  </a:lnTo>
                  <a:lnTo>
                    <a:pt x="0" y="140207"/>
                  </a:lnTo>
                  <a:lnTo>
                    <a:pt x="9703054" y="140207"/>
                  </a:lnTo>
                  <a:lnTo>
                    <a:pt x="9703054" y="0"/>
                  </a:lnTo>
                  <a:close/>
                </a:path>
              </a:pathLst>
            </a:custGeom>
            <a:solidFill>
              <a:srgbClr val="FF9F9F"/>
            </a:solidFill>
          </p:spPr>
          <p:txBody>
            <a:bodyPr wrap="square" lIns="0" tIns="0" rIns="0" bIns="0" rtlCol="0"/>
            <a:lstStyle/>
            <a:p>
              <a:endParaRPr/>
            </a:p>
          </p:txBody>
        </p:sp>
      </p:grpSp>
      <p:sp>
        <p:nvSpPr>
          <p:cNvPr id="14" name="object 14"/>
          <p:cNvSpPr txBox="1"/>
          <p:nvPr/>
        </p:nvSpPr>
        <p:spPr>
          <a:xfrm>
            <a:off x="421640" y="4674489"/>
            <a:ext cx="3493135" cy="302895"/>
          </a:xfrm>
          <a:prstGeom prst="rect">
            <a:avLst/>
          </a:prstGeom>
        </p:spPr>
        <p:txBody>
          <a:bodyPr vert="horz" wrap="square" lIns="0" tIns="9525" rIns="0" bIns="0" rtlCol="0">
            <a:spAutoFit/>
          </a:bodyPr>
          <a:lstStyle/>
          <a:p>
            <a:pPr marL="12700" marR="5080">
              <a:lnSpc>
                <a:spcPct val="102200"/>
              </a:lnSpc>
              <a:spcBef>
                <a:spcPts val="75"/>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Listening, Attention </a:t>
            </a:r>
            <a:r>
              <a:rPr sz="900" b="1" dirty="0">
                <a:latin typeface="Gothic Uralic"/>
                <a:cs typeface="Gothic Uralic"/>
              </a:rPr>
              <a:t>and</a:t>
            </a:r>
            <a:r>
              <a:rPr sz="900" b="1" spc="10" dirty="0">
                <a:latin typeface="Gothic Uralic"/>
                <a:cs typeface="Gothic Uralic"/>
              </a:rPr>
              <a:t> </a:t>
            </a:r>
            <a:r>
              <a:rPr sz="900" b="1" spc="-5" dirty="0">
                <a:latin typeface="Gothic Uralic"/>
                <a:cs typeface="Gothic Uralic"/>
              </a:rPr>
              <a:t>Understanding:</a:t>
            </a:r>
            <a:endParaRPr sz="900">
              <a:latin typeface="Gothic Uralic"/>
              <a:cs typeface="Gothic Uralic"/>
            </a:endParaRPr>
          </a:p>
        </p:txBody>
      </p:sp>
      <p:sp>
        <p:nvSpPr>
          <p:cNvPr id="15" name="object 15"/>
          <p:cNvSpPr txBox="1"/>
          <p:nvPr/>
        </p:nvSpPr>
        <p:spPr>
          <a:xfrm>
            <a:off x="650240" y="4954905"/>
            <a:ext cx="5085080" cy="1143000"/>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attend and engage </a:t>
            </a:r>
            <a:r>
              <a:rPr sz="900" spc="5" dirty="0">
                <a:latin typeface="URW Gothic"/>
                <a:cs typeface="URW Gothic"/>
              </a:rPr>
              <a:t>in </a:t>
            </a:r>
            <a:r>
              <a:rPr sz="900" spc="-5" dirty="0">
                <a:latin typeface="URW Gothic"/>
                <a:cs typeface="URW Gothic"/>
              </a:rPr>
              <a:t>story sessions </a:t>
            </a:r>
            <a:r>
              <a:rPr sz="900" dirty="0">
                <a:latin typeface="URW Gothic"/>
                <a:cs typeface="URW Gothic"/>
              </a:rPr>
              <a:t>for </a:t>
            </a:r>
            <a:r>
              <a:rPr sz="900" spc="-5" dirty="0">
                <a:latin typeface="URW Gothic"/>
                <a:cs typeface="URW Gothic"/>
              </a:rPr>
              <a:t>at least fifteen</a:t>
            </a:r>
            <a:r>
              <a:rPr sz="900" spc="25" dirty="0">
                <a:latin typeface="URW Gothic"/>
                <a:cs typeface="URW Gothic"/>
              </a:rPr>
              <a:t> </a:t>
            </a:r>
            <a:r>
              <a:rPr sz="900" spc="-5" dirty="0">
                <a:latin typeface="URW Gothic"/>
                <a:cs typeface="URW Gothic"/>
              </a:rPr>
              <a:t>minutes.</a:t>
            </a:r>
            <a:endParaRPr sz="900">
              <a:latin typeface="URW Gothic"/>
              <a:cs typeface="URW Gothic"/>
            </a:endParaRPr>
          </a:p>
          <a:p>
            <a:pPr marL="241300" marR="474980" indent="-228600">
              <a:lnSpc>
                <a:spcPct val="102200"/>
              </a:lnSpc>
              <a:buFont typeface="Symbol"/>
              <a:buChar char=""/>
              <a:tabLst>
                <a:tab pos="240665" algn="l"/>
                <a:tab pos="241300" algn="l"/>
              </a:tabLst>
            </a:pPr>
            <a:r>
              <a:rPr sz="900" spc="-10" dirty="0">
                <a:latin typeface="URW Gothic"/>
                <a:cs typeface="URW Gothic"/>
              </a:rPr>
              <a:t>Able to </a:t>
            </a:r>
            <a:r>
              <a:rPr sz="900" spc="-5" dirty="0">
                <a:latin typeface="URW Gothic"/>
                <a:cs typeface="URW Gothic"/>
              </a:rPr>
              <a:t>engage </a:t>
            </a:r>
            <a:r>
              <a:rPr sz="900" spc="5" dirty="0">
                <a:latin typeface="URW Gothic"/>
                <a:cs typeface="URW Gothic"/>
              </a:rPr>
              <a:t>in </a:t>
            </a:r>
            <a:r>
              <a:rPr sz="900" spc="-5" dirty="0">
                <a:latin typeface="URW Gothic"/>
                <a:cs typeface="URW Gothic"/>
              </a:rPr>
              <a:t>rhyming activities and display an increasing knowledge and  awareness of </a:t>
            </a:r>
            <a:r>
              <a:rPr sz="900" spc="-10" dirty="0">
                <a:latin typeface="URW Gothic"/>
                <a:cs typeface="URW Gothic"/>
              </a:rPr>
              <a:t>rhyme.</a:t>
            </a:r>
            <a:endParaRPr sz="900">
              <a:latin typeface="URW Gothic"/>
              <a:cs typeface="URW Gothic"/>
            </a:endParaRPr>
          </a:p>
          <a:p>
            <a:pPr marL="241300" indent="-228600">
              <a:lnSpc>
                <a:spcPct val="100000"/>
              </a:lnSpc>
              <a:spcBef>
                <a:spcPts val="2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recall </a:t>
            </a:r>
            <a:r>
              <a:rPr sz="900" spc="-10" dirty="0">
                <a:latin typeface="URW Gothic"/>
                <a:cs typeface="URW Gothic"/>
              </a:rPr>
              <a:t>simple </a:t>
            </a:r>
            <a:r>
              <a:rPr sz="900" spc="-5" dirty="0">
                <a:latin typeface="URW Gothic"/>
                <a:cs typeface="URW Gothic"/>
              </a:rPr>
              <a:t>stories and develop comprehension of story</a:t>
            </a:r>
            <a:r>
              <a:rPr sz="900" spc="65" dirty="0">
                <a:latin typeface="URW Gothic"/>
                <a:cs typeface="URW Gothic"/>
              </a:rPr>
              <a:t> </a:t>
            </a:r>
            <a:r>
              <a:rPr sz="900" spc="-5" dirty="0">
                <a:latin typeface="URW Gothic"/>
                <a:cs typeface="URW Gothic"/>
              </a:rPr>
              <a:t>events.</a:t>
            </a:r>
            <a:endParaRPr sz="900">
              <a:latin typeface="URW Gothic"/>
              <a:cs typeface="URW Gothic"/>
            </a:endParaRPr>
          </a:p>
          <a:p>
            <a:pPr marL="241300" marR="159385" indent="-228600">
              <a:lnSpc>
                <a:spcPct val="101099"/>
              </a:lnSpc>
              <a:spcBef>
                <a:spcPts val="10"/>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listen attentively and talk about the content of </a:t>
            </a:r>
            <a:r>
              <a:rPr sz="900" dirty="0">
                <a:latin typeface="URW Gothic"/>
                <a:cs typeface="URW Gothic"/>
              </a:rPr>
              <a:t>non-fiction </a:t>
            </a:r>
            <a:r>
              <a:rPr sz="900" spc="-5" dirty="0">
                <a:latin typeface="URW Gothic"/>
                <a:cs typeface="URW Gothic"/>
              </a:rPr>
              <a:t>books, deepening  knowledge and vocabulary.</a:t>
            </a:r>
            <a:endParaRPr sz="900">
              <a:latin typeface="URW Gothic"/>
              <a:cs typeface="URW Gothic"/>
            </a:endParaRPr>
          </a:p>
          <a:p>
            <a:pPr marL="241300" marR="5080" indent="-228600">
              <a:lnSpc>
                <a:spcPts val="1110"/>
              </a:lnSpc>
              <a:spcBef>
                <a:spcPts val="35"/>
              </a:spcBef>
              <a:buFont typeface="Symbol"/>
              <a:buChar char=""/>
              <a:tabLst>
                <a:tab pos="240665" algn="l"/>
                <a:tab pos="241300" algn="l"/>
              </a:tabLst>
            </a:pPr>
            <a:r>
              <a:rPr sz="900" spc="-10" dirty="0">
                <a:latin typeface="URW Gothic"/>
                <a:cs typeface="URW Gothic"/>
              </a:rPr>
              <a:t>Able to </a:t>
            </a:r>
            <a:r>
              <a:rPr sz="900" spc="-5" dirty="0">
                <a:latin typeface="URW Gothic"/>
                <a:cs typeface="URW Gothic"/>
              </a:rPr>
              <a:t>talk ‘with’ and not </a:t>
            </a:r>
            <a:r>
              <a:rPr sz="900" dirty="0">
                <a:latin typeface="URW Gothic"/>
                <a:cs typeface="URW Gothic"/>
              </a:rPr>
              <a:t>just </a:t>
            </a:r>
            <a:r>
              <a:rPr sz="900" spc="-5" dirty="0">
                <a:latin typeface="URW Gothic"/>
                <a:cs typeface="URW Gothic"/>
              </a:rPr>
              <a:t>‘to’ </a:t>
            </a:r>
            <a:r>
              <a:rPr sz="900" dirty="0">
                <a:latin typeface="URW Gothic"/>
                <a:cs typeface="URW Gothic"/>
              </a:rPr>
              <a:t>a </a:t>
            </a:r>
            <a:r>
              <a:rPr sz="900" spc="-5" dirty="0">
                <a:latin typeface="URW Gothic"/>
                <a:cs typeface="URW Gothic"/>
              </a:rPr>
              <a:t>peer </a:t>
            </a:r>
            <a:r>
              <a:rPr sz="900" dirty="0">
                <a:latin typeface="URW Gothic"/>
                <a:cs typeface="URW Gothic"/>
              </a:rPr>
              <a:t>– </a:t>
            </a:r>
            <a:r>
              <a:rPr sz="900" spc="-5" dirty="0">
                <a:latin typeface="URW Gothic"/>
                <a:cs typeface="URW Gothic"/>
              </a:rPr>
              <a:t>asking questions </a:t>
            </a:r>
            <a:r>
              <a:rPr sz="900" spc="-10" dirty="0">
                <a:latin typeface="URW Gothic"/>
                <a:cs typeface="URW Gothic"/>
              </a:rPr>
              <a:t>to </a:t>
            </a:r>
            <a:r>
              <a:rPr sz="900" spc="-5" dirty="0">
                <a:latin typeface="URW Gothic"/>
                <a:cs typeface="URW Gothic"/>
              </a:rPr>
              <a:t>continue </a:t>
            </a:r>
            <a:r>
              <a:rPr sz="900" dirty="0">
                <a:latin typeface="URW Gothic"/>
                <a:cs typeface="URW Gothic"/>
              </a:rPr>
              <a:t>a </a:t>
            </a:r>
            <a:r>
              <a:rPr sz="900" spc="-5" dirty="0">
                <a:latin typeface="URW Gothic"/>
                <a:cs typeface="URW Gothic"/>
              </a:rPr>
              <a:t>conversation  thread</a:t>
            </a:r>
            <a:endParaRPr sz="900">
              <a:latin typeface="URW Gothic"/>
              <a:cs typeface="URW Gothic"/>
            </a:endParaRPr>
          </a:p>
        </p:txBody>
      </p:sp>
      <p:sp>
        <p:nvSpPr>
          <p:cNvPr id="16" name="object 16"/>
          <p:cNvSpPr/>
          <p:nvPr/>
        </p:nvSpPr>
        <p:spPr>
          <a:xfrm>
            <a:off x="5851271" y="4827473"/>
            <a:ext cx="4495165" cy="1821814"/>
          </a:xfrm>
          <a:custGeom>
            <a:avLst/>
            <a:gdLst/>
            <a:ahLst/>
            <a:cxnLst/>
            <a:rect l="l" t="t" r="r" b="b"/>
            <a:pathLst>
              <a:path w="4495165" h="1821815">
                <a:moveTo>
                  <a:pt x="4494911" y="0"/>
                </a:moveTo>
                <a:lnTo>
                  <a:pt x="0" y="0"/>
                </a:lnTo>
                <a:lnTo>
                  <a:pt x="0" y="1821434"/>
                </a:lnTo>
                <a:lnTo>
                  <a:pt x="4494911" y="1821434"/>
                </a:lnTo>
                <a:lnTo>
                  <a:pt x="4494911" y="0"/>
                </a:lnTo>
                <a:close/>
              </a:path>
            </a:pathLst>
          </a:custGeom>
          <a:solidFill>
            <a:srgbClr val="E7E6E6"/>
          </a:solidFill>
        </p:spPr>
        <p:txBody>
          <a:bodyPr wrap="square" lIns="0" tIns="0" rIns="0" bIns="0" rtlCol="0"/>
          <a:lstStyle/>
          <a:p>
            <a:endParaRPr/>
          </a:p>
        </p:txBody>
      </p:sp>
      <p:sp>
        <p:nvSpPr>
          <p:cNvPr id="17" name="object 17"/>
          <p:cNvSpPr txBox="1"/>
          <p:nvPr/>
        </p:nvSpPr>
        <p:spPr>
          <a:xfrm>
            <a:off x="5907151" y="4814696"/>
            <a:ext cx="21831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Gothic Uralic"/>
                <a:cs typeface="Gothic Uralic"/>
              </a:rPr>
              <a:t>Listening, Attention </a:t>
            </a:r>
            <a:r>
              <a:rPr sz="900" b="1" dirty="0">
                <a:latin typeface="Gothic Uralic"/>
                <a:cs typeface="Gothic Uralic"/>
              </a:rPr>
              <a:t>and </a:t>
            </a:r>
            <a:r>
              <a:rPr sz="900" b="1" spc="-5" dirty="0">
                <a:latin typeface="Gothic Uralic"/>
                <a:cs typeface="Gothic Uralic"/>
              </a:rPr>
              <a:t>Understanding:</a:t>
            </a:r>
            <a:endParaRPr sz="900">
              <a:latin typeface="Gothic Uralic"/>
              <a:cs typeface="Gothic Uralic"/>
            </a:endParaRPr>
          </a:p>
        </p:txBody>
      </p:sp>
      <p:sp>
        <p:nvSpPr>
          <p:cNvPr id="18" name="object 18"/>
          <p:cNvSpPr txBox="1"/>
          <p:nvPr/>
        </p:nvSpPr>
        <p:spPr>
          <a:xfrm>
            <a:off x="6136004" y="4954905"/>
            <a:ext cx="4002404" cy="1564005"/>
          </a:xfrm>
          <a:prstGeom prst="rect">
            <a:avLst/>
          </a:prstGeom>
        </p:spPr>
        <p:txBody>
          <a:bodyPr vert="horz" wrap="square" lIns="0" tIns="9525" rIns="0" bIns="0" rtlCol="0">
            <a:spAutoFit/>
          </a:bodyPr>
          <a:lstStyle/>
          <a:p>
            <a:pPr marL="241300" marR="158750" indent="-228600">
              <a:lnSpc>
                <a:spcPct val="102200"/>
              </a:lnSpc>
              <a:spcBef>
                <a:spcPts val="75"/>
              </a:spcBef>
              <a:buFont typeface="Symbol"/>
              <a:buChar char=""/>
              <a:tabLst>
                <a:tab pos="240665" algn="l"/>
                <a:tab pos="241300" algn="l"/>
              </a:tabLst>
            </a:pPr>
            <a:r>
              <a:rPr sz="900" dirty="0">
                <a:latin typeface="URW Gothic"/>
                <a:cs typeface="URW Gothic"/>
              </a:rPr>
              <a:t>Can </a:t>
            </a:r>
            <a:r>
              <a:rPr sz="900" spc="-5" dirty="0">
                <a:latin typeface="URW Gothic"/>
                <a:cs typeface="URW Gothic"/>
              </a:rPr>
              <a:t>attend and engage to </a:t>
            </a:r>
            <a:r>
              <a:rPr sz="900" dirty="0">
                <a:latin typeface="URW Gothic"/>
                <a:cs typeface="URW Gothic"/>
              </a:rPr>
              <a:t>a wide </a:t>
            </a:r>
            <a:r>
              <a:rPr sz="900" spc="-5" dirty="0">
                <a:latin typeface="URW Gothic"/>
                <a:cs typeface="URW Gothic"/>
              </a:rPr>
              <a:t>range </a:t>
            </a:r>
            <a:r>
              <a:rPr sz="900" spc="-10" dirty="0">
                <a:latin typeface="URW Gothic"/>
                <a:cs typeface="URW Gothic"/>
              </a:rPr>
              <a:t>of </a:t>
            </a:r>
            <a:r>
              <a:rPr sz="900" spc="-5" dirty="0">
                <a:latin typeface="URW Gothic"/>
                <a:cs typeface="URW Gothic"/>
              </a:rPr>
              <a:t>stories </a:t>
            </a:r>
            <a:r>
              <a:rPr sz="900" spc="5" dirty="0">
                <a:latin typeface="URW Gothic"/>
                <a:cs typeface="URW Gothic"/>
              </a:rPr>
              <a:t>in </a:t>
            </a:r>
            <a:r>
              <a:rPr sz="900" spc="-5" dirty="0">
                <a:latin typeface="URW Gothic"/>
                <a:cs typeface="URW Gothic"/>
              </a:rPr>
              <a:t>school and  home.</a:t>
            </a:r>
            <a:endParaRPr sz="900" dirty="0">
              <a:latin typeface="URW Gothic"/>
              <a:cs typeface="URW Gothic"/>
            </a:endParaRPr>
          </a:p>
          <a:p>
            <a:pPr marL="241300" marR="614045" indent="-228600">
              <a:lnSpc>
                <a:spcPct val="102200"/>
              </a:lnSpc>
              <a:buFont typeface="Symbol"/>
              <a:buChar char=""/>
              <a:tabLst>
                <a:tab pos="240665" algn="l"/>
                <a:tab pos="241300" algn="l"/>
              </a:tabLst>
            </a:pPr>
            <a:r>
              <a:rPr sz="900" dirty="0">
                <a:latin typeface="URW Gothic"/>
                <a:cs typeface="URW Gothic"/>
              </a:rPr>
              <a:t>Can </a:t>
            </a:r>
            <a:r>
              <a:rPr sz="900" spc="-5" dirty="0">
                <a:latin typeface="URW Gothic"/>
                <a:cs typeface="URW Gothic"/>
              </a:rPr>
              <a:t>verbally recall the </a:t>
            </a:r>
            <a:r>
              <a:rPr sz="900" spc="-10" dirty="0">
                <a:latin typeface="URW Gothic"/>
                <a:cs typeface="URW Gothic"/>
              </a:rPr>
              <a:t>main </a:t>
            </a:r>
            <a:r>
              <a:rPr sz="900" spc="-5" dirty="0">
                <a:latin typeface="URW Gothic"/>
                <a:cs typeface="URW Gothic"/>
              </a:rPr>
              <a:t>story events to demonstrate  understanding.</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dirty="0">
                <a:latin typeface="URW Gothic"/>
                <a:cs typeface="URW Gothic"/>
              </a:rPr>
              <a:t>Can </a:t>
            </a:r>
            <a:r>
              <a:rPr sz="900" spc="-5" dirty="0">
                <a:latin typeface="URW Gothic"/>
                <a:cs typeface="URW Gothic"/>
              </a:rPr>
              <a:t>answer questions effectively to demonstrate</a:t>
            </a:r>
            <a:r>
              <a:rPr sz="900" spc="20" dirty="0">
                <a:latin typeface="URW Gothic"/>
                <a:cs typeface="URW Gothic"/>
              </a:rPr>
              <a:t> </a:t>
            </a:r>
            <a:r>
              <a:rPr sz="900" spc="-5" dirty="0">
                <a:latin typeface="URW Gothic"/>
                <a:cs typeface="URW Gothic"/>
              </a:rPr>
              <a:t>understanding.</a:t>
            </a:r>
            <a:endParaRPr sz="900" dirty="0">
              <a:latin typeface="URW Gothic"/>
              <a:cs typeface="URW Gothic"/>
            </a:endParaRPr>
          </a:p>
          <a:p>
            <a:pPr marL="241300" indent="-228600">
              <a:lnSpc>
                <a:spcPct val="100000"/>
              </a:lnSpc>
              <a:spcBef>
                <a:spcPts val="10"/>
              </a:spcBef>
              <a:buFont typeface="Symbol"/>
              <a:buChar char=""/>
              <a:tabLst>
                <a:tab pos="240665" algn="l"/>
                <a:tab pos="241300" algn="l"/>
              </a:tabLst>
            </a:pPr>
            <a:r>
              <a:rPr sz="900" dirty="0">
                <a:latin typeface="URW Gothic"/>
                <a:cs typeface="URW Gothic"/>
              </a:rPr>
              <a:t>Can </a:t>
            </a:r>
            <a:r>
              <a:rPr sz="900" spc="-5" dirty="0">
                <a:latin typeface="URW Gothic"/>
                <a:cs typeface="URW Gothic"/>
              </a:rPr>
              <a:t>explore and recall </a:t>
            </a:r>
            <a:r>
              <a:rPr sz="900" spc="-10" dirty="0">
                <a:latin typeface="URW Gothic"/>
                <a:cs typeface="URW Gothic"/>
              </a:rPr>
              <a:t>poems </a:t>
            </a:r>
            <a:r>
              <a:rPr sz="900" dirty="0">
                <a:latin typeface="URW Gothic"/>
                <a:cs typeface="URW Gothic"/>
              </a:rPr>
              <a:t>and </a:t>
            </a:r>
            <a:r>
              <a:rPr sz="900" spc="-5" dirty="0">
                <a:latin typeface="URW Gothic"/>
                <a:cs typeface="URW Gothic"/>
              </a:rPr>
              <a:t>identify rhymes</a:t>
            </a:r>
            <a:r>
              <a:rPr sz="900" spc="5" dirty="0">
                <a:latin typeface="URW Gothic"/>
                <a:cs typeface="URW Gothic"/>
              </a:rPr>
              <a:t> </a:t>
            </a:r>
            <a:r>
              <a:rPr sz="900" spc="-5" dirty="0">
                <a:latin typeface="URW Gothic"/>
                <a:cs typeface="URW Gothic"/>
              </a:rPr>
              <a:t>within.</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Expands knowledge of concepts through active listening</a:t>
            </a:r>
            <a:r>
              <a:rPr sz="900" spc="15" dirty="0">
                <a:latin typeface="URW Gothic"/>
                <a:cs typeface="URW Gothic"/>
              </a:rPr>
              <a:t> </a:t>
            </a:r>
            <a:r>
              <a:rPr sz="900" spc="-5" dirty="0">
                <a:latin typeface="URW Gothic"/>
                <a:cs typeface="URW Gothic"/>
              </a:rPr>
              <a:t>and</a:t>
            </a:r>
            <a:endParaRPr sz="900" dirty="0">
              <a:latin typeface="URW Gothic"/>
              <a:cs typeface="URW Gothic"/>
            </a:endParaRPr>
          </a:p>
          <a:p>
            <a:pPr marL="241300" marR="172720">
              <a:lnSpc>
                <a:spcPct val="102200"/>
              </a:lnSpc>
              <a:spcBef>
                <a:spcPts val="5"/>
              </a:spcBef>
            </a:pPr>
            <a:r>
              <a:rPr sz="900" spc="-5" dirty="0">
                <a:latin typeface="URW Gothic"/>
                <a:cs typeface="URW Gothic"/>
              </a:rPr>
              <a:t>questioning to the sharing of information presented </a:t>
            </a:r>
            <a:r>
              <a:rPr sz="900" spc="5" dirty="0">
                <a:latin typeface="URW Gothic"/>
                <a:cs typeface="URW Gothic"/>
              </a:rPr>
              <a:t>in </a:t>
            </a:r>
            <a:r>
              <a:rPr sz="900" dirty="0">
                <a:latin typeface="URW Gothic"/>
                <a:cs typeface="URW Gothic"/>
              </a:rPr>
              <a:t>non-fiction  </a:t>
            </a:r>
            <a:r>
              <a:rPr sz="900" spc="-5" dirty="0">
                <a:latin typeface="URW Gothic"/>
                <a:cs typeface="URW Gothic"/>
              </a:rPr>
              <a:t>books.</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Is </a:t>
            </a:r>
            <a:r>
              <a:rPr sz="900" spc="-5" dirty="0">
                <a:latin typeface="URW Gothic"/>
                <a:cs typeface="URW Gothic"/>
              </a:rPr>
              <a:t>aware and can identify effective listening principles </a:t>
            </a:r>
            <a:r>
              <a:rPr sz="900" spc="-10" dirty="0">
                <a:latin typeface="URW Gothic"/>
                <a:cs typeface="URW Gothic"/>
              </a:rPr>
              <a:t>(eyes </a:t>
            </a:r>
            <a:r>
              <a:rPr sz="900" spc="-5" dirty="0">
                <a:latin typeface="URW Gothic"/>
                <a:cs typeface="URW Gothic"/>
              </a:rPr>
              <a:t>looking,  sitting</a:t>
            </a:r>
            <a:r>
              <a:rPr sz="900" spc="-20" dirty="0">
                <a:latin typeface="URW Gothic"/>
                <a:cs typeface="URW Gothic"/>
              </a:rPr>
              <a:t> </a:t>
            </a:r>
            <a:r>
              <a:rPr sz="900" spc="-5" dirty="0">
                <a:latin typeface="URW Gothic"/>
                <a:cs typeface="URW Gothic"/>
              </a:rPr>
              <a:t>comfortably).</a:t>
            </a:r>
            <a:endParaRPr sz="900" dirty="0">
              <a:latin typeface="URW Gothic"/>
              <a:cs typeface="URW Gothic"/>
            </a:endParaRPr>
          </a:p>
        </p:txBody>
      </p:sp>
      <p:sp>
        <p:nvSpPr>
          <p:cNvPr id="21" name="object 21"/>
          <p:cNvSpPr/>
          <p:nvPr/>
        </p:nvSpPr>
        <p:spPr>
          <a:xfrm>
            <a:off x="359664" y="983233"/>
            <a:ext cx="9998710" cy="5678170"/>
          </a:xfrm>
          <a:custGeom>
            <a:avLst/>
            <a:gdLst/>
            <a:ahLst/>
            <a:cxnLst/>
            <a:rect l="l" t="t" r="r" b="b"/>
            <a:pathLst>
              <a:path w="9998710" h="5678170">
                <a:moveTo>
                  <a:pt x="9998710" y="0"/>
                </a:moveTo>
                <a:lnTo>
                  <a:pt x="9986518" y="0"/>
                </a:lnTo>
                <a:lnTo>
                  <a:pt x="9986518" y="5665673"/>
                </a:lnTo>
                <a:lnTo>
                  <a:pt x="5494655" y="5665673"/>
                </a:lnTo>
                <a:lnTo>
                  <a:pt x="5491607" y="5665673"/>
                </a:lnTo>
                <a:lnTo>
                  <a:pt x="5482463" y="5665673"/>
                </a:lnTo>
                <a:lnTo>
                  <a:pt x="12192" y="5665673"/>
                </a:lnTo>
                <a:lnTo>
                  <a:pt x="12192" y="0"/>
                </a:lnTo>
                <a:lnTo>
                  <a:pt x="0" y="0"/>
                </a:lnTo>
                <a:lnTo>
                  <a:pt x="0" y="5677865"/>
                </a:lnTo>
                <a:lnTo>
                  <a:pt x="12192" y="5677865"/>
                </a:lnTo>
                <a:lnTo>
                  <a:pt x="5482463" y="5677865"/>
                </a:lnTo>
                <a:lnTo>
                  <a:pt x="5491607" y="5677865"/>
                </a:lnTo>
                <a:lnTo>
                  <a:pt x="5494655" y="5677865"/>
                </a:lnTo>
                <a:lnTo>
                  <a:pt x="9986518" y="5677865"/>
                </a:lnTo>
                <a:lnTo>
                  <a:pt x="9998710" y="5677865"/>
                </a:lnTo>
                <a:lnTo>
                  <a:pt x="9998710" y="0"/>
                </a:lnTo>
                <a:close/>
              </a:path>
            </a:pathLst>
          </a:custGeom>
          <a:solidFill>
            <a:srgbClr val="FF0000"/>
          </a:solidFill>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5</a:t>
            </a:fld>
            <a:endParaRPr dirty="0"/>
          </a:p>
        </p:txBody>
      </p:sp>
      <p:pic>
        <p:nvPicPr>
          <p:cNvPr id="31" name="Picture 30" descr="C:\Users\RLWCGRIFFITHS\AppData\Local\Microsoft\Windows\INetCache\Content.MSO\D0413950.tmp">
            <a:extLst>
              <a:ext uri="{FF2B5EF4-FFF2-40B4-BE49-F238E27FC236}">
                <a16:creationId xmlns:a16="http://schemas.microsoft.com/office/drawing/2014/main" id="{F799B25A-65BD-5764-8E0B-EA5A16D978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7582" y="1162198"/>
            <a:ext cx="715015" cy="570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6</a:t>
            </a:fld>
            <a:endParaRPr dirty="0"/>
          </a:p>
        </p:txBody>
      </p:sp>
      <p:graphicFrame>
        <p:nvGraphicFramePr>
          <p:cNvPr id="2" name="object 2"/>
          <p:cNvGraphicFramePr>
            <a:graphicFrameLocks noGrp="1"/>
          </p:cNvGraphicFramePr>
          <p:nvPr/>
        </p:nvGraphicFramePr>
        <p:xfrm>
          <a:off x="359663" y="359664"/>
          <a:ext cx="9986645" cy="1414525"/>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208270">
                  <a:extLst>
                    <a:ext uri="{9D8B030D-6E8A-4147-A177-3AD203B41FA5}">
                      <a16:colId xmlns:a16="http://schemas.microsoft.com/office/drawing/2014/main" val="20001"/>
                    </a:ext>
                  </a:extLst>
                </a:gridCol>
                <a:gridCol w="4500880">
                  <a:extLst>
                    <a:ext uri="{9D8B030D-6E8A-4147-A177-3AD203B41FA5}">
                      <a16:colId xmlns:a16="http://schemas.microsoft.com/office/drawing/2014/main" val="20002"/>
                    </a:ext>
                  </a:extLst>
                </a:gridCol>
              </a:tblGrid>
              <a:tr h="147777">
                <a:tc>
                  <a:txBody>
                    <a:bodyPr/>
                    <a:lstStyle/>
                    <a:p>
                      <a:pPr marL="68580">
                        <a:lnSpc>
                          <a:spcPts val="1005"/>
                        </a:lnSpc>
                        <a:spcBef>
                          <a:spcPts val="60"/>
                        </a:spcBef>
                      </a:pPr>
                      <a:r>
                        <a:rPr sz="900" b="1" dirty="0">
                          <a:solidFill>
                            <a:srgbClr val="FFFFFF"/>
                          </a:solidFill>
                          <a:latin typeface="Gothic Uralic"/>
                          <a:cs typeface="Gothic Uralic"/>
                        </a:rPr>
                        <a:t>R-</a:t>
                      </a:r>
                      <a:endParaRPr sz="900">
                        <a:latin typeface="Gothic Uralic"/>
                        <a:cs typeface="Gothic Uralic"/>
                      </a:endParaRPr>
                    </a:p>
                  </a:txBody>
                  <a:tcPr marL="0" marR="0" marT="7620" marB="0">
                    <a:solidFill>
                      <a:srgbClr val="FF0000"/>
                    </a:solidFill>
                  </a:tcPr>
                </a:tc>
                <a:tc gridSpan="2">
                  <a:txBody>
                    <a:bodyPr/>
                    <a:lstStyle/>
                    <a:p>
                      <a:pPr marL="67945">
                        <a:lnSpc>
                          <a:spcPts val="1005"/>
                        </a:lnSpc>
                        <a:spcBef>
                          <a:spcPts val="60"/>
                        </a:spcBef>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7620" marB="0">
                    <a:lnR w="12700">
                      <a:solidFill>
                        <a:srgbClr val="FF0000"/>
                      </a:solidFill>
                      <a:prstDash val="solid"/>
                    </a:lnR>
                    <a:lnT w="12700">
                      <a:solidFill>
                        <a:srgbClr val="FF0000"/>
                      </a:solidFill>
                      <a:prstDash val="solid"/>
                    </a:lnT>
                    <a:solidFill>
                      <a:srgbClr val="FF9F9F"/>
                    </a:solidFill>
                  </a:tcPr>
                </a:tc>
                <a:tc hMerge="1">
                  <a:txBody>
                    <a:bodyPr/>
                    <a:lstStyle/>
                    <a:p>
                      <a:endParaRPr/>
                    </a:p>
                  </a:txBody>
                  <a:tcPr marL="0" marR="0" marT="0" marB="0"/>
                </a:tc>
                <a:extLst>
                  <a:ext uri="{0D108BD9-81ED-4DB2-BD59-A6C34878D82A}">
                    <a16:rowId xmlns:a16="http://schemas.microsoft.com/office/drawing/2014/main" val="10000"/>
                  </a:ext>
                </a:extLst>
              </a:tr>
              <a:tr h="1266748">
                <a:tc gridSpan="2">
                  <a:txBody>
                    <a:bodyPr/>
                    <a:lstStyle/>
                    <a:p>
                      <a:pPr marL="68580">
                        <a:lnSpc>
                          <a:spcPct val="100000"/>
                        </a:lnSpc>
                      </a:pPr>
                      <a:r>
                        <a:rPr sz="900" b="1" spc="-5" dirty="0">
                          <a:latin typeface="Gothic Uralic"/>
                          <a:cs typeface="Gothic Uralic"/>
                        </a:rPr>
                        <a:t>Listening, Attention </a:t>
                      </a:r>
                      <a:r>
                        <a:rPr sz="900" b="1" dirty="0">
                          <a:latin typeface="Gothic Uralic"/>
                          <a:cs typeface="Gothic Uralic"/>
                        </a:rPr>
                        <a:t>and</a:t>
                      </a:r>
                      <a:r>
                        <a:rPr sz="900" b="1" spc="10" dirty="0">
                          <a:latin typeface="Gothic Uralic"/>
                          <a:cs typeface="Gothic Uralic"/>
                        </a:rPr>
                        <a:t> </a:t>
                      </a:r>
                      <a:r>
                        <a:rPr sz="900" b="1" spc="-5" dirty="0">
                          <a:latin typeface="Gothic Uralic"/>
                          <a:cs typeface="Gothic Uralic"/>
                        </a:rPr>
                        <a:t>Understanding:</a:t>
                      </a:r>
                      <a:endParaRPr sz="900">
                        <a:latin typeface="Gothic Uralic"/>
                        <a:cs typeface="Gothic Uralic"/>
                      </a:endParaRPr>
                    </a:p>
                    <a:p>
                      <a:pPr marL="525780" indent="-228600">
                        <a:lnSpc>
                          <a:spcPct val="100000"/>
                        </a:lnSpc>
                        <a:spcBef>
                          <a:spcPts val="10"/>
                        </a:spcBef>
                        <a:buFont typeface="Symbol"/>
                        <a:buChar char=""/>
                        <a:tabLst>
                          <a:tab pos="525145" algn="l"/>
                          <a:tab pos="525780" algn="l"/>
                        </a:tabLst>
                      </a:pPr>
                      <a:r>
                        <a:rPr sz="900" spc="-10" dirty="0">
                          <a:latin typeface="URW Gothic"/>
                          <a:cs typeface="URW Gothic"/>
                        </a:rPr>
                        <a:t>Able to </a:t>
                      </a:r>
                      <a:r>
                        <a:rPr sz="900" spc="-5" dirty="0">
                          <a:latin typeface="URW Gothic"/>
                          <a:cs typeface="URW Gothic"/>
                        </a:rPr>
                        <a:t>attend to simple stories and display an increasing ability to</a:t>
                      </a:r>
                      <a:r>
                        <a:rPr sz="900" spc="70" dirty="0">
                          <a:latin typeface="URW Gothic"/>
                          <a:cs typeface="URW Gothic"/>
                        </a:rPr>
                        <a:t> </a:t>
                      </a:r>
                      <a:r>
                        <a:rPr sz="900" spc="-5" dirty="0">
                          <a:latin typeface="URW Gothic"/>
                          <a:cs typeface="URW Gothic"/>
                        </a:rPr>
                        <a:t>listen.</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10" dirty="0">
                          <a:latin typeface="URW Gothic"/>
                          <a:cs typeface="URW Gothic"/>
                        </a:rPr>
                        <a:t>Able to </a:t>
                      </a:r>
                      <a:r>
                        <a:rPr sz="900" spc="-5" dirty="0">
                          <a:latin typeface="URW Gothic"/>
                          <a:cs typeface="URW Gothic"/>
                        </a:rPr>
                        <a:t>engage </a:t>
                      </a:r>
                      <a:r>
                        <a:rPr sz="900" spc="5" dirty="0">
                          <a:latin typeface="URW Gothic"/>
                          <a:cs typeface="URW Gothic"/>
                        </a:rPr>
                        <a:t>in </a:t>
                      </a:r>
                      <a:r>
                        <a:rPr sz="900" spc="-5" dirty="0">
                          <a:latin typeface="URW Gothic"/>
                          <a:cs typeface="URW Gothic"/>
                        </a:rPr>
                        <a:t>rhyming</a:t>
                      </a:r>
                      <a:r>
                        <a:rPr sz="900" spc="20" dirty="0">
                          <a:latin typeface="URW Gothic"/>
                          <a:cs typeface="URW Gothic"/>
                        </a:rPr>
                        <a:t> </a:t>
                      </a:r>
                      <a:r>
                        <a:rPr sz="900" spc="-5" dirty="0">
                          <a:latin typeface="URW Gothic"/>
                          <a:cs typeface="URW Gothic"/>
                        </a:rPr>
                        <a:t>activities.</a:t>
                      </a:r>
                      <a:endParaRPr sz="900">
                        <a:latin typeface="URW Gothic"/>
                        <a:cs typeface="URW Gothic"/>
                      </a:endParaRPr>
                    </a:p>
                    <a:p>
                      <a:pPr marL="525780" marR="225425" indent="-228600">
                        <a:lnSpc>
                          <a:spcPct val="102200"/>
                        </a:lnSpc>
                        <a:buFont typeface="Symbol"/>
                        <a:buChar char=""/>
                        <a:tabLst>
                          <a:tab pos="525145" algn="l"/>
                          <a:tab pos="525780" algn="l"/>
                        </a:tabLst>
                      </a:pPr>
                      <a:r>
                        <a:rPr sz="900" spc="5" dirty="0">
                          <a:latin typeface="URW Gothic"/>
                          <a:cs typeface="URW Gothic"/>
                        </a:rPr>
                        <a:t>Is </a:t>
                      </a:r>
                      <a:r>
                        <a:rPr sz="900" spc="-5" dirty="0">
                          <a:latin typeface="URW Gothic"/>
                          <a:cs typeface="URW Gothic"/>
                        </a:rPr>
                        <a:t>beginning to understand and respond to questions </a:t>
                      </a:r>
                      <a:r>
                        <a:rPr sz="900" spc="-10" dirty="0">
                          <a:latin typeface="URW Gothic"/>
                          <a:cs typeface="URW Gothic"/>
                        </a:rPr>
                        <a:t>with </a:t>
                      </a:r>
                      <a:r>
                        <a:rPr sz="900" spc="-5" dirty="0">
                          <a:latin typeface="URW Gothic"/>
                          <a:cs typeface="URW Gothic"/>
                        </a:rPr>
                        <a:t>increasing accuracy </a:t>
                      </a:r>
                      <a:r>
                        <a:rPr sz="900" spc="-10" dirty="0">
                          <a:latin typeface="URW Gothic"/>
                          <a:cs typeface="URW Gothic"/>
                        </a:rPr>
                        <a:t>(what,  </a:t>
                      </a:r>
                      <a:r>
                        <a:rPr sz="900" spc="-5" dirty="0">
                          <a:latin typeface="URW Gothic"/>
                          <a:cs typeface="URW Gothic"/>
                        </a:rPr>
                        <a:t>why, where, when, who </a:t>
                      </a:r>
                      <a:r>
                        <a:rPr sz="900" dirty="0">
                          <a:latin typeface="URW Gothic"/>
                          <a:cs typeface="URW Gothic"/>
                        </a:rPr>
                        <a:t>and</a:t>
                      </a:r>
                      <a:r>
                        <a:rPr sz="900" spc="-25" dirty="0">
                          <a:latin typeface="URW Gothic"/>
                          <a:cs typeface="URW Gothic"/>
                        </a:rPr>
                        <a:t> </a:t>
                      </a:r>
                      <a:r>
                        <a:rPr sz="900" spc="-5" dirty="0">
                          <a:latin typeface="URW Gothic"/>
                          <a:cs typeface="URW Gothic"/>
                        </a:rPr>
                        <a:t>how.</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Responds to two and progressively multiple step</a:t>
                      </a:r>
                      <a:r>
                        <a:rPr sz="900" spc="10" dirty="0">
                          <a:latin typeface="URW Gothic"/>
                          <a:cs typeface="URW Gothic"/>
                        </a:rPr>
                        <a:t> </a:t>
                      </a:r>
                      <a:r>
                        <a:rPr sz="900" spc="-5" dirty="0">
                          <a:latin typeface="URW Gothic"/>
                          <a:cs typeface="URW Gothic"/>
                        </a:rPr>
                        <a:t>instructions.</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10" dirty="0">
                          <a:latin typeface="URW Gothic"/>
                          <a:cs typeface="URW Gothic"/>
                        </a:rPr>
                        <a:t>Able to </a:t>
                      </a:r>
                      <a:r>
                        <a:rPr sz="900" spc="-5" dirty="0">
                          <a:latin typeface="URW Gothic"/>
                          <a:cs typeface="URW Gothic"/>
                        </a:rPr>
                        <a:t>talk ‘with’ and not </a:t>
                      </a:r>
                      <a:r>
                        <a:rPr sz="900" dirty="0">
                          <a:latin typeface="URW Gothic"/>
                          <a:cs typeface="URW Gothic"/>
                        </a:rPr>
                        <a:t>just </a:t>
                      </a:r>
                      <a:r>
                        <a:rPr sz="900" spc="-5" dirty="0">
                          <a:latin typeface="URW Gothic"/>
                          <a:cs typeface="URW Gothic"/>
                        </a:rPr>
                        <a:t>‘to’ </a:t>
                      </a:r>
                      <a:r>
                        <a:rPr sz="900" dirty="0">
                          <a:latin typeface="URW Gothic"/>
                          <a:cs typeface="URW Gothic"/>
                        </a:rPr>
                        <a:t>a</a:t>
                      </a:r>
                      <a:r>
                        <a:rPr sz="900" spc="15" dirty="0">
                          <a:latin typeface="URW Gothic"/>
                          <a:cs typeface="URW Gothic"/>
                        </a:rPr>
                        <a:t> </a:t>
                      </a:r>
                      <a:r>
                        <a:rPr sz="900" spc="-5" dirty="0">
                          <a:latin typeface="URW Gothic"/>
                          <a:cs typeface="URW Gothic"/>
                        </a:rPr>
                        <a:t>peer</a:t>
                      </a:r>
                      <a:endParaRPr sz="90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Respond to questions from an adult as part of </a:t>
                      </a:r>
                      <a:r>
                        <a:rPr sz="900" dirty="0">
                          <a:latin typeface="URW Gothic"/>
                          <a:cs typeface="URW Gothic"/>
                        </a:rPr>
                        <a:t>a</a:t>
                      </a:r>
                      <a:r>
                        <a:rPr sz="900" spc="-10" dirty="0">
                          <a:latin typeface="URW Gothic"/>
                          <a:cs typeface="URW Gothic"/>
                        </a:rPr>
                        <a:t> </a:t>
                      </a:r>
                      <a:r>
                        <a:rPr sz="900" spc="-5" dirty="0">
                          <a:latin typeface="URW Gothic"/>
                          <a:cs typeface="URW Gothic"/>
                        </a:rPr>
                        <a:t>conversation</a:t>
                      </a:r>
                      <a:endParaRPr sz="900">
                        <a:latin typeface="URW Gothic"/>
                        <a:cs typeface="URW Gothic"/>
                      </a:endParaRPr>
                    </a:p>
                  </a:txBody>
                  <a:tcPr marL="0" marR="0" marT="0" marB="0">
                    <a:lnL w="12700">
                      <a:solidFill>
                        <a:srgbClr val="FF0000"/>
                      </a:solidFill>
                      <a:prstDash val="solid"/>
                    </a:lnL>
                    <a:lnB w="12700">
                      <a:solidFill>
                        <a:srgbClr val="FF0000"/>
                      </a:solidFill>
                      <a:prstDash val="solid"/>
                    </a:lnB>
                  </a:tcPr>
                </a:tc>
                <a:tc hMerge="1">
                  <a:txBody>
                    <a:bodyPr/>
                    <a:lstStyle/>
                    <a:p>
                      <a:endParaRPr/>
                    </a:p>
                  </a:txBody>
                  <a:tcPr marL="0" marR="0" marT="0" marB="0"/>
                </a:tc>
                <a:tc>
                  <a:txBody>
                    <a:bodyPr/>
                    <a:lstStyle/>
                    <a:p>
                      <a:pPr marL="67945">
                        <a:lnSpc>
                          <a:spcPct val="100000"/>
                        </a:lnSpc>
                      </a:pPr>
                      <a:r>
                        <a:rPr sz="900" b="1" spc="-5" dirty="0">
                          <a:latin typeface="Gothic Uralic"/>
                          <a:cs typeface="Gothic Uralic"/>
                        </a:rPr>
                        <a:t>Listening, Attention </a:t>
                      </a:r>
                      <a:r>
                        <a:rPr sz="900" b="1" dirty="0">
                          <a:latin typeface="Gothic Uralic"/>
                          <a:cs typeface="Gothic Uralic"/>
                        </a:rPr>
                        <a:t>and</a:t>
                      </a:r>
                      <a:r>
                        <a:rPr sz="900" b="1" spc="10" dirty="0">
                          <a:latin typeface="Gothic Uralic"/>
                          <a:cs typeface="Gothic Uralic"/>
                        </a:rPr>
                        <a:t> </a:t>
                      </a:r>
                      <a:r>
                        <a:rPr sz="900" b="1" spc="-5" dirty="0">
                          <a:latin typeface="Gothic Uralic"/>
                          <a:cs typeface="Gothic Uralic"/>
                        </a:rPr>
                        <a:t>Understanding:</a:t>
                      </a:r>
                      <a:endParaRPr sz="900">
                        <a:latin typeface="Gothic Uralic"/>
                        <a:cs typeface="Gothic Uralic"/>
                      </a:endParaRPr>
                    </a:p>
                    <a:p>
                      <a:pPr marL="525780" indent="-229235">
                        <a:lnSpc>
                          <a:spcPct val="100000"/>
                        </a:lnSpc>
                        <a:spcBef>
                          <a:spcPts val="10"/>
                        </a:spcBef>
                        <a:buFont typeface="Symbol"/>
                        <a:buChar char=""/>
                        <a:tabLst>
                          <a:tab pos="525780" algn="l"/>
                          <a:tab pos="526415" algn="l"/>
                        </a:tabLst>
                      </a:pPr>
                      <a:r>
                        <a:rPr sz="900" dirty="0">
                          <a:latin typeface="URW Gothic"/>
                          <a:cs typeface="URW Gothic"/>
                        </a:rPr>
                        <a:t>Can </a:t>
                      </a:r>
                      <a:r>
                        <a:rPr sz="900" spc="-5" dirty="0">
                          <a:latin typeface="URW Gothic"/>
                          <a:cs typeface="URW Gothic"/>
                        </a:rPr>
                        <a:t>identify and recall favourite stories from home or school.</a:t>
                      </a:r>
                      <a:endParaRPr sz="900">
                        <a:latin typeface="URW Gothic"/>
                        <a:cs typeface="URW Gothic"/>
                      </a:endParaRPr>
                    </a:p>
                    <a:p>
                      <a:pPr marL="525780" indent="-229235">
                        <a:lnSpc>
                          <a:spcPct val="100000"/>
                        </a:lnSpc>
                        <a:spcBef>
                          <a:spcPts val="25"/>
                        </a:spcBef>
                        <a:buFont typeface="Symbol"/>
                        <a:buChar char=""/>
                        <a:tabLst>
                          <a:tab pos="525780" algn="l"/>
                          <a:tab pos="526415" algn="l"/>
                        </a:tabLst>
                      </a:pPr>
                      <a:r>
                        <a:rPr sz="900" dirty="0">
                          <a:latin typeface="URW Gothic"/>
                          <a:cs typeface="URW Gothic"/>
                        </a:rPr>
                        <a:t>Can </a:t>
                      </a:r>
                      <a:r>
                        <a:rPr sz="900" spc="-5" dirty="0">
                          <a:latin typeface="URW Gothic"/>
                          <a:cs typeface="URW Gothic"/>
                        </a:rPr>
                        <a:t>answer </a:t>
                      </a:r>
                      <a:r>
                        <a:rPr sz="900" spc="-10" dirty="0">
                          <a:latin typeface="URW Gothic"/>
                          <a:cs typeface="URW Gothic"/>
                        </a:rPr>
                        <a:t>simple </a:t>
                      </a:r>
                      <a:r>
                        <a:rPr sz="900" spc="-5" dirty="0">
                          <a:latin typeface="URW Gothic"/>
                          <a:cs typeface="URW Gothic"/>
                        </a:rPr>
                        <a:t>questions and recall parts of </a:t>
                      </a:r>
                      <a:r>
                        <a:rPr sz="900" dirty="0">
                          <a:latin typeface="URW Gothic"/>
                          <a:cs typeface="URW Gothic"/>
                        </a:rPr>
                        <a:t>a</a:t>
                      </a:r>
                      <a:r>
                        <a:rPr sz="900" spc="20" dirty="0">
                          <a:latin typeface="URW Gothic"/>
                          <a:cs typeface="URW Gothic"/>
                        </a:rPr>
                        <a:t> </a:t>
                      </a:r>
                      <a:r>
                        <a:rPr sz="900" dirty="0">
                          <a:latin typeface="URW Gothic"/>
                          <a:cs typeface="URW Gothic"/>
                        </a:rPr>
                        <a:t>story.</a:t>
                      </a:r>
                      <a:endParaRPr sz="900">
                        <a:latin typeface="URW Gothic"/>
                        <a:cs typeface="URW Gothic"/>
                      </a:endParaRPr>
                    </a:p>
                    <a:p>
                      <a:pPr marL="525780" indent="-229235">
                        <a:lnSpc>
                          <a:spcPct val="100000"/>
                        </a:lnSpc>
                        <a:spcBef>
                          <a:spcPts val="25"/>
                        </a:spcBef>
                        <a:buFont typeface="Symbol"/>
                        <a:buChar char=""/>
                        <a:tabLst>
                          <a:tab pos="525780" algn="l"/>
                          <a:tab pos="526415" algn="l"/>
                        </a:tabLst>
                      </a:pPr>
                      <a:r>
                        <a:rPr sz="900" spc="-5" dirty="0">
                          <a:latin typeface="URW Gothic"/>
                          <a:cs typeface="URW Gothic"/>
                        </a:rPr>
                        <a:t>Enjoys listening to</a:t>
                      </a:r>
                      <a:r>
                        <a:rPr sz="900" spc="-15" dirty="0">
                          <a:latin typeface="URW Gothic"/>
                          <a:cs typeface="URW Gothic"/>
                        </a:rPr>
                        <a:t> </a:t>
                      </a:r>
                      <a:r>
                        <a:rPr sz="900" spc="-5" dirty="0">
                          <a:latin typeface="URW Gothic"/>
                          <a:cs typeface="URW Gothic"/>
                        </a:rPr>
                        <a:t>poems.</a:t>
                      </a:r>
                      <a:endParaRPr sz="900">
                        <a:latin typeface="URW Gothic"/>
                        <a:cs typeface="URW Gothic"/>
                      </a:endParaRPr>
                    </a:p>
                    <a:p>
                      <a:pPr marL="525780" marR="734695" indent="-228600">
                        <a:lnSpc>
                          <a:spcPct val="102200"/>
                        </a:lnSpc>
                        <a:buFont typeface="Symbol"/>
                        <a:buChar char=""/>
                        <a:tabLst>
                          <a:tab pos="525780" algn="l"/>
                          <a:tab pos="526415" algn="l"/>
                        </a:tabLst>
                      </a:pPr>
                      <a:r>
                        <a:rPr sz="900" spc="-5" dirty="0">
                          <a:latin typeface="URW Gothic"/>
                          <a:cs typeface="URW Gothic"/>
                        </a:rPr>
                        <a:t>Attends </a:t>
                      </a:r>
                      <a:r>
                        <a:rPr sz="900" dirty="0">
                          <a:latin typeface="URW Gothic"/>
                          <a:cs typeface="URW Gothic"/>
                        </a:rPr>
                        <a:t>to </a:t>
                      </a:r>
                      <a:r>
                        <a:rPr sz="900" spc="-5" dirty="0">
                          <a:latin typeface="URW Gothic"/>
                          <a:cs typeface="URW Gothic"/>
                        </a:rPr>
                        <a:t>phonic activities and listens effectively to sound  production.</a:t>
                      </a:r>
                      <a:endParaRPr sz="900">
                        <a:latin typeface="URW Gothic"/>
                        <a:cs typeface="URW Gothic"/>
                      </a:endParaRPr>
                    </a:p>
                    <a:p>
                      <a:pPr marL="525780" indent="-229235">
                        <a:lnSpc>
                          <a:spcPct val="100000"/>
                        </a:lnSpc>
                        <a:spcBef>
                          <a:spcPts val="25"/>
                        </a:spcBef>
                        <a:buFont typeface="Symbol"/>
                        <a:buChar char=""/>
                        <a:tabLst>
                          <a:tab pos="525780" algn="l"/>
                          <a:tab pos="526415" algn="l"/>
                        </a:tabLst>
                      </a:pPr>
                      <a:r>
                        <a:rPr sz="900" dirty="0">
                          <a:latin typeface="URW Gothic"/>
                          <a:cs typeface="URW Gothic"/>
                        </a:rPr>
                        <a:t>Makes </a:t>
                      </a:r>
                      <a:r>
                        <a:rPr sz="900" spc="-5" dirty="0">
                          <a:latin typeface="URW Gothic"/>
                          <a:cs typeface="URW Gothic"/>
                        </a:rPr>
                        <a:t>comment about </a:t>
                      </a:r>
                      <a:r>
                        <a:rPr sz="900" dirty="0">
                          <a:latin typeface="URW Gothic"/>
                          <a:cs typeface="URW Gothic"/>
                        </a:rPr>
                        <a:t>stories </a:t>
                      </a:r>
                      <a:r>
                        <a:rPr sz="900" spc="-5" dirty="0">
                          <a:latin typeface="URW Gothic"/>
                          <a:cs typeface="URW Gothic"/>
                        </a:rPr>
                        <a:t>or information without being</a:t>
                      </a:r>
                      <a:r>
                        <a:rPr sz="900" spc="-25" dirty="0">
                          <a:latin typeface="URW Gothic"/>
                          <a:cs typeface="URW Gothic"/>
                        </a:rPr>
                        <a:t> </a:t>
                      </a:r>
                      <a:r>
                        <a:rPr sz="900" spc="-5" dirty="0">
                          <a:latin typeface="URW Gothic"/>
                          <a:cs typeface="URW Gothic"/>
                        </a:rPr>
                        <a:t>prompted</a:t>
                      </a:r>
                      <a:endParaRPr sz="900">
                        <a:latin typeface="URW Gothic"/>
                        <a:cs typeface="URW Gothic"/>
                      </a:endParaRPr>
                    </a:p>
                  </a:txBody>
                  <a:tcPr marL="0" marR="0" marT="0" marB="0">
                    <a:lnR w="12700">
                      <a:solidFill>
                        <a:srgbClr val="FF0000"/>
                      </a:solidFill>
                      <a:prstDash val="solid"/>
                    </a:lnR>
                    <a:lnB w="12700">
                      <a:solidFill>
                        <a:srgbClr val="FF0000"/>
                      </a:solidFill>
                      <a:prstDash val="solid"/>
                    </a:lnB>
                    <a:solidFill>
                      <a:srgbClr val="E7E6E6"/>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952754"/>
            <a:ext cx="10064750" cy="4263390"/>
            <a:chOff x="371856" y="952754"/>
            <a:chExt cx="10064750" cy="4263390"/>
          </a:xfrm>
        </p:grpSpPr>
        <p:sp>
          <p:nvSpPr>
            <p:cNvPr id="3" name="object 3"/>
            <p:cNvSpPr/>
            <p:nvPr/>
          </p:nvSpPr>
          <p:spPr>
            <a:xfrm>
              <a:off x="371856" y="952753"/>
              <a:ext cx="10064750" cy="198120"/>
            </a:xfrm>
            <a:custGeom>
              <a:avLst/>
              <a:gdLst/>
              <a:ahLst/>
              <a:cxnLst/>
              <a:rect l="l" t="t" r="r" b="b"/>
              <a:pathLst>
                <a:path w="10064750" h="198119">
                  <a:moveTo>
                    <a:pt x="8090662" y="12192"/>
                  </a:moveTo>
                  <a:lnTo>
                    <a:pt x="8090649" y="0"/>
                  </a:lnTo>
                  <a:lnTo>
                    <a:pt x="0" y="0"/>
                  </a:lnTo>
                  <a:lnTo>
                    <a:pt x="0" y="12192"/>
                  </a:lnTo>
                  <a:lnTo>
                    <a:pt x="1524" y="12192"/>
                  </a:lnTo>
                  <a:lnTo>
                    <a:pt x="1524" y="198120"/>
                  </a:lnTo>
                  <a:lnTo>
                    <a:pt x="8090662" y="198120"/>
                  </a:lnTo>
                  <a:lnTo>
                    <a:pt x="8090662" y="12192"/>
                  </a:lnTo>
                  <a:close/>
                </a:path>
                <a:path w="10064750" h="198119">
                  <a:moveTo>
                    <a:pt x="10064242" y="0"/>
                  </a:moveTo>
                  <a:lnTo>
                    <a:pt x="8102854" y="0"/>
                  </a:lnTo>
                  <a:lnTo>
                    <a:pt x="8090662" y="0"/>
                  </a:lnTo>
                  <a:lnTo>
                    <a:pt x="8090662" y="12192"/>
                  </a:lnTo>
                  <a:lnTo>
                    <a:pt x="8102854" y="12192"/>
                  </a:lnTo>
                  <a:lnTo>
                    <a:pt x="10064242" y="12192"/>
                  </a:lnTo>
                  <a:lnTo>
                    <a:pt x="10064242" y="0"/>
                  </a:lnTo>
                  <a:close/>
                </a:path>
              </a:pathLst>
            </a:custGeom>
            <a:solidFill>
              <a:srgbClr val="FF0000"/>
            </a:solidFill>
          </p:spPr>
          <p:txBody>
            <a:bodyPr wrap="square" lIns="0" tIns="0" rIns="0" bIns="0" rtlCol="0"/>
            <a:lstStyle/>
            <a:p>
              <a:endParaRPr/>
            </a:p>
          </p:txBody>
        </p:sp>
        <p:sp>
          <p:nvSpPr>
            <p:cNvPr id="4" name="object 4"/>
            <p:cNvSpPr/>
            <p:nvPr/>
          </p:nvSpPr>
          <p:spPr>
            <a:xfrm>
              <a:off x="373380" y="1851913"/>
              <a:ext cx="10062845" cy="140335"/>
            </a:xfrm>
            <a:custGeom>
              <a:avLst/>
              <a:gdLst/>
              <a:ahLst/>
              <a:cxnLst/>
              <a:rect l="l" t="t" r="r" b="b"/>
              <a:pathLst>
                <a:path w="10062845" h="140335">
                  <a:moveTo>
                    <a:pt x="10062591" y="0"/>
                  </a:moveTo>
                  <a:lnTo>
                    <a:pt x="5837809" y="0"/>
                  </a:lnTo>
                  <a:lnTo>
                    <a:pt x="0" y="0"/>
                  </a:lnTo>
                  <a:lnTo>
                    <a:pt x="0" y="140208"/>
                  </a:lnTo>
                  <a:lnTo>
                    <a:pt x="5837809" y="140208"/>
                  </a:lnTo>
                  <a:lnTo>
                    <a:pt x="10062591" y="140208"/>
                  </a:lnTo>
                  <a:lnTo>
                    <a:pt x="10062591" y="0"/>
                  </a:lnTo>
                  <a:close/>
                </a:path>
              </a:pathLst>
            </a:custGeom>
            <a:solidFill>
              <a:srgbClr val="FF7979"/>
            </a:solidFill>
          </p:spPr>
          <p:txBody>
            <a:bodyPr wrap="square" lIns="0" tIns="0" rIns="0" bIns="0" rtlCol="0"/>
            <a:lstStyle/>
            <a:p>
              <a:endParaRPr/>
            </a:p>
          </p:txBody>
        </p:sp>
        <p:sp>
          <p:nvSpPr>
            <p:cNvPr id="5" name="object 5"/>
            <p:cNvSpPr/>
            <p:nvPr/>
          </p:nvSpPr>
          <p:spPr>
            <a:xfrm>
              <a:off x="373380" y="1992122"/>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FF0000"/>
            </a:solidFill>
          </p:spPr>
          <p:txBody>
            <a:bodyPr wrap="square" lIns="0" tIns="0" rIns="0" bIns="0" rtlCol="0"/>
            <a:lstStyle/>
            <a:p>
              <a:endParaRPr/>
            </a:p>
          </p:txBody>
        </p:sp>
        <p:sp>
          <p:nvSpPr>
            <p:cNvPr id="6" name="object 6"/>
            <p:cNvSpPr/>
            <p:nvPr/>
          </p:nvSpPr>
          <p:spPr>
            <a:xfrm>
              <a:off x="643128" y="1992122"/>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FF9F9F"/>
            </a:solidFill>
          </p:spPr>
          <p:txBody>
            <a:bodyPr wrap="square" lIns="0" tIns="0" rIns="0" bIns="0" rtlCol="0"/>
            <a:lstStyle/>
            <a:p>
              <a:endParaRPr/>
            </a:p>
          </p:txBody>
        </p:sp>
        <p:sp>
          <p:nvSpPr>
            <p:cNvPr id="7" name="object 7"/>
            <p:cNvSpPr/>
            <p:nvPr/>
          </p:nvSpPr>
          <p:spPr>
            <a:xfrm>
              <a:off x="6211189" y="2132330"/>
              <a:ext cx="4225290" cy="3084195"/>
            </a:xfrm>
            <a:custGeom>
              <a:avLst/>
              <a:gdLst/>
              <a:ahLst/>
              <a:cxnLst/>
              <a:rect l="l" t="t" r="r" b="b"/>
              <a:pathLst>
                <a:path w="4225290" h="3084195">
                  <a:moveTo>
                    <a:pt x="4224782" y="0"/>
                  </a:moveTo>
                  <a:lnTo>
                    <a:pt x="0" y="0"/>
                  </a:lnTo>
                  <a:lnTo>
                    <a:pt x="0" y="3083687"/>
                  </a:lnTo>
                  <a:lnTo>
                    <a:pt x="4224782" y="3083687"/>
                  </a:lnTo>
                  <a:lnTo>
                    <a:pt x="4224782" y="0"/>
                  </a:lnTo>
                  <a:close/>
                </a:path>
              </a:pathLst>
            </a:custGeom>
            <a:solidFill>
              <a:srgbClr val="E7E6E6"/>
            </a:solidFill>
          </p:spPr>
          <p:txBody>
            <a:bodyPr wrap="square" lIns="0" tIns="0" rIns="0" bIns="0" rtlCol="0"/>
            <a:lstStyle/>
            <a:p>
              <a:endParaRPr/>
            </a:p>
          </p:txBody>
        </p:sp>
      </p:grpSp>
      <p:sp>
        <p:nvSpPr>
          <p:cNvPr id="8" name="object 8"/>
          <p:cNvSpPr txBox="1"/>
          <p:nvPr/>
        </p:nvSpPr>
        <p:spPr>
          <a:xfrm>
            <a:off x="650240" y="2400046"/>
            <a:ext cx="5455920" cy="1839221"/>
          </a:xfrm>
          <a:prstGeom prst="rect">
            <a:avLst/>
          </a:prstGeom>
        </p:spPr>
        <p:txBody>
          <a:bodyPr vert="horz" wrap="square" lIns="0" tIns="8890" rIns="0" bIns="0" rtlCol="0">
            <a:spAutoFit/>
          </a:bodyPr>
          <a:lstStyle/>
          <a:p>
            <a:pPr marL="241300" marR="160020" indent="-228600">
              <a:lnSpc>
                <a:spcPct val="102499"/>
              </a:lnSpc>
              <a:spcBef>
                <a:spcPts val="70"/>
              </a:spcBef>
              <a:buFont typeface="Symbol"/>
              <a:buChar char=""/>
              <a:tabLst>
                <a:tab pos="240665" algn="l"/>
                <a:tab pos="241300" algn="l"/>
              </a:tabLst>
            </a:pPr>
            <a:r>
              <a:rPr sz="900" spc="-5" dirty="0">
                <a:latin typeface="URW Gothic"/>
                <a:cs typeface="URW Gothic"/>
              </a:rPr>
              <a:t>Confidently and frequently </a:t>
            </a:r>
            <a:r>
              <a:rPr sz="900" dirty="0">
                <a:latin typeface="URW Gothic"/>
                <a:cs typeface="URW Gothic"/>
              </a:rPr>
              <a:t>join </a:t>
            </a:r>
            <a:r>
              <a:rPr sz="900" spc="-5" dirty="0">
                <a:latin typeface="URW Gothic"/>
                <a:cs typeface="URW Gothic"/>
              </a:rPr>
              <a:t>in with </a:t>
            </a:r>
            <a:r>
              <a:rPr sz="900" spc="-10" dirty="0">
                <a:latin typeface="URW Gothic"/>
                <a:cs typeface="URW Gothic"/>
              </a:rPr>
              <a:t>small </a:t>
            </a:r>
            <a:r>
              <a:rPr sz="900" spc="-5" dirty="0">
                <a:latin typeface="URW Gothic"/>
                <a:cs typeface="URW Gothic"/>
              </a:rPr>
              <a:t>group, class and </a:t>
            </a:r>
            <a:r>
              <a:rPr sz="900" dirty="0">
                <a:latin typeface="URW Gothic"/>
                <a:cs typeface="URW Gothic"/>
              </a:rPr>
              <a:t>on</a:t>
            </a:r>
            <a:r>
              <a:rPr lang="en-GB" sz="900" dirty="0">
                <a:latin typeface="URW Gothic"/>
                <a:cs typeface="URW Gothic"/>
              </a:rPr>
              <a:t>e</a:t>
            </a:r>
            <a:r>
              <a:rPr sz="900" dirty="0">
                <a:latin typeface="URW Gothic"/>
                <a:cs typeface="URW Gothic"/>
              </a:rPr>
              <a:t>-to-one </a:t>
            </a:r>
            <a:r>
              <a:rPr sz="900" spc="-5" dirty="0">
                <a:latin typeface="URW Gothic"/>
                <a:cs typeface="URW Gothic"/>
              </a:rPr>
              <a:t>discussions, offering  their own </a:t>
            </a:r>
            <a:r>
              <a:rPr sz="900" dirty="0">
                <a:latin typeface="URW Gothic"/>
                <a:cs typeface="URW Gothic"/>
              </a:rPr>
              <a:t>ideas </a:t>
            </a:r>
            <a:r>
              <a:rPr sz="900" spc="5" dirty="0">
                <a:latin typeface="URW Gothic"/>
                <a:cs typeface="URW Gothic"/>
              </a:rPr>
              <a:t>in </a:t>
            </a:r>
            <a:r>
              <a:rPr sz="900" dirty="0">
                <a:latin typeface="URW Gothic"/>
                <a:cs typeface="URW Gothic"/>
              </a:rPr>
              <a:t>a </a:t>
            </a:r>
            <a:r>
              <a:rPr sz="900" spc="-5" dirty="0">
                <a:latin typeface="URW Gothic"/>
                <a:cs typeface="URW Gothic"/>
              </a:rPr>
              <a:t>clear and audible</a:t>
            </a:r>
            <a:r>
              <a:rPr sz="900" spc="-30" dirty="0">
                <a:latin typeface="URW Gothic"/>
                <a:cs typeface="URW Gothic"/>
              </a:rPr>
              <a:t> </a:t>
            </a:r>
            <a:r>
              <a:rPr sz="900" spc="-5" dirty="0">
                <a:latin typeface="URW Gothic"/>
                <a:cs typeface="URW Gothic"/>
              </a:rPr>
              <a:t>voice</a:t>
            </a:r>
            <a:endParaRPr sz="900" dirty="0">
              <a:latin typeface="URW Gothic"/>
              <a:cs typeface="URW Gothic"/>
            </a:endParaRPr>
          </a:p>
          <a:p>
            <a:pPr marL="241300" marR="255270" indent="-228600">
              <a:lnSpc>
                <a:spcPct val="102200"/>
              </a:lnSpc>
              <a:buFont typeface="Symbol"/>
              <a:buChar char=""/>
              <a:tabLst>
                <a:tab pos="240665" algn="l"/>
                <a:tab pos="241300" algn="l"/>
              </a:tabLst>
            </a:pPr>
            <a:r>
              <a:rPr sz="900" spc="-5" dirty="0">
                <a:latin typeface="URW Gothic"/>
                <a:cs typeface="URW Gothic"/>
              </a:rPr>
              <a:t>Demonstrate</a:t>
            </a:r>
            <a:r>
              <a:rPr lang="en-US" sz="900" spc="-5" dirty="0">
                <a:latin typeface="URW Gothic"/>
                <a:cs typeface="URW Gothic"/>
              </a:rPr>
              <a:t> some</a:t>
            </a:r>
            <a:r>
              <a:rPr sz="900" spc="-5" dirty="0">
                <a:latin typeface="URW Gothic"/>
                <a:cs typeface="URW Gothic"/>
              </a:rPr>
              <a:t> </a:t>
            </a:r>
            <a:r>
              <a:rPr sz="900" dirty="0">
                <a:latin typeface="URW Gothic"/>
                <a:cs typeface="URW Gothic"/>
              </a:rPr>
              <a:t>use </a:t>
            </a:r>
            <a:r>
              <a:rPr sz="900" spc="-5" dirty="0">
                <a:latin typeface="URW Gothic"/>
                <a:cs typeface="URW Gothic"/>
              </a:rPr>
              <a:t>of their </a:t>
            </a:r>
            <a:r>
              <a:rPr sz="900" spc="-10" dirty="0">
                <a:latin typeface="URW Gothic"/>
                <a:cs typeface="URW Gothic"/>
              </a:rPr>
              <a:t>newly </a:t>
            </a:r>
            <a:r>
              <a:rPr sz="900" spc="-5" dirty="0">
                <a:latin typeface="URW Gothic"/>
                <a:cs typeface="URW Gothic"/>
              </a:rPr>
              <a:t>learnt vocabulary without being prompted to </a:t>
            </a:r>
            <a:r>
              <a:rPr sz="900" spc="5" dirty="0">
                <a:latin typeface="URW Gothic"/>
                <a:cs typeface="URW Gothic"/>
              </a:rPr>
              <a:t>join </a:t>
            </a:r>
            <a:r>
              <a:rPr sz="900" spc="-5" dirty="0">
                <a:latin typeface="URW Gothic"/>
                <a:cs typeface="URW Gothic"/>
              </a:rPr>
              <a:t>in by an  adult</a:t>
            </a:r>
            <a:endParaRPr sz="900" dirty="0">
              <a:latin typeface="URW Gothic"/>
              <a:cs typeface="URW Gothic"/>
            </a:endParaRPr>
          </a:p>
          <a:p>
            <a:pPr marL="241300" marR="143510" indent="-228600">
              <a:lnSpc>
                <a:spcPct val="102200"/>
              </a:lnSpc>
              <a:buFont typeface="Symbol"/>
              <a:buChar char=""/>
              <a:tabLst>
                <a:tab pos="240665" algn="l"/>
                <a:tab pos="241300" algn="l"/>
              </a:tabLst>
            </a:pPr>
            <a:r>
              <a:rPr sz="900" spc="-5" dirty="0">
                <a:latin typeface="URW Gothic"/>
                <a:cs typeface="URW Gothic"/>
              </a:rPr>
              <a:t>Independently offer</a:t>
            </a:r>
            <a:r>
              <a:rPr lang="en-US" sz="900" spc="-5" dirty="0">
                <a:latin typeface="URW Gothic"/>
                <a:cs typeface="URW Gothic"/>
              </a:rPr>
              <a:t> some</a:t>
            </a:r>
            <a:r>
              <a:rPr sz="900" spc="-5" dirty="0">
                <a:latin typeface="URW Gothic"/>
                <a:cs typeface="URW Gothic"/>
              </a:rPr>
              <a:t> explanations </a:t>
            </a:r>
            <a:r>
              <a:rPr sz="900" spc="5" dirty="0">
                <a:latin typeface="URW Gothic"/>
                <a:cs typeface="URW Gothic"/>
              </a:rPr>
              <a:t>in </a:t>
            </a:r>
            <a:r>
              <a:rPr sz="900" dirty="0">
                <a:latin typeface="URW Gothic"/>
                <a:cs typeface="URW Gothic"/>
              </a:rPr>
              <a:t>a </a:t>
            </a:r>
            <a:r>
              <a:rPr sz="900" spc="-5" dirty="0">
                <a:latin typeface="URW Gothic"/>
                <a:cs typeface="URW Gothic"/>
              </a:rPr>
              <a:t>wide range </a:t>
            </a:r>
            <a:r>
              <a:rPr sz="900" spc="-10" dirty="0">
                <a:latin typeface="URW Gothic"/>
                <a:cs typeface="URW Gothic"/>
              </a:rPr>
              <a:t>of </a:t>
            </a:r>
            <a:r>
              <a:rPr sz="900" spc="-5" dirty="0">
                <a:latin typeface="URW Gothic"/>
                <a:cs typeface="URW Gothic"/>
              </a:rPr>
              <a:t>situations </a:t>
            </a:r>
            <a:r>
              <a:rPr sz="900" spc="-10" dirty="0">
                <a:latin typeface="URW Gothic"/>
                <a:cs typeface="URW Gothic"/>
              </a:rPr>
              <a:t>for </a:t>
            </a:r>
            <a:r>
              <a:rPr sz="900" spc="-5" dirty="0">
                <a:latin typeface="URW Gothic"/>
                <a:cs typeface="URW Gothic"/>
              </a:rPr>
              <a:t>why things might happen,  </a:t>
            </a:r>
            <a:r>
              <a:rPr sz="900" dirty="0">
                <a:latin typeface="URW Gothic"/>
                <a:cs typeface="URW Gothic"/>
              </a:rPr>
              <a:t>making use </a:t>
            </a:r>
            <a:r>
              <a:rPr sz="900" spc="-5" dirty="0">
                <a:latin typeface="URW Gothic"/>
                <a:cs typeface="URW Gothic"/>
              </a:rPr>
              <a:t>of </a:t>
            </a:r>
            <a:r>
              <a:rPr lang="en-US" sz="900" spc="-5" dirty="0">
                <a:latin typeface="URW Gothic"/>
                <a:cs typeface="URW Gothic"/>
              </a:rPr>
              <a:t>some </a:t>
            </a:r>
            <a:r>
              <a:rPr sz="900" spc="-5" dirty="0">
                <a:latin typeface="URW Gothic"/>
                <a:cs typeface="URW Gothic"/>
              </a:rPr>
              <a:t>recently introduced</a:t>
            </a:r>
            <a:r>
              <a:rPr sz="900" spc="-35" dirty="0">
                <a:latin typeface="URW Gothic"/>
                <a:cs typeface="URW Gothic"/>
              </a:rPr>
              <a:t> </a:t>
            </a:r>
            <a:r>
              <a:rPr sz="900" spc="-5" dirty="0">
                <a:latin typeface="URW Gothic"/>
                <a:cs typeface="URW Gothic"/>
              </a:rPr>
              <a:t>vocabulary</a:t>
            </a:r>
            <a:endParaRPr sz="900" dirty="0">
              <a:latin typeface="URW Gothic"/>
              <a:cs typeface="URW Gothic"/>
            </a:endParaRPr>
          </a:p>
          <a:p>
            <a:pPr marL="241300" marR="140970" indent="-228600">
              <a:lnSpc>
                <a:spcPct val="102200"/>
              </a:lnSpc>
              <a:buFont typeface="Symbol"/>
              <a:buChar char=""/>
              <a:tabLst>
                <a:tab pos="240665" algn="l"/>
                <a:tab pos="241300" algn="l"/>
              </a:tabLst>
            </a:pPr>
            <a:r>
              <a:rPr sz="900" spc="-5" dirty="0">
                <a:latin typeface="URW Gothic"/>
                <a:cs typeface="URW Gothic"/>
              </a:rPr>
              <a:t>Offer explanations for </a:t>
            </a:r>
            <a:r>
              <a:rPr sz="900" dirty="0">
                <a:latin typeface="URW Gothic"/>
                <a:cs typeface="URW Gothic"/>
              </a:rPr>
              <a:t>why </a:t>
            </a:r>
            <a:r>
              <a:rPr sz="900" spc="-5" dirty="0">
                <a:latin typeface="URW Gothic"/>
                <a:cs typeface="URW Gothic"/>
              </a:rPr>
              <a:t>things might happen, making </a:t>
            </a:r>
            <a:r>
              <a:rPr sz="900" dirty="0">
                <a:latin typeface="URW Gothic"/>
                <a:cs typeface="URW Gothic"/>
              </a:rPr>
              <a:t>use </a:t>
            </a:r>
            <a:r>
              <a:rPr sz="900" spc="-5" dirty="0">
                <a:latin typeface="URW Gothic"/>
                <a:cs typeface="URW Gothic"/>
              </a:rPr>
              <a:t>of</a:t>
            </a:r>
            <a:r>
              <a:rPr lang="en-US" sz="900" spc="-5" dirty="0">
                <a:latin typeface="URW Gothic"/>
                <a:cs typeface="URW Gothic"/>
              </a:rPr>
              <a:t> some</a:t>
            </a:r>
            <a:r>
              <a:rPr sz="900" spc="-5" dirty="0">
                <a:latin typeface="URW Gothic"/>
                <a:cs typeface="URW Gothic"/>
              </a:rPr>
              <a:t> introduced vocabulary from  stories, non-fiction, rhymes </a:t>
            </a:r>
            <a:r>
              <a:rPr sz="900" dirty="0">
                <a:latin typeface="URW Gothic"/>
                <a:cs typeface="URW Gothic"/>
              </a:rPr>
              <a:t>and </a:t>
            </a:r>
            <a:r>
              <a:rPr sz="900" spc="-10" dirty="0">
                <a:latin typeface="URW Gothic"/>
                <a:cs typeface="URW Gothic"/>
              </a:rPr>
              <a:t>poems </a:t>
            </a:r>
            <a:r>
              <a:rPr sz="900" dirty="0">
                <a:latin typeface="URW Gothic"/>
                <a:cs typeface="URW Gothic"/>
              </a:rPr>
              <a:t>when</a:t>
            </a:r>
            <a:r>
              <a:rPr sz="900" spc="-15" dirty="0">
                <a:latin typeface="URW Gothic"/>
                <a:cs typeface="URW Gothic"/>
              </a:rPr>
              <a:t> </a:t>
            </a:r>
            <a:r>
              <a:rPr sz="900" spc="-5" dirty="0">
                <a:latin typeface="URW Gothic"/>
                <a:cs typeface="URW Gothic"/>
              </a:rPr>
              <a:t>appropriate</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Confidently describe events </a:t>
            </a:r>
            <a:r>
              <a:rPr sz="900" spc="10" dirty="0">
                <a:latin typeface="URW Gothic"/>
                <a:cs typeface="URW Gothic"/>
              </a:rPr>
              <a:t>in </a:t>
            </a:r>
            <a:r>
              <a:rPr sz="900" spc="-5" dirty="0">
                <a:latin typeface="URW Gothic"/>
                <a:cs typeface="URW Gothic"/>
              </a:rPr>
              <a:t>detail and the correct chronological</a:t>
            </a:r>
            <a:r>
              <a:rPr sz="900" spc="-20" dirty="0">
                <a:latin typeface="URW Gothic"/>
                <a:cs typeface="URW Gothic"/>
              </a:rPr>
              <a:t> </a:t>
            </a:r>
            <a:r>
              <a:rPr sz="900" spc="-5" dirty="0">
                <a:latin typeface="URW Gothic"/>
                <a:cs typeface="URW Gothic"/>
              </a:rPr>
              <a:t>order</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spc="-5" dirty="0">
                <a:latin typeface="URW Gothic"/>
                <a:cs typeface="URW Gothic"/>
              </a:rPr>
              <a:t>Connect one </a:t>
            </a:r>
            <a:r>
              <a:rPr sz="900" dirty="0">
                <a:latin typeface="URW Gothic"/>
                <a:cs typeface="URW Gothic"/>
              </a:rPr>
              <a:t>idea </a:t>
            </a:r>
            <a:r>
              <a:rPr sz="900" spc="-5" dirty="0">
                <a:latin typeface="URW Gothic"/>
                <a:cs typeface="URW Gothic"/>
              </a:rPr>
              <a:t>or action to another </a:t>
            </a:r>
            <a:r>
              <a:rPr sz="900" dirty="0">
                <a:latin typeface="URW Gothic"/>
                <a:cs typeface="URW Gothic"/>
              </a:rPr>
              <a:t>using a </a:t>
            </a:r>
            <a:r>
              <a:rPr sz="900" spc="-5" dirty="0">
                <a:latin typeface="URW Gothic"/>
                <a:cs typeface="URW Gothic"/>
              </a:rPr>
              <a:t>range of connectives </a:t>
            </a:r>
            <a:endParaRPr sz="900" dirty="0">
              <a:latin typeface="URW Gothic"/>
              <a:cs typeface="URW Gothic"/>
            </a:endParaRPr>
          </a:p>
          <a:p>
            <a:pPr marL="241300" marR="10160" indent="-228600">
              <a:lnSpc>
                <a:spcPts val="1100"/>
              </a:lnSpc>
              <a:spcBef>
                <a:spcPts val="35"/>
              </a:spcBef>
              <a:buFont typeface="Symbol"/>
              <a:buChar char=""/>
              <a:tabLst>
                <a:tab pos="240665" algn="l"/>
                <a:tab pos="241300" algn="l"/>
              </a:tabLst>
            </a:pPr>
            <a:r>
              <a:rPr sz="900" spc="-5" dirty="0">
                <a:latin typeface="URW Gothic"/>
                <a:cs typeface="URW Gothic"/>
              </a:rPr>
              <a:t>Use talk to help work </a:t>
            </a:r>
            <a:r>
              <a:rPr sz="900" dirty="0">
                <a:latin typeface="URW Gothic"/>
                <a:cs typeface="URW Gothic"/>
              </a:rPr>
              <a:t>out </a:t>
            </a:r>
            <a:r>
              <a:rPr sz="900" spc="-5" dirty="0">
                <a:latin typeface="URW Gothic"/>
                <a:cs typeface="URW Gothic"/>
              </a:rPr>
              <a:t>problems and organise thinking and activities. Explain </a:t>
            </a:r>
            <a:r>
              <a:rPr sz="900" spc="-10" dirty="0">
                <a:latin typeface="URW Gothic"/>
                <a:cs typeface="URW Gothic"/>
              </a:rPr>
              <a:t>how </a:t>
            </a:r>
            <a:r>
              <a:rPr sz="900" dirty="0">
                <a:latin typeface="URW Gothic"/>
                <a:cs typeface="URW Gothic"/>
              </a:rPr>
              <a:t>things  </a:t>
            </a:r>
            <a:r>
              <a:rPr sz="900" spc="-5" dirty="0">
                <a:latin typeface="URW Gothic"/>
                <a:cs typeface="URW Gothic"/>
              </a:rPr>
              <a:t>work and </a:t>
            </a:r>
            <a:r>
              <a:rPr sz="900" dirty="0">
                <a:latin typeface="URW Gothic"/>
                <a:cs typeface="URW Gothic"/>
              </a:rPr>
              <a:t>how </a:t>
            </a:r>
            <a:r>
              <a:rPr sz="900" spc="-5" dirty="0">
                <a:latin typeface="URW Gothic"/>
                <a:cs typeface="URW Gothic"/>
              </a:rPr>
              <a:t>they might happen </a:t>
            </a:r>
            <a:endParaRPr lang="en-US" sz="900" spc="-5" dirty="0">
              <a:latin typeface="URW Gothic"/>
              <a:cs typeface="URW Gothic"/>
            </a:endParaRPr>
          </a:p>
          <a:p>
            <a:pPr marL="241300" marR="10160" indent="-228600">
              <a:lnSpc>
                <a:spcPts val="1100"/>
              </a:lnSpc>
              <a:spcBef>
                <a:spcPts val="35"/>
              </a:spcBef>
              <a:buFont typeface="Symbol"/>
              <a:buChar char=""/>
              <a:tabLst>
                <a:tab pos="240665" algn="l"/>
                <a:tab pos="241300" algn="l"/>
              </a:tabLst>
            </a:pPr>
            <a:r>
              <a:rPr sz="900" dirty="0">
                <a:latin typeface="URW Gothic"/>
                <a:cs typeface="URW Gothic"/>
              </a:rPr>
              <a:t>Can </a:t>
            </a:r>
            <a:r>
              <a:rPr sz="900" spc="-5" dirty="0">
                <a:latin typeface="URW Gothic"/>
                <a:cs typeface="URW Gothic"/>
              </a:rPr>
              <a:t>appropriately verbally disagree without being</a:t>
            </a:r>
            <a:r>
              <a:rPr sz="900" spc="-20" dirty="0">
                <a:latin typeface="URW Gothic"/>
                <a:cs typeface="URW Gothic"/>
              </a:rPr>
              <a:t> </a:t>
            </a:r>
            <a:r>
              <a:rPr sz="900" spc="-5" dirty="0">
                <a:latin typeface="URW Gothic"/>
                <a:cs typeface="URW Gothic"/>
              </a:rPr>
              <a:t>upset</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Learn rhymes, poems </a:t>
            </a:r>
            <a:r>
              <a:rPr sz="900" dirty="0">
                <a:latin typeface="URW Gothic"/>
                <a:cs typeface="URW Gothic"/>
              </a:rPr>
              <a:t>and </a:t>
            </a:r>
            <a:r>
              <a:rPr sz="900" spc="-5" dirty="0">
                <a:latin typeface="URW Gothic"/>
                <a:cs typeface="URW Gothic"/>
              </a:rPr>
              <a:t>songs </a:t>
            </a:r>
            <a:endParaRPr sz="900" dirty="0">
              <a:latin typeface="URW Gothic"/>
              <a:cs typeface="URW Gothic"/>
            </a:endParaRPr>
          </a:p>
        </p:txBody>
      </p:sp>
      <p:sp>
        <p:nvSpPr>
          <p:cNvPr id="9" name="object 9"/>
          <p:cNvSpPr txBox="1"/>
          <p:nvPr/>
        </p:nvSpPr>
        <p:spPr>
          <a:xfrm>
            <a:off x="421640" y="346963"/>
            <a:ext cx="9647555" cy="2075814"/>
          </a:xfrm>
          <a:prstGeom prst="rect">
            <a:avLst/>
          </a:prstGeom>
        </p:spPr>
        <p:txBody>
          <a:bodyPr vert="horz" wrap="square" lIns="0" tIns="12700" rIns="0" bIns="0" rtlCol="0">
            <a:spAutoFit/>
          </a:bodyPr>
          <a:lstStyle/>
          <a:p>
            <a:pPr marL="478790">
              <a:lnSpc>
                <a:spcPct val="100000"/>
              </a:lnSpc>
              <a:spcBef>
                <a:spcPts val="100"/>
              </a:spcBef>
            </a:pPr>
            <a:r>
              <a:rPr sz="1400" b="1" spc="-5" dirty="0">
                <a:latin typeface="Gothic Uralic"/>
                <a:cs typeface="Gothic Uralic"/>
              </a:rPr>
              <a:t>Early Years Expectations: </a:t>
            </a:r>
            <a:r>
              <a:rPr lang="en-GB" sz="1400" b="1" i="1" spc="-245" dirty="0">
                <a:solidFill>
                  <a:srgbClr val="808080"/>
                </a:solidFill>
                <a:latin typeface="Verdana"/>
                <a:cs typeface="Gothic Uralic"/>
              </a:rPr>
              <a:t>Reception</a:t>
            </a:r>
            <a:endParaRPr sz="1400" dirty="0">
              <a:latin typeface="Verdana"/>
              <a:cs typeface="Verdana"/>
            </a:endParaRPr>
          </a:p>
          <a:p>
            <a:pPr marL="478790">
              <a:lnSpc>
                <a:spcPct val="100000"/>
              </a:lnSpc>
              <a:spcBef>
                <a:spcPts val="60"/>
              </a:spcBef>
            </a:pPr>
            <a:r>
              <a:rPr sz="1200" b="1" dirty="0">
                <a:solidFill>
                  <a:srgbClr val="FF0000"/>
                </a:solidFill>
                <a:latin typeface="Gothic Uralic"/>
                <a:cs typeface="Gothic Uralic"/>
              </a:rPr>
              <a:t>Communication </a:t>
            </a:r>
            <a:r>
              <a:rPr sz="1200" b="1" spc="-5" dirty="0">
                <a:solidFill>
                  <a:srgbClr val="FF0000"/>
                </a:solidFill>
                <a:latin typeface="Gothic Uralic"/>
                <a:cs typeface="Gothic Uralic"/>
              </a:rPr>
              <a:t>and </a:t>
            </a:r>
            <a:r>
              <a:rPr sz="1200" b="1" dirty="0">
                <a:solidFill>
                  <a:srgbClr val="FF0000"/>
                </a:solidFill>
                <a:latin typeface="Gothic Uralic"/>
                <a:cs typeface="Gothic Uralic"/>
              </a:rPr>
              <a:t>Language |</a:t>
            </a:r>
            <a:r>
              <a:rPr sz="1200" b="1" spc="-15" dirty="0">
                <a:solidFill>
                  <a:srgbClr val="FF0000"/>
                </a:solidFill>
                <a:latin typeface="Gothic Uralic"/>
                <a:cs typeface="Gothic Uralic"/>
              </a:rPr>
              <a:t> </a:t>
            </a:r>
            <a:r>
              <a:rPr sz="1200" b="1" dirty="0">
                <a:solidFill>
                  <a:srgbClr val="FF0000"/>
                </a:solidFill>
                <a:latin typeface="Gothic Uralic"/>
                <a:cs typeface="Gothic Uralic"/>
              </a:rPr>
              <a:t>Speaking</a:t>
            </a:r>
            <a:endParaRPr sz="1200" dirty="0">
              <a:latin typeface="Gothic Uralic"/>
              <a:cs typeface="Gothic Uralic"/>
            </a:endParaRPr>
          </a:p>
          <a:p>
            <a:pPr>
              <a:lnSpc>
                <a:spcPct val="100000"/>
              </a:lnSpc>
              <a:spcBef>
                <a:spcPts val="25"/>
              </a:spcBef>
            </a:pPr>
            <a:endParaRPr sz="1300" dirty="0">
              <a:latin typeface="Gothic Uralic"/>
              <a:cs typeface="Gothic Uralic"/>
            </a:endParaRPr>
          </a:p>
          <a:p>
            <a:pPr marL="12700">
              <a:lnSpc>
                <a:spcPct val="100000"/>
              </a:lnSpc>
            </a:pPr>
            <a:r>
              <a:rPr sz="1200" b="1" dirty="0">
                <a:solidFill>
                  <a:srgbClr val="FFFFFF"/>
                </a:solidFill>
                <a:latin typeface="Gothic Uralic"/>
                <a:cs typeface="Gothic Uralic"/>
              </a:rPr>
              <a:t>Early Learning </a:t>
            </a:r>
            <a:r>
              <a:rPr sz="1200" b="1" spc="-5" dirty="0">
                <a:solidFill>
                  <a:srgbClr val="FFFFFF"/>
                </a:solidFill>
                <a:latin typeface="Gothic Uralic"/>
                <a:cs typeface="Gothic Uralic"/>
              </a:rPr>
              <a:t>Goal: </a:t>
            </a:r>
            <a:r>
              <a:rPr sz="1200" b="1" dirty="0">
                <a:solidFill>
                  <a:srgbClr val="FFFFFF"/>
                </a:solidFill>
                <a:latin typeface="Gothic Uralic"/>
                <a:cs typeface="Gothic Uralic"/>
              </a:rPr>
              <a:t>Communication </a:t>
            </a:r>
            <a:r>
              <a:rPr sz="1200" b="1" spc="-5" dirty="0">
                <a:solidFill>
                  <a:srgbClr val="FFFFFF"/>
                </a:solidFill>
                <a:latin typeface="Gothic Uralic"/>
                <a:cs typeface="Gothic Uralic"/>
              </a:rPr>
              <a:t>and </a:t>
            </a:r>
            <a:r>
              <a:rPr sz="1200" b="1" dirty="0">
                <a:solidFill>
                  <a:srgbClr val="FFFFFF"/>
                </a:solidFill>
                <a:latin typeface="Gothic Uralic"/>
                <a:cs typeface="Gothic Uralic"/>
              </a:rPr>
              <a:t>Language |</a:t>
            </a:r>
            <a:r>
              <a:rPr sz="1200" b="1" spc="-10" dirty="0">
                <a:solidFill>
                  <a:srgbClr val="FFFFFF"/>
                </a:solidFill>
                <a:latin typeface="Gothic Uralic"/>
                <a:cs typeface="Gothic Uralic"/>
              </a:rPr>
              <a:t> </a:t>
            </a:r>
            <a:r>
              <a:rPr sz="1200" spc="-5" dirty="0">
                <a:solidFill>
                  <a:srgbClr val="FFFFFF"/>
                </a:solidFill>
                <a:latin typeface="URW Gothic"/>
                <a:cs typeface="URW Gothic"/>
              </a:rPr>
              <a:t>Speaking</a:t>
            </a:r>
            <a:endParaRPr sz="1200" dirty="0">
              <a:latin typeface="URW Gothic"/>
              <a:cs typeface="URW Gothic"/>
            </a:endParaRPr>
          </a:p>
          <a:p>
            <a:pPr marL="12700">
              <a:lnSpc>
                <a:spcPct val="100000"/>
              </a:lnSpc>
            </a:pPr>
            <a:r>
              <a:rPr sz="900" spc="-5" dirty="0">
                <a:latin typeface="URW Gothic"/>
                <a:cs typeface="URW Gothic"/>
              </a:rPr>
              <a:t>Children at the expected level of development</a:t>
            </a:r>
            <a:r>
              <a:rPr sz="900" spc="5" dirty="0">
                <a:latin typeface="URW Gothic"/>
                <a:cs typeface="URW Gothic"/>
              </a:rPr>
              <a:t> </a:t>
            </a:r>
            <a:r>
              <a:rPr sz="900" spc="-5" dirty="0">
                <a:latin typeface="URW Gothic"/>
                <a:cs typeface="URW Gothic"/>
              </a:rPr>
              <a:t>will:</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dirty="0">
                <a:latin typeface="URW Gothic"/>
                <a:cs typeface="URW Gothic"/>
              </a:rPr>
              <a:t>Join </a:t>
            </a:r>
            <a:r>
              <a:rPr sz="900" spc="5" dirty="0">
                <a:latin typeface="URW Gothic"/>
                <a:cs typeface="URW Gothic"/>
              </a:rPr>
              <a:t>in </a:t>
            </a:r>
            <a:r>
              <a:rPr sz="900" spc="-5" dirty="0">
                <a:latin typeface="URW Gothic"/>
                <a:cs typeface="URW Gothic"/>
              </a:rPr>
              <a:t>with </a:t>
            </a:r>
            <a:r>
              <a:rPr sz="900" spc="-10" dirty="0">
                <a:latin typeface="URW Gothic"/>
                <a:cs typeface="URW Gothic"/>
              </a:rPr>
              <a:t>small </a:t>
            </a:r>
            <a:r>
              <a:rPr sz="900" spc="-5" dirty="0">
                <a:latin typeface="URW Gothic"/>
                <a:cs typeface="URW Gothic"/>
              </a:rPr>
              <a:t>group, class and on-to-one discussions, offering their own ideas, using their newly learnt</a:t>
            </a:r>
            <a:r>
              <a:rPr sz="900" spc="5" dirty="0">
                <a:latin typeface="URW Gothic"/>
                <a:cs typeface="URW Gothic"/>
              </a:rPr>
              <a:t> </a:t>
            </a:r>
            <a:r>
              <a:rPr sz="900" spc="-5" dirty="0">
                <a:latin typeface="URW Gothic"/>
                <a:cs typeface="URW Gothic"/>
              </a:rPr>
              <a:t>vocabulary.</a:t>
            </a:r>
            <a:endParaRPr sz="900" dirty="0">
              <a:latin typeface="URW Gothic"/>
              <a:cs typeface="URW Gothic"/>
            </a:endParaRPr>
          </a:p>
          <a:p>
            <a:pPr marL="469900" indent="-228600">
              <a:lnSpc>
                <a:spcPct val="100000"/>
              </a:lnSpc>
              <a:spcBef>
                <a:spcPts val="25"/>
              </a:spcBef>
              <a:buFont typeface="Symbol"/>
              <a:buChar char=""/>
              <a:tabLst>
                <a:tab pos="469265" algn="l"/>
                <a:tab pos="469900" algn="l"/>
              </a:tabLst>
            </a:pPr>
            <a:r>
              <a:rPr sz="900" spc="-5" dirty="0">
                <a:latin typeface="URW Gothic"/>
                <a:cs typeface="URW Gothic"/>
              </a:rPr>
              <a:t>Offer explanations for why things might happen, making </a:t>
            </a:r>
            <a:r>
              <a:rPr sz="900" dirty="0">
                <a:latin typeface="URW Gothic"/>
                <a:cs typeface="URW Gothic"/>
              </a:rPr>
              <a:t>use </a:t>
            </a:r>
            <a:r>
              <a:rPr sz="900" spc="-5" dirty="0">
                <a:latin typeface="URW Gothic"/>
                <a:cs typeface="URW Gothic"/>
              </a:rPr>
              <a:t>of recently introduced</a:t>
            </a:r>
            <a:r>
              <a:rPr sz="900" spc="-25" dirty="0">
                <a:latin typeface="URW Gothic"/>
                <a:cs typeface="URW Gothic"/>
              </a:rPr>
              <a:t> </a:t>
            </a:r>
            <a:r>
              <a:rPr sz="900" dirty="0">
                <a:latin typeface="URW Gothic"/>
                <a:cs typeface="URW Gothic"/>
              </a:rPr>
              <a:t>vocabulary.</a:t>
            </a:r>
          </a:p>
          <a:p>
            <a:pPr marL="469900" indent="-228600">
              <a:lnSpc>
                <a:spcPct val="100000"/>
              </a:lnSpc>
              <a:spcBef>
                <a:spcPts val="20"/>
              </a:spcBef>
              <a:buFont typeface="Symbol"/>
              <a:buChar char=""/>
              <a:tabLst>
                <a:tab pos="469265" algn="l"/>
                <a:tab pos="469900" algn="l"/>
              </a:tabLst>
            </a:pPr>
            <a:r>
              <a:rPr sz="900" spc="-5" dirty="0">
                <a:latin typeface="URW Gothic"/>
                <a:cs typeface="URW Gothic"/>
              </a:rPr>
              <a:t>Offer explanation for why things might happen, making use of introduced vocabulary from stories, </a:t>
            </a:r>
            <a:r>
              <a:rPr sz="900" dirty="0">
                <a:latin typeface="URW Gothic"/>
                <a:cs typeface="URW Gothic"/>
              </a:rPr>
              <a:t>non-fiction, </a:t>
            </a:r>
            <a:r>
              <a:rPr sz="900" spc="-5" dirty="0">
                <a:latin typeface="URW Gothic"/>
                <a:cs typeface="URW Gothic"/>
              </a:rPr>
              <a:t>rhymes and poems </a:t>
            </a:r>
            <a:r>
              <a:rPr sz="900" dirty="0">
                <a:latin typeface="URW Gothic"/>
                <a:cs typeface="URW Gothic"/>
              </a:rPr>
              <a:t>when</a:t>
            </a:r>
            <a:r>
              <a:rPr sz="900" spc="50" dirty="0">
                <a:latin typeface="URW Gothic"/>
                <a:cs typeface="URW Gothic"/>
              </a:rPr>
              <a:t> </a:t>
            </a:r>
            <a:r>
              <a:rPr sz="900" spc="-5" dirty="0">
                <a:latin typeface="URW Gothic"/>
                <a:cs typeface="URW Gothic"/>
              </a:rPr>
              <a:t>appropriate.</a:t>
            </a:r>
            <a:endParaRPr sz="900" dirty="0">
              <a:latin typeface="URW Gothic"/>
              <a:cs typeface="URW Gothic"/>
            </a:endParaRPr>
          </a:p>
          <a:p>
            <a:pPr>
              <a:lnSpc>
                <a:spcPct val="100000"/>
              </a:lnSpc>
              <a:spcBef>
                <a:spcPts val="40"/>
              </a:spcBef>
            </a:pPr>
            <a:endParaRPr sz="850" dirty="0">
              <a:latin typeface="URW Gothic"/>
              <a:cs typeface="URW Gothic"/>
            </a:endParaRPr>
          </a:p>
          <a:p>
            <a:pPr marL="12700">
              <a:lnSpc>
                <a:spcPct val="100000"/>
              </a:lnSpc>
              <a:spcBef>
                <a:spcPts val="5"/>
              </a:spcBef>
              <a:tabLst>
                <a:tab pos="5857875" algn="l"/>
              </a:tabLst>
            </a:pPr>
            <a:r>
              <a:rPr sz="900" b="1" spc="-5" dirty="0">
                <a:latin typeface="Gothic Uralic"/>
                <a:cs typeface="Gothic Uralic"/>
              </a:rPr>
              <a:t>Progression towards the Early</a:t>
            </a:r>
            <a:r>
              <a:rPr sz="900" b="1" spc="60" dirty="0">
                <a:latin typeface="Gothic Uralic"/>
                <a:cs typeface="Gothic Uralic"/>
              </a:rPr>
              <a:t> </a:t>
            </a:r>
            <a:r>
              <a:rPr sz="900" b="1" dirty="0">
                <a:latin typeface="Gothic Uralic"/>
                <a:cs typeface="Gothic Uralic"/>
              </a:rPr>
              <a:t>Learning</a:t>
            </a:r>
            <a:r>
              <a:rPr sz="900" b="1" spc="20" dirty="0">
                <a:latin typeface="Gothic Uralic"/>
                <a:cs typeface="Gothic Uralic"/>
              </a:rPr>
              <a:t> </a:t>
            </a:r>
            <a:r>
              <a:rPr sz="900" b="1" spc="-5" dirty="0">
                <a:latin typeface="Gothic Uralic"/>
                <a:cs typeface="Gothic Uralic"/>
              </a:rPr>
              <a:t>Goal	Progress in other </a:t>
            </a:r>
            <a:r>
              <a:rPr sz="900" b="1" dirty="0">
                <a:latin typeface="Gothic Uralic"/>
                <a:cs typeface="Gothic Uralic"/>
              </a:rPr>
              <a:t>areas </a:t>
            </a:r>
            <a:r>
              <a:rPr sz="900" b="1" spc="-5" dirty="0">
                <a:latin typeface="Gothic Uralic"/>
                <a:cs typeface="Gothic Uralic"/>
              </a:rPr>
              <a:t>of Speaking </a:t>
            </a:r>
            <a:r>
              <a:rPr sz="900" b="1" dirty="0">
                <a:latin typeface="Gothic Uralic"/>
                <a:cs typeface="Gothic Uralic"/>
              </a:rPr>
              <a:t>– </a:t>
            </a:r>
            <a:r>
              <a:rPr lang="en-GB" sz="900" b="1" i="1" spc="-155" dirty="0" err="1">
                <a:latin typeface="Verdana"/>
                <a:cs typeface="Gothic Uralic"/>
              </a:rPr>
              <a:t>Receptio</a:t>
            </a:r>
            <a:r>
              <a:rPr lang="en-GB" sz="900" b="1" i="1" spc="-155" dirty="0">
                <a:latin typeface="Verdana"/>
                <a:cs typeface="Gothic Uralic"/>
              </a:rPr>
              <a:t> n</a:t>
            </a:r>
            <a:endParaRPr sz="900" dirty="0">
              <a:latin typeface="Verdana"/>
              <a:cs typeface="Verdana"/>
            </a:endParaRPr>
          </a:p>
          <a:p>
            <a:pPr marL="12700">
              <a:lnSpc>
                <a:spcPct val="100000"/>
              </a:lnSpc>
              <a:spcBef>
                <a:spcPts val="20"/>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Summer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a:t>
            </a:r>
            <a:endParaRPr sz="900" dirty="0">
              <a:latin typeface="URW Gothic"/>
              <a:cs typeface="URW Gothic"/>
            </a:endParaRPr>
          </a:p>
          <a:p>
            <a:pPr>
              <a:lnSpc>
                <a:spcPct val="100000"/>
              </a:lnSpc>
              <a:spcBef>
                <a:spcPts val="40"/>
              </a:spcBef>
            </a:pPr>
            <a:endParaRPr sz="850" dirty="0">
              <a:latin typeface="URW Gothic"/>
              <a:cs typeface="URW Gothic"/>
            </a:endParaRPr>
          </a:p>
          <a:p>
            <a:pPr marL="12700">
              <a:lnSpc>
                <a:spcPct val="100000"/>
              </a:lnSpc>
              <a:tabLst>
                <a:tab pos="5857875" algn="l"/>
              </a:tabLst>
            </a:pPr>
            <a:r>
              <a:rPr sz="900" b="1" dirty="0">
                <a:latin typeface="Gothic Uralic"/>
                <a:cs typeface="Gothic Uralic"/>
              </a:rPr>
              <a:t>Speaking:	Speaking:</a:t>
            </a:r>
            <a:endParaRPr sz="900" dirty="0">
              <a:latin typeface="Gothic Uralic"/>
              <a:cs typeface="Gothic Uralic"/>
            </a:endParaRPr>
          </a:p>
        </p:txBody>
      </p:sp>
      <p:sp>
        <p:nvSpPr>
          <p:cNvPr id="10" name="object 10"/>
          <p:cNvSpPr txBox="1"/>
          <p:nvPr/>
        </p:nvSpPr>
        <p:spPr>
          <a:xfrm>
            <a:off x="6495669" y="2400046"/>
            <a:ext cx="3845560" cy="1272336"/>
          </a:xfrm>
          <a:prstGeom prst="rect">
            <a:avLst/>
          </a:prstGeom>
        </p:spPr>
        <p:txBody>
          <a:bodyPr vert="horz" wrap="square" lIns="0" tIns="8890" rIns="0" bIns="0" rtlCol="0">
            <a:spAutoFit/>
          </a:bodyPr>
          <a:lstStyle/>
          <a:p>
            <a:pPr marL="241300" marR="6985" indent="-228600">
              <a:lnSpc>
                <a:spcPct val="102499"/>
              </a:lnSpc>
              <a:spcBef>
                <a:spcPts val="70"/>
              </a:spcBef>
              <a:buFont typeface="Symbol"/>
              <a:buChar char=""/>
              <a:tabLst>
                <a:tab pos="240665" algn="l"/>
                <a:tab pos="241300" algn="l"/>
              </a:tabLst>
            </a:pPr>
            <a:r>
              <a:rPr sz="900" spc="-5" dirty="0">
                <a:latin typeface="URW Gothic"/>
                <a:cs typeface="URW Gothic"/>
              </a:rPr>
              <a:t>Responds to direct teaching and discussions </a:t>
            </a:r>
            <a:r>
              <a:rPr sz="900" spc="-10" dirty="0">
                <a:latin typeface="URW Gothic"/>
                <a:cs typeface="URW Gothic"/>
              </a:rPr>
              <a:t>through </a:t>
            </a:r>
            <a:r>
              <a:rPr sz="900" spc="-5" dirty="0">
                <a:latin typeface="URW Gothic"/>
                <a:cs typeface="URW Gothic"/>
              </a:rPr>
              <a:t>questioning  or comments</a:t>
            </a:r>
            <a:endParaRPr sz="900" dirty="0">
              <a:latin typeface="URW Gothic"/>
              <a:cs typeface="URW Gothic"/>
            </a:endParaRPr>
          </a:p>
          <a:p>
            <a:pPr marL="241300" marR="27305" indent="-228600">
              <a:lnSpc>
                <a:spcPct val="102200"/>
              </a:lnSpc>
              <a:buFont typeface="Symbol"/>
              <a:buChar char=""/>
              <a:tabLst>
                <a:tab pos="240665" algn="l"/>
                <a:tab pos="241300" algn="l"/>
              </a:tabLst>
            </a:pPr>
            <a:r>
              <a:rPr sz="900" dirty="0">
                <a:latin typeface="URW Gothic"/>
                <a:cs typeface="URW Gothic"/>
              </a:rPr>
              <a:t>Can </a:t>
            </a:r>
            <a:r>
              <a:rPr sz="900" spc="-5" dirty="0">
                <a:latin typeface="URW Gothic"/>
                <a:cs typeface="URW Gothic"/>
              </a:rPr>
              <a:t>engage effectively </a:t>
            </a:r>
            <a:r>
              <a:rPr sz="900" spc="5" dirty="0">
                <a:latin typeface="URW Gothic"/>
                <a:cs typeface="URW Gothic"/>
              </a:rPr>
              <a:t>in </a:t>
            </a:r>
            <a:r>
              <a:rPr sz="900" spc="-5" dirty="0">
                <a:latin typeface="URW Gothic"/>
                <a:cs typeface="URW Gothic"/>
              </a:rPr>
              <a:t>conversation and </a:t>
            </a:r>
            <a:r>
              <a:rPr sz="900" spc="-10" dirty="0">
                <a:latin typeface="URW Gothic"/>
                <a:cs typeface="URW Gothic"/>
              </a:rPr>
              <a:t>engage </a:t>
            </a:r>
            <a:r>
              <a:rPr sz="900" dirty="0">
                <a:latin typeface="URW Gothic"/>
                <a:cs typeface="URW Gothic"/>
              </a:rPr>
              <a:t>in </a:t>
            </a:r>
            <a:r>
              <a:rPr sz="900" spc="5" dirty="0">
                <a:latin typeface="URW Gothic"/>
                <a:cs typeface="URW Gothic"/>
              </a:rPr>
              <a:t>the </a:t>
            </a:r>
            <a:r>
              <a:rPr sz="900" dirty="0">
                <a:latin typeface="URW Gothic"/>
                <a:cs typeface="URW Gothic"/>
              </a:rPr>
              <a:t>roles  </a:t>
            </a:r>
            <a:r>
              <a:rPr sz="900" spc="-5" dirty="0">
                <a:latin typeface="URW Gothic"/>
                <a:cs typeface="URW Gothic"/>
              </a:rPr>
              <a:t>of speaker and</a:t>
            </a:r>
            <a:r>
              <a:rPr sz="900" spc="-10" dirty="0">
                <a:latin typeface="URW Gothic"/>
                <a:cs typeface="URW Gothic"/>
              </a:rPr>
              <a:t> </a:t>
            </a:r>
            <a:r>
              <a:rPr sz="900" spc="-5" dirty="0">
                <a:latin typeface="URW Gothic"/>
                <a:cs typeface="URW Gothic"/>
              </a:rPr>
              <a:t>listener</a:t>
            </a:r>
            <a:endParaRPr sz="900" dirty="0">
              <a:latin typeface="URW Gothic"/>
              <a:cs typeface="URW Gothic"/>
            </a:endParaRPr>
          </a:p>
          <a:p>
            <a:pPr marL="241300" marR="5080" indent="-228600">
              <a:lnSpc>
                <a:spcPct val="102200"/>
              </a:lnSpc>
              <a:buFont typeface="Symbol"/>
              <a:buChar char=""/>
              <a:tabLst>
                <a:tab pos="240665" algn="l"/>
                <a:tab pos="241300" algn="l"/>
              </a:tabLst>
            </a:pPr>
            <a:r>
              <a:rPr sz="900" dirty="0">
                <a:latin typeface="URW Gothic"/>
                <a:cs typeface="URW Gothic"/>
              </a:rPr>
              <a:t>Can </a:t>
            </a:r>
            <a:r>
              <a:rPr sz="900" spc="-5" dirty="0">
                <a:latin typeface="URW Gothic"/>
                <a:cs typeface="URW Gothic"/>
              </a:rPr>
              <a:t>engage </a:t>
            </a:r>
            <a:r>
              <a:rPr sz="900" spc="5" dirty="0">
                <a:latin typeface="URW Gothic"/>
                <a:cs typeface="URW Gothic"/>
              </a:rPr>
              <a:t>in </a:t>
            </a:r>
            <a:r>
              <a:rPr sz="900" spc="-5" dirty="0">
                <a:latin typeface="URW Gothic"/>
                <a:cs typeface="URW Gothic"/>
              </a:rPr>
              <a:t>conversation and </a:t>
            </a:r>
            <a:r>
              <a:rPr sz="900" dirty="0">
                <a:latin typeface="URW Gothic"/>
                <a:cs typeface="URW Gothic"/>
              </a:rPr>
              <a:t>turn </a:t>
            </a:r>
            <a:r>
              <a:rPr sz="900" spc="-5" dirty="0">
                <a:latin typeface="URW Gothic"/>
                <a:cs typeface="URW Gothic"/>
              </a:rPr>
              <a:t>take effectively with either  another individual or </a:t>
            </a:r>
            <a:r>
              <a:rPr sz="900" dirty="0">
                <a:latin typeface="URW Gothic"/>
                <a:cs typeface="URW Gothic"/>
              </a:rPr>
              <a:t>a </a:t>
            </a:r>
            <a:r>
              <a:rPr sz="900" spc="-10" dirty="0">
                <a:latin typeface="URW Gothic"/>
                <a:cs typeface="URW Gothic"/>
              </a:rPr>
              <a:t>small</a:t>
            </a:r>
            <a:r>
              <a:rPr sz="900" spc="5" dirty="0">
                <a:latin typeface="URW Gothic"/>
                <a:cs typeface="URW Gothic"/>
              </a:rPr>
              <a:t> </a:t>
            </a:r>
            <a:r>
              <a:rPr sz="900" spc="-5" dirty="0">
                <a:latin typeface="URW Gothic"/>
                <a:cs typeface="URW Gothic"/>
              </a:rPr>
              <a:t>group</a:t>
            </a:r>
            <a:endParaRPr sz="900" dirty="0">
              <a:latin typeface="URW Gothic"/>
              <a:cs typeface="URW Gothic"/>
            </a:endParaRPr>
          </a:p>
          <a:p>
            <a:pPr marL="241300" indent="-228600">
              <a:lnSpc>
                <a:spcPct val="100000"/>
              </a:lnSpc>
              <a:spcBef>
                <a:spcPts val="25"/>
              </a:spcBef>
              <a:buFont typeface="Symbol"/>
              <a:buChar char=""/>
              <a:tabLst>
                <a:tab pos="240665" algn="l"/>
                <a:tab pos="241300" algn="l"/>
              </a:tabLst>
            </a:pPr>
            <a:r>
              <a:rPr sz="900" dirty="0">
                <a:latin typeface="URW Gothic"/>
                <a:cs typeface="URW Gothic"/>
              </a:rPr>
              <a:t>Can </a:t>
            </a:r>
            <a:r>
              <a:rPr sz="900" spc="-5" dirty="0">
                <a:latin typeface="URW Gothic"/>
                <a:cs typeface="URW Gothic"/>
              </a:rPr>
              <a:t>engage </a:t>
            </a:r>
            <a:r>
              <a:rPr sz="900" spc="5" dirty="0">
                <a:latin typeface="URW Gothic"/>
                <a:cs typeface="URW Gothic"/>
              </a:rPr>
              <a:t>in </a:t>
            </a:r>
            <a:r>
              <a:rPr sz="900" spc="-5" dirty="0">
                <a:latin typeface="URW Gothic"/>
                <a:cs typeface="URW Gothic"/>
              </a:rPr>
              <a:t>conversation with </a:t>
            </a:r>
            <a:r>
              <a:rPr sz="900" dirty="0">
                <a:latin typeface="URW Gothic"/>
                <a:cs typeface="URW Gothic"/>
              </a:rPr>
              <a:t>a </a:t>
            </a:r>
            <a:r>
              <a:rPr sz="900" spc="-5" dirty="0">
                <a:latin typeface="URW Gothic"/>
                <a:cs typeface="URW Gothic"/>
              </a:rPr>
              <a:t>familiar adults and</a:t>
            </a:r>
            <a:r>
              <a:rPr sz="900" spc="-15" dirty="0">
                <a:latin typeface="URW Gothic"/>
                <a:cs typeface="URW Gothic"/>
              </a:rPr>
              <a:t> </a:t>
            </a:r>
            <a:r>
              <a:rPr sz="900" spc="-5" dirty="0">
                <a:latin typeface="URW Gothic"/>
                <a:cs typeface="URW Gothic"/>
              </a:rPr>
              <a:t>peers</a:t>
            </a:r>
            <a:endParaRPr sz="900" dirty="0">
              <a:latin typeface="URW Gothic"/>
              <a:cs typeface="URW Gothic"/>
            </a:endParaRPr>
          </a:p>
          <a:p>
            <a:pPr marL="241300" marR="50165" indent="-228600">
              <a:lnSpc>
                <a:spcPts val="1100"/>
              </a:lnSpc>
              <a:spcBef>
                <a:spcPts val="35"/>
              </a:spcBef>
              <a:buFont typeface="Symbol"/>
              <a:buChar char=""/>
              <a:tabLst>
                <a:tab pos="240665" algn="l"/>
                <a:tab pos="241300" algn="l"/>
              </a:tabLst>
            </a:pPr>
            <a:r>
              <a:rPr sz="900" spc="-5" dirty="0">
                <a:latin typeface="URW Gothic"/>
                <a:cs typeface="URW Gothic"/>
              </a:rPr>
              <a:t>Develop and respond confidently to social phrases </a:t>
            </a:r>
            <a:r>
              <a:rPr sz="900" dirty="0">
                <a:latin typeface="URW Gothic"/>
                <a:cs typeface="URW Gothic"/>
              </a:rPr>
              <a:t>– </a:t>
            </a:r>
            <a:r>
              <a:rPr sz="900" spc="-5" dirty="0">
                <a:latin typeface="URW Gothic"/>
                <a:cs typeface="URW Gothic"/>
              </a:rPr>
              <a:t>e.g., </a:t>
            </a:r>
            <a:r>
              <a:rPr sz="900" dirty="0">
                <a:latin typeface="URW Gothic"/>
                <a:cs typeface="URW Gothic"/>
              </a:rPr>
              <a:t>Good  </a:t>
            </a:r>
            <a:r>
              <a:rPr sz="900" spc="-5" dirty="0">
                <a:latin typeface="URW Gothic"/>
                <a:cs typeface="URW Gothic"/>
              </a:rPr>
              <a:t>morning, how are</a:t>
            </a:r>
            <a:r>
              <a:rPr sz="900" spc="-15" dirty="0">
                <a:latin typeface="URW Gothic"/>
                <a:cs typeface="URW Gothic"/>
              </a:rPr>
              <a:t> </a:t>
            </a:r>
            <a:r>
              <a:rPr sz="900" spc="-5" dirty="0">
                <a:latin typeface="URW Gothic"/>
                <a:cs typeface="URW Gothic"/>
              </a:rPr>
              <a:t>you?</a:t>
            </a:r>
            <a:endParaRPr sz="900" dirty="0">
              <a:latin typeface="URW Gothic"/>
              <a:cs typeface="URW Gothic"/>
            </a:endParaRPr>
          </a:p>
        </p:txBody>
      </p:sp>
      <p:grpSp>
        <p:nvGrpSpPr>
          <p:cNvPr id="11" name="object 11"/>
          <p:cNvGrpSpPr/>
          <p:nvPr/>
        </p:nvGrpSpPr>
        <p:grpSpPr>
          <a:xfrm>
            <a:off x="373379" y="5216017"/>
            <a:ext cx="10062845" cy="140335"/>
            <a:chOff x="373379" y="5216017"/>
            <a:chExt cx="10062845" cy="140335"/>
          </a:xfrm>
        </p:grpSpPr>
        <p:sp>
          <p:nvSpPr>
            <p:cNvPr id="12" name="object 12"/>
            <p:cNvSpPr/>
            <p:nvPr/>
          </p:nvSpPr>
          <p:spPr>
            <a:xfrm>
              <a:off x="373379" y="5216017"/>
              <a:ext cx="269875" cy="140335"/>
            </a:xfrm>
            <a:custGeom>
              <a:avLst/>
              <a:gdLst/>
              <a:ahLst/>
              <a:cxnLst/>
              <a:rect l="l" t="t" r="r" b="b"/>
              <a:pathLst>
                <a:path w="269875" h="140335">
                  <a:moveTo>
                    <a:pt x="269748" y="0"/>
                  </a:moveTo>
                  <a:lnTo>
                    <a:pt x="0" y="0"/>
                  </a:lnTo>
                  <a:lnTo>
                    <a:pt x="0" y="140208"/>
                  </a:lnTo>
                  <a:lnTo>
                    <a:pt x="269748" y="140208"/>
                  </a:lnTo>
                  <a:lnTo>
                    <a:pt x="269748" y="0"/>
                  </a:lnTo>
                  <a:close/>
                </a:path>
              </a:pathLst>
            </a:custGeom>
            <a:solidFill>
              <a:srgbClr val="FF0000"/>
            </a:solidFill>
          </p:spPr>
          <p:txBody>
            <a:bodyPr wrap="square" lIns="0" tIns="0" rIns="0" bIns="0" rtlCol="0"/>
            <a:lstStyle/>
            <a:p>
              <a:endParaRPr/>
            </a:p>
          </p:txBody>
        </p:sp>
        <p:sp>
          <p:nvSpPr>
            <p:cNvPr id="13" name="object 13"/>
            <p:cNvSpPr/>
            <p:nvPr/>
          </p:nvSpPr>
          <p:spPr>
            <a:xfrm>
              <a:off x="643127" y="5216017"/>
              <a:ext cx="9792970" cy="140335"/>
            </a:xfrm>
            <a:custGeom>
              <a:avLst/>
              <a:gdLst/>
              <a:ahLst/>
              <a:cxnLst/>
              <a:rect l="l" t="t" r="r" b="b"/>
              <a:pathLst>
                <a:path w="9792970" h="140335">
                  <a:moveTo>
                    <a:pt x="9792970" y="0"/>
                  </a:moveTo>
                  <a:lnTo>
                    <a:pt x="0" y="0"/>
                  </a:lnTo>
                  <a:lnTo>
                    <a:pt x="0" y="140208"/>
                  </a:lnTo>
                  <a:lnTo>
                    <a:pt x="9792970" y="140208"/>
                  </a:lnTo>
                  <a:lnTo>
                    <a:pt x="9792970" y="0"/>
                  </a:lnTo>
                  <a:close/>
                </a:path>
              </a:pathLst>
            </a:custGeom>
            <a:solidFill>
              <a:srgbClr val="FF9F9F"/>
            </a:solidFill>
          </p:spPr>
          <p:txBody>
            <a:bodyPr wrap="square" lIns="0" tIns="0" rIns="0" bIns="0" rtlCol="0"/>
            <a:lstStyle/>
            <a:p>
              <a:endParaRPr/>
            </a:p>
          </p:txBody>
        </p:sp>
      </p:grpSp>
      <p:sp>
        <p:nvSpPr>
          <p:cNvPr id="14" name="object 14"/>
          <p:cNvSpPr txBox="1"/>
          <p:nvPr/>
        </p:nvSpPr>
        <p:spPr>
          <a:xfrm>
            <a:off x="421640" y="5203317"/>
            <a:ext cx="3493135" cy="302895"/>
          </a:xfrm>
          <a:prstGeom prst="rect">
            <a:avLst/>
          </a:prstGeom>
        </p:spPr>
        <p:txBody>
          <a:bodyPr vert="horz" wrap="square" lIns="0" tIns="9525" rIns="0" bIns="0" rtlCol="0">
            <a:spAutoFit/>
          </a:bodyPr>
          <a:lstStyle/>
          <a:p>
            <a:pPr marL="12700" marR="5080">
              <a:lnSpc>
                <a:spcPct val="102200"/>
              </a:lnSpc>
              <a:spcBef>
                <a:spcPts val="75"/>
              </a:spcBef>
              <a:tabLst>
                <a:tab pos="289560" algn="l"/>
              </a:tabLst>
            </a:pPr>
            <a:r>
              <a:rPr sz="900" b="1" dirty="0">
                <a:solidFill>
                  <a:srgbClr val="FFFFFF"/>
                </a:solidFill>
                <a:latin typeface="Gothic Uralic"/>
                <a:cs typeface="Gothic Uralic"/>
              </a:rPr>
              <a:t>R=	</a:t>
            </a:r>
            <a:r>
              <a:rPr sz="900" b="1" dirty="0">
                <a:latin typeface="Gothic Uralic"/>
                <a:cs typeface="Gothic Uralic"/>
              </a:rPr>
              <a:t>By </a:t>
            </a:r>
            <a:r>
              <a:rPr sz="900" b="1" spc="-5" dirty="0">
                <a:latin typeface="Gothic Uralic"/>
                <a:cs typeface="Gothic Uralic"/>
              </a:rPr>
              <a:t>the end of the </a:t>
            </a:r>
            <a:r>
              <a:rPr sz="900" b="1" dirty="0">
                <a:latin typeface="Gothic Uralic"/>
                <a:cs typeface="Gothic Uralic"/>
              </a:rPr>
              <a:t>Spring </a:t>
            </a:r>
            <a:r>
              <a:rPr sz="900" b="1" spc="-10"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 to…  </a:t>
            </a:r>
            <a:r>
              <a:rPr sz="900" b="1" dirty="0">
                <a:latin typeface="Gothic Uralic"/>
                <a:cs typeface="Gothic Uralic"/>
              </a:rPr>
              <a:t>Speaking:</a:t>
            </a:r>
            <a:endParaRPr sz="900">
              <a:latin typeface="Gothic Uralic"/>
              <a:cs typeface="Gothic Uralic"/>
            </a:endParaRPr>
          </a:p>
        </p:txBody>
      </p:sp>
      <p:sp>
        <p:nvSpPr>
          <p:cNvPr id="15" name="object 15"/>
          <p:cNvSpPr txBox="1"/>
          <p:nvPr/>
        </p:nvSpPr>
        <p:spPr>
          <a:xfrm>
            <a:off x="650240" y="5483733"/>
            <a:ext cx="5450840" cy="988540"/>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900" spc="-5" dirty="0">
                <a:latin typeface="URW Gothic"/>
                <a:cs typeface="URW Gothic"/>
              </a:rPr>
              <a:t>Uses new taught vocabulary </a:t>
            </a:r>
            <a:r>
              <a:rPr sz="900" spc="5" dirty="0">
                <a:latin typeface="URW Gothic"/>
                <a:cs typeface="URW Gothic"/>
              </a:rPr>
              <a:t>in</a:t>
            </a:r>
            <a:r>
              <a:rPr sz="900" spc="-20" dirty="0">
                <a:latin typeface="URW Gothic"/>
                <a:cs typeface="URW Gothic"/>
              </a:rPr>
              <a:t> </a:t>
            </a:r>
            <a:r>
              <a:rPr sz="900" spc="-5" dirty="0">
                <a:latin typeface="URW Gothic"/>
                <a:cs typeface="URW Gothic"/>
              </a:rPr>
              <a:t>context</a:t>
            </a:r>
            <a:endParaRPr sz="900" dirty="0">
              <a:latin typeface="URW Gothic"/>
              <a:cs typeface="URW Gothic"/>
            </a:endParaRPr>
          </a:p>
          <a:p>
            <a:pPr marL="241300" indent="-228600">
              <a:lnSpc>
                <a:spcPct val="100000"/>
              </a:lnSpc>
              <a:spcBef>
                <a:spcPts val="20"/>
              </a:spcBef>
              <a:buFont typeface="Symbol"/>
              <a:buChar char=""/>
              <a:tabLst>
                <a:tab pos="240665" algn="l"/>
                <a:tab pos="241300" algn="l"/>
              </a:tabLst>
            </a:pPr>
            <a:r>
              <a:rPr sz="900" spc="-5" dirty="0">
                <a:latin typeface="URW Gothic"/>
                <a:cs typeface="URW Gothic"/>
              </a:rPr>
              <a:t>Connect one </a:t>
            </a:r>
            <a:r>
              <a:rPr sz="900" dirty="0">
                <a:latin typeface="URW Gothic"/>
                <a:cs typeface="URW Gothic"/>
              </a:rPr>
              <a:t>idea </a:t>
            </a:r>
            <a:r>
              <a:rPr sz="900" spc="-5" dirty="0">
                <a:latin typeface="URW Gothic"/>
                <a:cs typeface="URW Gothic"/>
              </a:rPr>
              <a:t>or action to another </a:t>
            </a:r>
            <a:r>
              <a:rPr sz="900" dirty="0">
                <a:latin typeface="URW Gothic"/>
                <a:cs typeface="URW Gothic"/>
              </a:rPr>
              <a:t>using a </a:t>
            </a:r>
            <a:r>
              <a:rPr sz="900" spc="-5" dirty="0">
                <a:latin typeface="URW Gothic"/>
                <a:cs typeface="URW Gothic"/>
              </a:rPr>
              <a:t>range of connectives </a:t>
            </a:r>
            <a:r>
              <a:rPr sz="900" dirty="0">
                <a:latin typeface="URW Gothic"/>
                <a:cs typeface="URW Gothic"/>
              </a:rPr>
              <a:t>– </a:t>
            </a:r>
            <a:r>
              <a:rPr sz="900" spc="-5" dirty="0">
                <a:latin typeface="URW Gothic"/>
                <a:cs typeface="URW Gothic"/>
              </a:rPr>
              <a:t>and, then, but,</a:t>
            </a:r>
            <a:r>
              <a:rPr sz="900" spc="55" dirty="0">
                <a:latin typeface="URW Gothic"/>
                <a:cs typeface="URW Gothic"/>
              </a:rPr>
              <a:t> </a:t>
            </a:r>
            <a:r>
              <a:rPr sz="900" dirty="0">
                <a:latin typeface="URW Gothic"/>
                <a:cs typeface="URW Gothic"/>
              </a:rPr>
              <a:t>that</a:t>
            </a:r>
          </a:p>
          <a:p>
            <a:pPr marL="241300" indent="-228600">
              <a:lnSpc>
                <a:spcPct val="100000"/>
              </a:lnSpc>
              <a:spcBef>
                <a:spcPts val="25"/>
              </a:spcBef>
              <a:buFont typeface="Symbol"/>
              <a:buChar char=""/>
              <a:tabLst>
                <a:tab pos="240665" algn="l"/>
                <a:tab pos="241300" algn="l"/>
              </a:tabLst>
            </a:pPr>
            <a:r>
              <a:rPr sz="900" spc="-5" dirty="0">
                <a:latin typeface="URW Gothic"/>
                <a:cs typeface="URW Gothic"/>
              </a:rPr>
              <a:t>Describe events in </a:t>
            </a:r>
            <a:r>
              <a:rPr sz="900" spc="-10" dirty="0">
                <a:latin typeface="URW Gothic"/>
                <a:cs typeface="URW Gothic"/>
              </a:rPr>
              <a:t>some </a:t>
            </a:r>
            <a:r>
              <a:rPr sz="900" spc="-5" dirty="0">
                <a:latin typeface="URW Gothic"/>
                <a:cs typeface="URW Gothic"/>
              </a:rPr>
              <a:t>detail</a:t>
            </a:r>
            <a:endParaRPr sz="900" dirty="0">
              <a:latin typeface="URW Gothic"/>
              <a:cs typeface="URW Gothic"/>
            </a:endParaRPr>
          </a:p>
          <a:p>
            <a:pPr marL="241300" marR="5080" indent="-228600">
              <a:lnSpc>
                <a:spcPct val="102200"/>
              </a:lnSpc>
              <a:spcBef>
                <a:spcPts val="5"/>
              </a:spcBef>
              <a:buFont typeface="Symbol"/>
              <a:buChar char=""/>
              <a:tabLst>
                <a:tab pos="240665" algn="l"/>
                <a:tab pos="241300" algn="l"/>
              </a:tabLst>
            </a:pPr>
            <a:r>
              <a:rPr sz="900" spc="-5" dirty="0">
                <a:latin typeface="URW Gothic"/>
                <a:cs typeface="URW Gothic"/>
              </a:rPr>
              <a:t>Articulate their </a:t>
            </a:r>
            <a:r>
              <a:rPr sz="900" dirty="0">
                <a:latin typeface="URW Gothic"/>
                <a:cs typeface="URW Gothic"/>
              </a:rPr>
              <a:t>ideas </a:t>
            </a:r>
            <a:r>
              <a:rPr sz="900" spc="-5" dirty="0">
                <a:latin typeface="URW Gothic"/>
                <a:cs typeface="URW Gothic"/>
              </a:rPr>
              <a:t>and thoughts </a:t>
            </a:r>
            <a:r>
              <a:rPr sz="900" spc="5" dirty="0">
                <a:latin typeface="URW Gothic"/>
                <a:cs typeface="URW Gothic"/>
              </a:rPr>
              <a:t>in </a:t>
            </a:r>
            <a:r>
              <a:rPr lang="en-US" sz="900" spc="-5" dirty="0">
                <a:latin typeface="URW Gothic"/>
                <a:cs typeface="URW Gothic"/>
              </a:rPr>
              <a:t>sentences</a:t>
            </a:r>
            <a:r>
              <a:rPr sz="900" dirty="0">
                <a:latin typeface="URW Gothic"/>
                <a:cs typeface="URW Gothic"/>
              </a:rPr>
              <a:t>– </a:t>
            </a:r>
            <a:r>
              <a:rPr sz="900" spc="-5" dirty="0">
                <a:latin typeface="URW Gothic"/>
                <a:cs typeface="URW Gothic"/>
              </a:rPr>
              <a:t>use complete sentences </a:t>
            </a:r>
            <a:r>
              <a:rPr sz="900" spc="5" dirty="0">
                <a:latin typeface="URW Gothic"/>
                <a:cs typeface="URW Gothic"/>
              </a:rPr>
              <a:t>in </a:t>
            </a:r>
            <a:r>
              <a:rPr sz="900" spc="-5" dirty="0">
                <a:latin typeface="URW Gothic"/>
                <a:cs typeface="URW Gothic"/>
              </a:rPr>
              <a:t>their  everyday</a:t>
            </a:r>
            <a:r>
              <a:rPr sz="900" spc="-10" dirty="0">
                <a:latin typeface="URW Gothic"/>
                <a:cs typeface="URW Gothic"/>
              </a:rPr>
              <a:t> </a:t>
            </a:r>
            <a:r>
              <a:rPr sz="900" spc="-5" dirty="0">
                <a:latin typeface="URW Gothic"/>
                <a:cs typeface="URW Gothic"/>
              </a:rPr>
              <a:t>talk</a:t>
            </a:r>
            <a:endParaRPr sz="900" dirty="0">
              <a:latin typeface="URW Gothic"/>
              <a:cs typeface="URW Gothic"/>
            </a:endParaRPr>
          </a:p>
          <a:p>
            <a:pPr marL="241300" marR="54610" indent="-228600">
              <a:lnSpc>
                <a:spcPct val="102200"/>
              </a:lnSpc>
              <a:buFont typeface="Symbol"/>
              <a:buChar char=""/>
              <a:tabLst>
                <a:tab pos="240665" algn="l"/>
                <a:tab pos="241300" algn="l"/>
              </a:tabLst>
            </a:pPr>
            <a:r>
              <a:rPr sz="900" spc="-5" dirty="0">
                <a:latin typeface="URW Gothic"/>
                <a:cs typeface="URW Gothic"/>
              </a:rPr>
              <a:t>Use talk to help work </a:t>
            </a:r>
            <a:r>
              <a:rPr sz="900" dirty="0">
                <a:latin typeface="URW Gothic"/>
                <a:cs typeface="URW Gothic"/>
              </a:rPr>
              <a:t>out </a:t>
            </a:r>
            <a:r>
              <a:rPr sz="900" spc="-5" dirty="0">
                <a:latin typeface="URW Gothic"/>
                <a:cs typeface="URW Gothic"/>
              </a:rPr>
              <a:t>problems and organise thinking and activities. Explain </a:t>
            </a:r>
            <a:r>
              <a:rPr sz="900" spc="-10" dirty="0">
                <a:latin typeface="URW Gothic"/>
                <a:cs typeface="URW Gothic"/>
              </a:rPr>
              <a:t>how </a:t>
            </a:r>
            <a:r>
              <a:rPr sz="900" dirty="0">
                <a:latin typeface="URW Gothic"/>
                <a:cs typeface="URW Gothic"/>
              </a:rPr>
              <a:t>things  </a:t>
            </a:r>
            <a:r>
              <a:rPr sz="900" spc="-5" dirty="0">
                <a:latin typeface="URW Gothic"/>
                <a:cs typeface="URW Gothic"/>
              </a:rPr>
              <a:t>work and how they might happen </a:t>
            </a:r>
            <a:r>
              <a:rPr sz="900" dirty="0">
                <a:latin typeface="URW Gothic"/>
                <a:cs typeface="URW Gothic"/>
              </a:rPr>
              <a:t>– </a:t>
            </a:r>
            <a:r>
              <a:rPr sz="900" spc="-5" dirty="0">
                <a:latin typeface="URW Gothic"/>
                <a:cs typeface="URW Gothic"/>
              </a:rPr>
              <a:t>encourage children to talk about </a:t>
            </a:r>
            <a:r>
              <a:rPr sz="900" dirty="0">
                <a:latin typeface="URW Gothic"/>
                <a:cs typeface="URW Gothic"/>
              </a:rPr>
              <a:t>their </a:t>
            </a:r>
            <a:r>
              <a:rPr sz="900" spc="-5" dirty="0">
                <a:latin typeface="URW Gothic"/>
                <a:cs typeface="URW Gothic"/>
              </a:rPr>
              <a:t>problem together  and come </a:t>
            </a:r>
            <a:r>
              <a:rPr sz="900" dirty="0">
                <a:latin typeface="URW Gothic"/>
                <a:cs typeface="URW Gothic"/>
              </a:rPr>
              <a:t>up </a:t>
            </a:r>
            <a:r>
              <a:rPr sz="900" spc="-5" dirty="0">
                <a:latin typeface="URW Gothic"/>
                <a:cs typeface="URW Gothic"/>
              </a:rPr>
              <a:t>with </a:t>
            </a:r>
            <a:r>
              <a:rPr sz="900" dirty="0">
                <a:latin typeface="URW Gothic"/>
                <a:cs typeface="URW Gothic"/>
              </a:rPr>
              <a:t>ideas for </a:t>
            </a:r>
            <a:r>
              <a:rPr sz="900" spc="-5" dirty="0">
                <a:latin typeface="URW Gothic"/>
                <a:cs typeface="URW Gothic"/>
              </a:rPr>
              <a:t>how to solve</a:t>
            </a:r>
            <a:r>
              <a:rPr sz="900" spc="-30" dirty="0">
                <a:latin typeface="URW Gothic"/>
                <a:cs typeface="URW Gothic"/>
              </a:rPr>
              <a:t> </a:t>
            </a:r>
            <a:r>
              <a:rPr sz="900" spc="5" dirty="0">
                <a:latin typeface="URW Gothic"/>
                <a:cs typeface="URW Gothic"/>
              </a:rPr>
              <a:t>it</a:t>
            </a:r>
            <a:endParaRPr sz="900" dirty="0">
              <a:latin typeface="URW Gothic"/>
              <a:cs typeface="URW Gothic"/>
            </a:endParaRPr>
          </a:p>
        </p:txBody>
      </p:sp>
      <p:sp>
        <p:nvSpPr>
          <p:cNvPr id="16" name="object 16"/>
          <p:cNvSpPr/>
          <p:nvPr/>
        </p:nvSpPr>
        <p:spPr>
          <a:xfrm>
            <a:off x="6211189" y="5356250"/>
            <a:ext cx="4225290" cy="1262380"/>
          </a:xfrm>
          <a:custGeom>
            <a:avLst/>
            <a:gdLst/>
            <a:ahLst/>
            <a:cxnLst/>
            <a:rect l="l" t="t" r="r" b="b"/>
            <a:pathLst>
              <a:path w="4225290" h="1262379">
                <a:moveTo>
                  <a:pt x="4224782" y="0"/>
                </a:moveTo>
                <a:lnTo>
                  <a:pt x="0" y="0"/>
                </a:lnTo>
                <a:lnTo>
                  <a:pt x="0" y="1262176"/>
                </a:lnTo>
                <a:lnTo>
                  <a:pt x="4224782" y="1262176"/>
                </a:lnTo>
                <a:lnTo>
                  <a:pt x="4224782" y="0"/>
                </a:lnTo>
                <a:close/>
              </a:path>
            </a:pathLst>
          </a:custGeom>
          <a:solidFill>
            <a:srgbClr val="E7E6E6"/>
          </a:solidFill>
        </p:spPr>
        <p:txBody>
          <a:bodyPr wrap="square" lIns="0" tIns="0" rIns="0" bIns="0" rtlCol="0"/>
          <a:lstStyle/>
          <a:p>
            <a:endParaRPr/>
          </a:p>
        </p:txBody>
      </p:sp>
      <p:sp>
        <p:nvSpPr>
          <p:cNvPr id="17" name="object 17"/>
          <p:cNvSpPr txBox="1"/>
          <p:nvPr/>
        </p:nvSpPr>
        <p:spPr>
          <a:xfrm>
            <a:off x="6267069" y="5343525"/>
            <a:ext cx="58039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Gothic Uralic"/>
                <a:cs typeface="Gothic Uralic"/>
              </a:rPr>
              <a:t>S</a:t>
            </a:r>
            <a:r>
              <a:rPr sz="900" b="1" spc="5" dirty="0">
                <a:latin typeface="Gothic Uralic"/>
                <a:cs typeface="Gothic Uralic"/>
              </a:rPr>
              <a:t>p</a:t>
            </a:r>
            <a:r>
              <a:rPr sz="900" b="1" spc="-5" dirty="0">
                <a:latin typeface="Gothic Uralic"/>
                <a:cs typeface="Gothic Uralic"/>
              </a:rPr>
              <a:t>e</a:t>
            </a:r>
            <a:r>
              <a:rPr sz="900" b="1" spc="5" dirty="0">
                <a:latin typeface="Gothic Uralic"/>
                <a:cs typeface="Gothic Uralic"/>
              </a:rPr>
              <a:t>ak</a:t>
            </a:r>
            <a:r>
              <a:rPr sz="900" b="1" dirty="0">
                <a:latin typeface="Gothic Uralic"/>
                <a:cs typeface="Gothic Uralic"/>
              </a:rPr>
              <a:t>i</a:t>
            </a:r>
            <a:r>
              <a:rPr sz="900" b="1" spc="-20" dirty="0">
                <a:latin typeface="Gothic Uralic"/>
                <a:cs typeface="Gothic Uralic"/>
              </a:rPr>
              <a:t>n</a:t>
            </a:r>
            <a:r>
              <a:rPr sz="900" b="1" spc="5" dirty="0">
                <a:latin typeface="Gothic Uralic"/>
                <a:cs typeface="Gothic Uralic"/>
              </a:rPr>
              <a:t>g</a:t>
            </a:r>
            <a:r>
              <a:rPr sz="900" b="1" spc="-5" dirty="0">
                <a:latin typeface="Gothic Uralic"/>
                <a:cs typeface="Gothic Uralic"/>
              </a:rPr>
              <a:t>:</a:t>
            </a:r>
            <a:endParaRPr sz="900">
              <a:latin typeface="Gothic Uralic"/>
              <a:cs typeface="Gothic Uralic"/>
            </a:endParaRPr>
          </a:p>
        </p:txBody>
      </p:sp>
      <p:sp>
        <p:nvSpPr>
          <p:cNvPr id="18" name="object 18"/>
          <p:cNvSpPr txBox="1"/>
          <p:nvPr/>
        </p:nvSpPr>
        <p:spPr>
          <a:xfrm>
            <a:off x="6495669" y="5483733"/>
            <a:ext cx="3804920" cy="1144905"/>
          </a:xfrm>
          <a:prstGeom prst="rect">
            <a:avLst/>
          </a:prstGeom>
        </p:spPr>
        <p:txBody>
          <a:bodyPr vert="horz" wrap="square" lIns="0" tIns="9525" rIns="0" bIns="0" rtlCol="0">
            <a:spAutoFit/>
          </a:bodyPr>
          <a:lstStyle/>
          <a:p>
            <a:pPr marL="241300" marR="358775" indent="-228600">
              <a:lnSpc>
                <a:spcPct val="102200"/>
              </a:lnSpc>
              <a:spcBef>
                <a:spcPts val="75"/>
              </a:spcBef>
              <a:buFont typeface="Symbol"/>
              <a:buChar char=""/>
              <a:tabLst>
                <a:tab pos="240665" algn="l"/>
                <a:tab pos="241300" algn="l"/>
              </a:tabLst>
            </a:pPr>
            <a:r>
              <a:rPr sz="900" dirty="0">
                <a:latin typeface="URW Gothic"/>
                <a:cs typeface="URW Gothic"/>
              </a:rPr>
              <a:t>Can </a:t>
            </a:r>
            <a:r>
              <a:rPr sz="900" spc="-5" dirty="0">
                <a:latin typeface="URW Gothic"/>
                <a:cs typeface="URW Gothic"/>
              </a:rPr>
              <a:t>verbally recall the </a:t>
            </a:r>
            <a:r>
              <a:rPr sz="900" spc="-10" dirty="0">
                <a:latin typeface="URW Gothic"/>
                <a:cs typeface="URW Gothic"/>
              </a:rPr>
              <a:t>main </a:t>
            </a:r>
            <a:r>
              <a:rPr sz="900" spc="-5" dirty="0">
                <a:latin typeface="URW Gothic"/>
                <a:cs typeface="URW Gothic"/>
              </a:rPr>
              <a:t>story events to demonstrate  understanding and the correct </a:t>
            </a:r>
            <a:r>
              <a:rPr sz="900" dirty="0">
                <a:latin typeface="URW Gothic"/>
                <a:cs typeface="URW Gothic"/>
              </a:rPr>
              <a:t>use </a:t>
            </a:r>
            <a:r>
              <a:rPr sz="900" spc="-10" dirty="0">
                <a:latin typeface="URW Gothic"/>
                <a:cs typeface="URW Gothic"/>
              </a:rPr>
              <a:t>of </a:t>
            </a:r>
            <a:r>
              <a:rPr sz="900" spc="-5" dirty="0">
                <a:latin typeface="URW Gothic"/>
                <a:cs typeface="URW Gothic"/>
              </a:rPr>
              <a:t>specific</a:t>
            </a:r>
            <a:r>
              <a:rPr sz="900" spc="10" dirty="0">
                <a:latin typeface="URW Gothic"/>
                <a:cs typeface="URW Gothic"/>
              </a:rPr>
              <a:t> </a:t>
            </a:r>
            <a:r>
              <a:rPr sz="900" spc="-5" dirty="0">
                <a:latin typeface="URW Gothic"/>
                <a:cs typeface="URW Gothic"/>
              </a:rPr>
              <a:t>vocabulary</a:t>
            </a:r>
            <a:endParaRPr sz="900">
              <a:latin typeface="URW Gothic"/>
              <a:cs typeface="URW Gothic"/>
            </a:endParaRPr>
          </a:p>
          <a:p>
            <a:pPr marL="241300" marR="5080" indent="-228600">
              <a:lnSpc>
                <a:spcPts val="1110"/>
              </a:lnSpc>
              <a:spcBef>
                <a:spcPts val="35"/>
              </a:spcBef>
              <a:buFont typeface="Symbol"/>
              <a:buChar char=""/>
              <a:tabLst>
                <a:tab pos="240665" algn="l"/>
                <a:tab pos="241300" algn="l"/>
              </a:tabLst>
            </a:pPr>
            <a:r>
              <a:rPr sz="900" dirty="0">
                <a:latin typeface="URW Gothic"/>
                <a:cs typeface="URW Gothic"/>
              </a:rPr>
              <a:t>Can </a:t>
            </a:r>
            <a:r>
              <a:rPr sz="900" spc="-5" dirty="0">
                <a:latin typeface="URW Gothic"/>
                <a:cs typeface="URW Gothic"/>
              </a:rPr>
              <a:t>answer questions effectively to demonstrate understanding  using recently learnt vocabulary</a:t>
            </a:r>
            <a:r>
              <a:rPr sz="900" spc="-15" dirty="0">
                <a:latin typeface="URW Gothic"/>
                <a:cs typeface="URW Gothic"/>
              </a:rPr>
              <a:t> </a:t>
            </a:r>
            <a:r>
              <a:rPr sz="900" spc="-5" dirty="0">
                <a:latin typeface="URW Gothic"/>
                <a:cs typeface="URW Gothic"/>
              </a:rPr>
              <a:t>correctly</a:t>
            </a:r>
            <a:endParaRPr sz="900">
              <a:latin typeface="URW Gothic"/>
              <a:cs typeface="URW Gothic"/>
            </a:endParaRPr>
          </a:p>
          <a:p>
            <a:pPr marL="241300" indent="-228600">
              <a:lnSpc>
                <a:spcPts val="1060"/>
              </a:lnSpc>
              <a:buFont typeface="Symbol"/>
              <a:buChar char=""/>
              <a:tabLst>
                <a:tab pos="240665" algn="l"/>
                <a:tab pos="241300" algn="l"/>
              </a:tabLst>
            </a:pPr>
            <a:r>
              <a:rPr sz="900" dirty="0">
                <a:latin typeface="URW Gothic"/>
                <a:cs typeface="URW Gothic"/>
              </a:rPr>
              <a:t>Can </a:t>
            </a:r>
            <a:r>
              <a:rPr sz="900" spc="-5" dirty="0">
                <a:latin typeface="URW Gothic"/>
                <a:cs typeface="URW Gothic"/>
              </a:rPr>
              <a:t>explore and recall </a:t>
            </a:r>
            <a:r>
              <a:rPr sz="900" spc="-10" dirty="0">
                <a:latin typeface="URW Gothic"/>
                <a:cs typeface="URW Gothic"/>
              </a:rPr>
              <a:t>poems </a:t>
            </a:r>
            <a:r>
              <a:rPr sz="900" dirty="0">
                <a:latin typeface="URW Gothic"/>
                <a:cs typeface="URW Gothic"/>
              </a:rPr>
              <a:t>and </a:t>
            </a:r>
            <a:r>
              <a:rPr sz="900" spc="-5" dirty="0">
                <a:latin typeface="URW Gothic"/>
                <a:cs typeface="URW Gothic"/>
              </a:rPr>
              <a:t>identify rhymes</a:t>
            </a:r>
            <a:r>
              <a:rPr sz="900" spc="20" dirty="0">
                <a:latin typeface="URW Gothic"/>
                <a:cs typeface="URW Gothic"/>
              </a:rPr>
              <a:t> </a:t>
            </a:r>
            <a:r>
              <a:rPr sz="900" spc="-5" dirty="0">
                <a:latin typeface="URW Gothic"/>
                <a:cs typeface="URW Gothic"/>
              </a:rPr>
              <a:t>within</a:t>
            </a:r>
            <a:endParaRPr sz="900">
              <a:latin typeface="URW Gothic"/>
              <a:cs typeface="URW Gothic"/>
            </a:endParaRPr>
          </a:p>
          <a:p>
            <a:pPr marL="241300" marR="55880" indent="-228600">
              <a:lnSpc>
                <a:spcPct val="102200"/>
              </a:lnSpc>
              <a:buFont typeface="Symbol"/>
              <a:buChar char=""/>
              <a:tabLst>
                <a:tab pos="240665" algn="l"/>
                <a:tab pos="241300" algn="l"/>
              </a:tabLst>
            </a:pPr>
            <a:r>
              <a:rPr sz="900" spc="-5" dirty="0">
                <a:latin typeface="URW Gothic"/>
                <a:cs typeface="URW Gothic"/>
              </a:rPr>
              <a:t>Expands knowledge of concepts through active listening to the  sharing of information presented </a:t>
            </a:r>
            <a:r>
              <a:rPr sz="900" spc="5" dirty="0">
                <a:latin typeface="URW Gothic"/>
                <a:cs typeface="URW Gothic"/>
              </a:rPr>
              <a:t>in </a:t>
            </a:r>
            <a:r>
              <a:rPr sz="900" spc="-5" dirty="0">
                <a:latin typeface="URW Gothic"/>
                <a:cs typeface="URW Gothic"/>
              </a:rPr>
              <a:t>non-fiction books,  demonstrating the competent </a:t>
            </a:r>
            <a:r>
              <a:rPr sz="900" dirty="0">
                <a:latin typeface="URW Gothic"/>
                <a:cs typeface="URW Gothic"/>
              </a:rPr>
              <a:t>use </a:t>
            </a:r>
            <a:r>
              <a:rPr sz="900" spc="-5" dirty="0">
                <a:latin typeface="URW Gothic"/>
                <a:cs typeface="URW Gothic"/>
              </a:rPr>
              <a:t>of newly learnt</a:t>
            </a:r>
            <a:r>
              <a:rPr sz="900" spc="5" dirty="0">
                <a:latin typeface="URW Gothic"/>
                <a:cs typeface="URW Gothic"/>
              </a:rPr>
              <a:t> </a:t>
            </a:r>
            <a:r>
              <a:rPr sz="900" spc="-5" dirty="0">
                <a:latin typeface="URW Gothic"/>
                <a:cs typeface="URW Gothic"/>
              </a:rPr>
              <a:t>vocabulary</a:t>
            </a:r>
            <a:endParaRPr sz="900">
              <a:latin typeface="URW Gothic"/>
              <a:cs typeface="URW Gothic"/>
            </a:endParaRPr>
          </a:p>
        </p:txBody>
      </p:sp>
      <p:sp>
        <p:nvSpPr>
          <p:cNvPr id="23" name="object 2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7</a:t>
            </a:fld>
            <a:endParaRPr dirty="0"/>
          </a:p>
        </p:txBody>
      </p:sp>
      <p:pic>
        <p:nvPicPr>
          <p:cNvPr id="24" name="Picture 23" descr="C:\Users\RLWCGRIFFITHS\AppData\Local\Microsoft\Windows\INetCache\Content.MSO\D0413950.tmp">
            <a:extLst>
              <a:ext uri="{FF2B5EF4-FFF2-40B4-BE49-F238E27FC236}">
                <a16:creationId xmlns:a16="http://schemas.microsoft.com/office/drawing/2014/main" id="{0CF78F1B-96F7-CD82-6E4B-76DF017EDF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4300" y="1045664"/>
            <a:ext cx="945087" cy="753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8</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4228655609"/>
              </p:ext>
            </p:extLst>
          </p:nvPr>
        </p:nvGraphicFramePr>
        <p:xfrm>
          <a:off x="359663" y="359664"/>
          <a:ext cx="10076815" cy="3097402"/>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5568315">
                  <a:extLst>
                    <a:ext uri="{9D8B030D-6E8A-4147-A177-3AD203B41FA5}">
                      <a16:colId xmlns:a16="http://schemas.microsoft.com/office/drawing/2014/main" val="20001"/>
                    </a:ext>
                  </a:extLst>
                </a:gridCol>
                <a:gridCol w="4231005">
                  <a:extLst>
                    <a:ext uri="{9D8B030D-6E8A-4147-A177-3AD203B41FA5}">
                      <a16:colId xmlns:a16="http://schemas.microsoft.com/office/drawing/2014/main" val="20002"/>
                    </a:ext>
                  </a:extLst>
                </a:gridCol>
              </a:tblGrid>
              <a:tr h="847598">
                <a:tc gridSpan="2">
                  <a:txBody>
                    <a:bodyPr/>
                    <a:lstStyle/>
                    <a:p>
                      <a:pPr marL="525780" indent="-228600">
                        <a:lnSpc>
                          <a:spcPct val="100000"/>
                        </a:lnSpc>
                        <a:spcBef>
                          <a:spcPts val="60"/>
                        </a:spcBef>
                        <a:buFont typeface="Symbol"/>
                        <a:buChar char=""/>
                        <a:tabLst>
                          <a:tab pos="525145" algn="l"/>
                          <a:tab pos="525780" algn="l"/>
                        </a:tabLst>
                      </a:pPr>
                      <a:r>
                        <a:rPr sz="900" spc="-5" dirty="0">
                          <a:latin typeface="URW Gothic"/>
                          <a:cs typeface="URW Gothic"/>
                        </a:rPr>
                        <a:t>Use social phrases without</a:t>
                      </a:r>
                      <a:r>
                        <a:rPr sz="900" dirty="0">
                          <a:latin typeface="URW Gothic"/>
                          <a:cs typeface="URW Gothic"/>
                        </a:rPr>
                        <a:t> </a:t>
                      </a:r>
                      <a:r>
                        <a:rPr sz="900" spc="-5" dirty="0">
                          <a:latin typeface="URW Gothic"/>
                          <a:cs typeface="URW Gothic"/>
                        </a:rPr>
                        <a:t>prompting</a:t>
                      </a:r>
                      <a:endParaRPr sz="900" dirty="0">
                        <a:latin typeface="URW Gothic"/>
                        <a:cs typeface="URW Gothic"/>
                      </a:endParaRPr>
                    </a:p>
                    <a:p>
                      <a:pPr marL="525780" marR="434975" indent="-228600">
                        <a:lnSpc>
                          <a:spcPct val="101099"/>
                        </a:lnSpc>
                        <a:spcBef>
                          <a:spcPts val="10"/>
                        </a:spcBef>
                        <a:buFont typeface="Symbol"/>
                        <a:buChar char=""/>
                        <a:tabLst>
                          <a:tab pos="525145" algn="l"/>
                          <a:tab pos="525780" algn="l"/>
                        </a:tabLst>
                      </a:pPr>
                      <a:r>
                        <a:rPr sz="900" spc="-5" dirty="0">
                          <a:latin typeface="URW Gothic"/>
                          <a:cs typeface="URW Gothic"/>
                        </a:rPr>
                        <a:t>Retell </a:t>
                      </a:r>
                      <a:r>
                        <a:rPr sz="900" dirty="0">
                          <a:latin typeface="URW Gothic"/>
                          <a:cs typeface="URW Gothic"/>
                        </a:rPr>
                        <a:t>a </a:t>
                      </a:r>
                      <a:r>
                        <a:rPr sz="900" spc="-5" dirty="0">
                          <a:latin typeface="URW Gothic"/>
                          <a:cs typeface="URW Gothic"/>
                        </a:rPr>
                        <a:t>story, once they </a:t>
                      </a:r>
                      <a:r>
                        <a:rPr sz="900" spc="-10" dirty="0">
                          <a:latin typeface="URW Gothic"/>
                          <a:cs typeface="URW Gothic"/>
                        </a:rPr>
                        <a:t>have </a:t>
                      </a:r>
                      <a:r>
                        <a:rPr sz="900" spc="-5" dirty="0">
                          <a:latin typeface="URW Gothic"/>
                          <a:cs typeface="URW Gothic"/>
                        </a:rPr>
                        <a:t>developed </a:t>
                      </a:r>
                      <a:r>
                        <a:rPr sz="900" dirty="0">
                          <a:latin typeface="URW Gothic"/>
                          <a:cs typeface="URW Gothic"/>
                        </a:rPr>
                        <a:t>a </a:t>
                      </a:r>
                      <a:r>
                        <a:rPr sz="900" spc="-5" dirty="0">
                          <a:latin typeface="URW Gothic"/>
                          <a:cs typeface="URW Gothic"/>
                        </a:rPr>
                        <a:t>deep familiarity with the text; some as exact  repetition and </a:t>
                      </a:r>
                      <a:r>
                        <a:rPr sz="900" spc="-10" dirty="0">
                          <a:latin typeface="URW Gothic"/>
                          <a:cs typeface="URW Gothic"/>
                        </a:rPr>
                        <a:t>some </a:t>
                      </a:r>
                      <a:r>
                        <a:rPr sz="900" spc="5" dirty="0">
                          <a:latin typeface="URW Gothic"/>
                          <a:cs typeface="URW Gothic"/>
                        </a:rPr>
                        <a:t>in </a:t>
                      </a:r>
                      <a:r>
                        <a:rPr sz="900" spc="-5" dirty="0">
                          <a:latin typeface="URW Gothic"/>
                          <a:cs typeface="URW Gothic"/>
                        </a:rPr>
                        <a:t>their own</a:t>
                      </a:r>
                      <a:r>
                        <a:rPr sz="900" dirty="0">
                          <a:latin typeface="URW Gothic"/>
                          <a:cs typeface="URW Gothic"/>
                        </a:rPr>
                        <a:t> </a:t>
                      </a:r>
                      <a:r>
                        <a:rPr sz="900" spc="-5" dirty="0">
                          <a:latin typeface="URW Gothic"/>
                          <a:cs typeface="URW Gothic"/>
                        </a:rPr>
                        <a:t>words</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Learn rhymes, poems </a:t>
                      </a:r>
                      <a:r>
                        <a:rPr sz="900" dirty="0">
                          <a:latin typeface="URW Gothic"/>
                          <a:cs typeface="URW Gothic"/>
                        </a:rPr>
                        <a:t>and </a:t>
                      </a:r>
                      <a:r>
                        <a:rPr sz="900" spc="-5" dirty="0">
                          <a:latin typeface="URW Gothic"/>
                          <a:cs typeface="URW Gothic"/>
                        </a:rPr>
                        <a:t>songs </a:t>
                      </a:r>
                      <a:endParaRPr sz="900" dirty="0">
                        <a:latin typeface="URW Gothic"/>
                        <a:cs typeface="URW Gothic"/>
                      </a:endParaRPr>
                    </a:p>
                  </a:txBody>
                  <a:tcPr marL="0" marR="0" marT="7620" marB="0">
                    <a:lnL w="12700">
                      <a:solidFill>
                        <a:srgbClr val="FF0000"/>
                      </a:solidFill>
                      <a:prstDash val="solid"/>
                    </a:lnL>
                    <a:lnT w="12700">
                      <a:solidFill>
                        <a:srgbClr val="FF0000"/>
                      </a:solidFill>
                      <a:prstDash val="solid"/>
                    </a:lnT>
                  </a:tcPr>
                </a:tc>
                <a:tc hMerge="1">
                  <a:txBody>
                    <a:bodyPr/>
                    <a:lstStyle/>
                    <a:p>
                      <a:endParaRPr/>
                    </a:p>
                  </a:txBody>
                  <a:tcPr marL="0" marR="0" marT="0" marB="0"/>
                </a:tc>
                <a:tc>
                  <a:txBody>
                    <a:bodyPr/>
                    <a:lstStyle/>
                    <a:p>
                      <a:pPr marL="525780" marR="308610" indent="-228600">
                        <a:lnSpc>
                          <a:spcPct val="102200"/>
                        </a:lnSpc>
                        <a:buFont typeface="Symbol"/>
                        <a:buChar char=""/>
                        <a:tabLst>
                          <a:tab pos="525145" algn="l"/>
                          <a:tab pos="525780" algn="l"/>
                        </a:tabLst>
                      </a:pPr>
                      <a:r>
                        <a:rPr sz="900" spc="-5" dirty="0">
                          <a:latin typeface="URW Gothic"/>
                          <a:cs typeface="URW Gothic"/>
                        </a:rPr>
                        <a:t>Develop and begin to respond to social phrases </a:t>
                      </a:r>
                      <a:r>
                        <a:rPr sz="900" dirty="0">
                          <a:latin typeface="URW Gothic"/>
                          <a:cs typeface="URW Gothic"/>
                        </a:rPr>
                        <a:t>– </a:t>
                      </a:r>
                      <a:r>
                        <a:rPr sz="900" spc="-10" dirty="0">
                          <a:latin typeface="URW Gothic"/>
                          <a:cs typeface="URW Gothic"/>
                        </a:rPr>
                        <a:t>e.g., </a:t>
                      </a:r>
                      <a:r>
                        <a:rPr sz="900" spc="-5" dirty="0">
                          <a:latin typeface="URW Gothic"/>
                          <a:cs typeface="URW Gothic"/>
                        </a:rPr>
                        <a:t>Good  morning, how are</a:t>
                      </a:r>
                      <a:r>
                        <a:rPr sz="900" spc="-15" dirty="0">
                          <a:latin typeface="URW Gothic"/>
                          <a:cs typeface="URW Gothic"/>
                        </a:rPr>
                        <a:t> </a:t>
                      </a:r>
                      <a:r>
                        <a:rPr sz="900" spc="-5" dirty="0">
                          <a:latin typeface="URW Gothic"/>
                          <a:cs typeface="URW Gothic"/>
                        </a:rPr>
                        <a:t>you?</a:t>
                      </a:r>
                      <a:endParaRPr sz="900" dirty="0">
                        <a:latin typeface="URW Gothic"/>
                        <a:cs typeface="URW Gothic"/>
                      </a:endParaRPr>
                    </a:p>
                  </a:txBody>
                  <a:tcPr marL="0" marR="0" marT="5080" marB="0">
                    <a:lnR w="12700">
                      <a:solidFill>
                        <a:srgbClr val="FF0000"/>
                      </a:solidFill>
                      <a:prstDash val="solid"/>
                    </a:lnR>
                    <a:lnT w="12700">
                      <a:solidFill>
                        <a:srgbClr val="FF0000"/>
                      </a:solidFill>
                      <a:prstDash val="solid"/>
                    </a:lnT>
                    <a:solidFill>
                      <a:srgbClr val="E7E6E6"/>
                    </a:solidFill>
                  </a:tcPr>
                </a:tc>
                <a:extLst>
                  <a:ext uri="{0D108BD9-81ED-4DB2-BD59-A6C34878D82A}">
                    <a16:rowId xmlns:a16="http://schemas.microsoft.com/office/drawing/2014/main" val="10000"/>
                  </a:ext>
                </a:extLst>
              </a:tr>
              <a:tr h="140334">
                <a:tc>
                  <a:txBody>
                    <a:bodyPr/>
                    <a:lstStyle/>
                    <a:p>
                      <a:pPr marL="68580">
                        <a:lnSpc>
                          <a:spcPts val="1005"/>
                        </a:lnSpc>
                      </a:pPr>
                      <a:r>
                        <a:rPr sz="900" b="1" dirty="0">
                          <a:solidFill>
                            <a:srgbClr val="FFFFFF"/>
                          </a:solidFill>
                          <a:latin typeface="Gothic Uralic"/>
                          <a:cs typeface="Gothic Uralic"/>
                        </a:rPr>
                        <a:t>R-</a:t>
                      </a:r>
                      <a:endParaRPr sz="900">
                        <a:latin typeface="Gothic Uralic"/>
                        <a:cs typeface="Gothic Uralic"/>
                      </a:endParaRPr>
                    </a:p>
                  </a:txBody>
                  <a:tcPr marL="0" marR="0" marT="0" marB="0">
                    <a:solidFill>
                      <a:srgbClr val="FF0000"/>
                    </a:solidFill>
                  </a:tcPr>
                </a:tc>
                <a:tc gridSpan="2">
                  <a:txBody>
                    <a:bodyPr/>
                    <a:lstStyle/>
                    <a:p>
                      <a:pPr marL="67945">
                        <a:lnSpc>
                          <a:spcPts val="1005"/>
                        </a:lnSpc>
                      </a:pPr>
                      <a:r>
                        <a:rPr sz="900" b="1" dirty="0">
                          <a:latin typeface="Gothic Uralic"/>
                          <a:cs typeface="Gothic Uralic"/>
                        </a:rPr>
                        <a:t>By </a:t>
                      </a:r>
                      <a:r>
                        <a:rPr sz="900" b="1" spc="-5" dirty="0">
                          <a:latin typeface="Gothic Uralic"/>
                          <a:cs typeface="Gothic Uralic"/>
                        </a:rPr>
                        <a:t>the end of the Autumn </a:t>
                      </a:r>
                      <a:r>
                        <a:rPr sz="900" b="1" dirty="0">
                          <a:latin typeface="Gothic Uralic"/>
                          <a:cs typeface="Gothic Uralic"/>
                        </a:rPr>
                        <a:t>Term </a:t>
                      </a:r>
                      <a:r>
                        <a:rPr sz="900" b="1" spc="-5" dirty="0">
                          <a:latin typeface="Gothic Uralic"/>
                          <a:cs typeface="Gothic Uralic"/>
                        </a:rPr>
                        <a:t>children </a:t>
                      </a:r>
                      <a:r>
                        <a:rPr sz="900" b="1" dirty="0">
                          <a:latin typeface="Gothic Uralic"/>
                          <a:cs typeface="Gothic Uralic"/>
                        </a:rPr>
                        <a:t>should be </a:t>
                      </a:r>
                      <a:r>
                        <a:rPr sz="900" b="1" spc="-5" dirty="0">
                          <a:latin typeface="Gothic Uralic"/>
                          <a:cs typeface="Gothic Uralic"/>
                        </a:rPr>
                        <a:t>able</a:t>
                      </a:r>
                      <a:r>
                        <a:rPr sz="900" b="1" spc="5" dirty="0">
                          <a:latin typeface="Gothic Uralic"/>
                          <a:cs typeface="Gothic Uralic"/>
                        </a:rPr>
                        <a:t> </a:t>
                      </a:r>
                      <a:r>
                        <a:rPr sz="900" b="1" spc="-5" dirty="0">
                          <a:latin typeface="Gothic Uralic"/>
                          <a:cs typeface="Gothic Uralic"/>
                        </a:rPr>
                        <a:t>to…</a:t>
                      </a:r>
                      <a:endParaRPr sz="900">
                        <a:latin typeface="Gothic Uralic"/>
                        <a:cs typeface="Gothic Uralic"/>
                      </a:endParaRPr>
                    </a:p>
                  </a:txBody>
                  <a:tcPr marL="0" marR="0" marT="0" marB="0">
                    <a:lnR w="12700">
                      <a:solidFill>
                        <a:srgbClr val="FF0000"/>
                      </a:solidFill>
                      <a:prstDash val="solid"/>
                    </a:lnR>
                    <a:solidFill>
                      <a:srgbClr val="FF9F9F"/>
                    </a:solidFill>
                  </a:tcPr>
                </a:tc>
                <a:tc hMerge="1">
                  <a:txBody>
                    <a:bodyPr/>
                    <a:lstStyle/>
                    <a:p>
                      <a:endParaRPr/>
                    </a:p>
                  </a:txBody>
                  <a:tcPr marL="0" marR="0" marT="0" marB="0"/>
                </a:tc>
                <a:extLst>
                  <a:ext uri="{0D108BD9-81ED-4DB2-BD59-A6C34878D82A}">
                    <a16:rowId xmlns:a16="http://schemas.microsoft.com/office/drawing/2014/main" val="10001"/>
                  </a:ext>
                </a:extLst>
              </a:tr>
              <a:tr h="2109470">
                <a:tc gridSpan="2">
                  <a:txBody>
                    <a:bodyPr/>
                    <a:lstStyle/>
                    <a:p>
                      <a:pPr marL="68580">
                        <a:lnSpc>
                          <a:spcPct val="100000"/>
                        </a:lnSpc>
                      </a:pPr>
                      <a:r>
                        <a:rPr sz="900" b="1" dirty="0">
                          <a:latin typeface="Gothic Uralic"/>
                          <a:cs typeface="Gothic Uralic"/>
                        </a:rPr>
                        <a:t>Speaking:</a:t>
                      </a:r>
                      <a:endParaRPr sz="900" dirty="0">
                        <a:latin typeface="Gothic Uralic"/>
                        <a:cs typeface="Gothic Uralic"/>
                      </a:endParaRPr>
                    </a:p>
                    <a:p>
                      <a:pPr marL="525780" indent="-228600">
                        <a:lnSpc>
                          <a:spcPct val="100000"/>
                        </a:lnSpc>
                        <a:spcBef>
                          <a:spcPts val="20"/>
                        </a:spcBef>
                        <a:buFont typeface="Symbol"/>
                        <a:buChar char=""/>
                        <a:tabLst>
                          <a:tab pos="525145" algn="l"/>
                          <a:tab pos="525780" algn="l"/>
                        </a:tabLst>
                      </a:pPr>
                      <a:r>
                        <a:rPr sz="900" spc="-5" dirty="0">
                          <a:latin typeface="URW Gothic"/>
                          <a:cs typeface="URW Gothic"/>
                        </a:rPr>
                        <a:t>Look at and listen carefully </a:t>
                      </a:r>
                      <a:r>
                        <a:rPr sz="900" spc="-15" dirty="0">
                          <a:latin typeface="URW Gothic"/>
                          <a:cs typeface="URW Gothic"/>
                        </a:rPr>
                        <a:t>to </a:t>
                      </a:r>
                      <a:r>
                        <a:rPr sz="900" spc="-5" dirty="0">
                          <a:latin typeface="URW Gothic"/>
                          <a:cs typeface="URW Gothic"/>
                        </a:rPr>
                        <a:t>the person they </a:t>
                      </a:r>
                      <a:r>
                        <a:rPr sz="900" spc="-10" dirty="0">
                          <a:latin typeface="URW Gothic"/>
                          <a:cs typeface="URW Gothic"/>
                        </a:rPr>
                        <a:t>are </a:t>
                      </a:r>
                      <a:r>
                        <a:rPr sz="900" spc="-5" dirty="0">
                          <a:latin typeface="URW Gothic"/>
                          <a:cs typeface="URW Gothic"/>
                        </a:rPr>
                        <a:t>speaking</a:t>
                      </a:r>
                      <a:r>
                        <a:rPr sz="900" spc="30" dirty="0">
                          <a:latin typeface="URW Gothic"/>
                          <a:cs typeface="URW Gothic"/>
                        </a:rPr>
                        <a:t> </a:t>
                      </a:r>
                      <a:r>
                        <a:rPr sz="900" spc="-5" dirty="0">
                          <a:latin typeface="URW Gothic"/>
                          <a:cs typeface="URW Gothic"/>
                        </a:rPr>
                        <a:t>to</a:t>
                      </a:r>
                      <a:endParaRPr sz="900" dirty="0">
                        <a:latin typeface="URW Gothic"/>
                        <a:cs typeface="URW Gothic"/>
                      </a:endParaRPr>
                    </a:p>
                    <a:p>
                      <a:pPr marL="525780" marR="693420" indent="-228600">
                        <a:lnSpc>
                          <a:spcPct val="102200"/>
                        </a:lnSpc>
                        <a:buFont typeface="Symbol"/>
                        <a:buChar char=""/>
                        <a:tabLst>
                          <a:tab pos="525145" algn="l"/>
                          <a:tab pos="525780" algn="l"/>
                        </a:tabLst>
                      </a:pPr>
                      <a:r>
                        <a:rPr sz="900" spc="-5" dirty="0">
                          <a:latin typeface="URW Gothic"/>
                          <a:cs typeface="URW Gothic"/>
                        </a:rPr>
                        <a:t>Begin to learn new vocabulary</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Wait </a:t>
                      </a:r>
                      <a:r>
                        <a:rPr sz="900" dirty="0">
                          <a:latin typeface="URW Gothic"/>
                          <a:cs typeface="URW Gothic"/>
                        </a:rPr>
                        <a:t>for </a:t>
                      </a:r>
                      <a:r>
                        <a:rPr sz="900" spc="-5" dirty="0">
                          <a:latin typeface="URW Gothic"/>
                          <a:cs typeface="URW Gothic"/>
                        </a:rPr>
                        <a:t>their turn to speak and respond appropriately</a:t>
                      </a:r>
                      <a:endParaRPr sz="900" dirty="0">
                        <a:latin typeface="URW Gothic"/>
                        <a:cs typeface="URW Gothic"/>
                      </a:endParaRPr>
                    </a:p>
                    <a:p>
                      <a:pPr marL="525780" marR="146050" indent="-228600">
                        <a:lnSpc>
                          <a:spcPct val="102200"/>
                        </a:lnSpc>
                        <a:buFont typeface="Symbol"/>
                        <a:buChar char=""/>
                        <a:tabLst>
                          <a:tab pos="525145" algn="l"/>
                          <a:tab pos="525780" algn="l"/>
                        </a:tabLst>
                      </a:pPr>
                      <a:r>
                        <a:rPr sz="900" spc="-5" dirty="0">
                          <a:latin typeface="URW Gothic"/>
                          <a:cs typeface="URW Gothic"/>
                        </a:rPr>
                        <a:t>Speak </a:t>
                      </a:r>
                      <a:r>
                        <a:rPr sz="900" spc="5" dirty="0">
                          <a:latin typeface="URW Gothic"/>
                          <a:cs typeface="URW Gothic"/>
                        </a:rPr>
                        <a:t>in </a:t>
                      </a:r>
                      <a:r>
                        <a:rPr sz="900" dirty="0">
                          <a:latin typeface="URW Gothic"/>
                          <a:cs typeface="URW Gothic"/>
                        </a:rPr>
                        <a:t>a </a:t>
                      </a:r>
                      <a:r>
                        <a:rPr sz="900" spc="-5" dirty="0">
                          <a:latin typeface="URW Gothic"/>
                          <a:cs typeface="URW Gothic"/>
                        </a:rPr>
                        <a:t>full sentence </a:t>
                      </a:r>
                      <a:endParaRPr lang="en-US" sz="900" spc="-5" dirty="0">
                        <a:latin typeface="URW Gothic"/>
                        <a:cs typeface="URW Gothic"/>
                      </a:endParaRPr>
                    </a:p>
                    <a:p>
                      <a:pPr marL="525780" marR="146050" indent="-228600">
                        <a:lnSpc>
                          <a:spcPct val="102200"/>
                        </a:lnSpc>
                        <a:buFont typeface="Symbol"/>
                        <a:buChar char=""/>
                        <a:tabLst>
                          <a:tab pos="525145" algn="l"/>
                          <a:tab pos="525780" algn="l"/>
                        </a:tabLst>
                      </a:pPr>
                      <a:r>
                        <a:rPr sz="900" spc="-5" dirty="0">
                          <a:latin typeface="URW Gothic"/>
                          <a:cs typeface="URW Gothic"/>
                        </a:rPr>
                        <a:t>Begin to develop their own narratives </a:t>
                      </a:r>
                      <a:r>
                        <a:rPr sz="900" spc="-10" dirty="0">
                          <a:latin typeface="URW Gothic"/>
                          <a:cs typeface="URW Gothic"/>
                        </a:rPr>
                        <a:t>(tell </a:t>
                      </a:r>
                      <a:r>
                        <a:rPr sz="900" dirty="0">
                          <a:latin typeface="URW Gothic"/>
                          <a:cs typeface="URW Gothic"/>
                        </a:rPr>
                        <a:t>their </a:t>
                      </a:r>
                      <a:r>
                        <a:rPr sz="900" spc="-5" dirty="0">
                          <a:latin typeface="URW Gothic"/>
                          <a:cs typeface="URW Gothic"/>
                        </a:rPr>
                        <a:t>own stories/versions of </a:t>
                      </a:r>
                      <a:r>
                        <a:rPr sz="900" dirty="0">
                          <a:latin typeface="URW Gothic"/>
                          <a:cs typeface="URW Gothic"/>
                        </a:rPr>
                        <a:t>a </a:t>
                      </a:r>
                      <a:r>
                        <a:rPr sz="900" spc="-5" dirty="0">
                          <a:latin typeface="URW Gothic"/>
                          <a:cs typeface="URW Gothic"/>
                        </a:rPr>
                        <a:t>story)and explanations  by connecting events</a:t>
                      </a:r>
                      <a:endParaRPr sz="900" dirty="0">
                        <a:latin typeface="URW Gothic"/>
                        <a:cs typeface="URW Gothic"/>
                      </a:endParaRPr>
                    </a:p>
                    <a:p>
                      <a:pPr marL="525780" indent="-228600">
                        <a:lnSpc>
                          <a:spcPts val="1060"/>
                        </a:lnSpc>
                        <a:buFont typeface="Symbol"/>
                        <a:buChar char=""/>
                        <a:tabLst>
                          <a:tab pos="525145" algn="l"/>
                          <a:tab pos="525780" algn="l"/>
                        </a:tabLst>
                      </a:pPr>
                      <a:r>
                        <a:rPr sz="900" spc="-5" dirty="0">
                          <a:latin typeface="URW Gothic"/>
                          <a:cs typeface="URW Gothic"/>
                        </a:rPr>
                        <a:t>Begin to connect one </a:t>
                      </a:r>
                      <a:r>
                        <a:rPr sz="900" dirty="0">
                          <a:latin typeface="URW Gothic"/>
                          <a:cs typeface="URW Gothic"/>
                        </a:rPr>
                        <a:t>idea </a:t>
                      </a:r>
                      <a:r>
                        <a:rPr sz="900" spc="-5" dirty="0">
                          <a:latin typeface="URW Gothic"/>
                          <a:cs typeface="URW Gothic"/>
                        </a:rPr>
                        <a:t>or action to </a:t>
                      </a:r>
                      <a:r>
                        <a:rPr sz="900" dirty="0">
                          <a:latin typeface="URW Gothic"/>
                          <a:cs typeface="URW Gothic"/>
                        </a:rPr>
                        <a:t>another </a:t>
                      </a:r>
                      <a:r>
                        <a:rPr sz="900" spc="-5" dirty="0">
                          <a:latin typeface="URW Gothic"/>
                          <a:cs typeface="URW Gothic"/>
                        </a:rPr>
                        <a:t>using </a:t>
                      </a:r>
                      <a:r>
                        <a:rPr sz="900" dirty="0">
                          <a:latin typeface="URW Gothic"/>
                          <a:cs typeface="URW Gothic"/>
                        </a:rPr>
                        <a:t>a </a:t>
                      </a:r>
                      <a:r>
                        <a:rPr sz="900" spc="-5" dirty="0">
                          <a:latin typeface="URW Gothic"/>
                          <a:cs typeface="URW Gothic"/>
                        </a:rPr>
                        <a:t>range of connectives </a:t>
                      </a:r>
                      <a:r>
                        <a:rPr sz="900" dirty="0">
                          <a:latin typeface="URW Gothic"/>
                          <a:cs typeface="URW Gothic"/>
                        </a:rPr>
                        <a:t>– </a:t>
                      </a:r>
                      <a:r>
                        <a:rPr sz="900" spc="-5" dirty="0">
                          <a:latin typeface="URW Gothic"/>
                          <a:cs typeface="URW Gothic"/>
                        </a:rPr>
                        <a:t>and,</a:t>
                      </a:r>
                      <a:r>
                        <a:rPr sz="900" spc="35" dirty="0">
                          <a:latin typeface="URW Gothic"/>
                          <a:cs typeface="URW Gothic"/>
                        </a:rPr>
                        <a:t> </a:t>
                      </a:r>
                      <a:r>
                        <a:rPr sz="900" spc="-5" dirty="0">
                          <a:latin typeface="URW Gothic"/>
                          <a:cs typeface="URW Gothic"/>
                        </a:rPr>
                        <a:t>then</a:t>
                      </a:r>
                      <a:endParaRPr sz="900" dirty="0">
                        <a:latin typeface="URW Gothic"/>
                        <a:cs typeface="URW Gothic"/>
                      </a:endParaRPr>
                    </a:p>
                    <a:p>
                      <a:pPr marL="525780" marR="346710" indent="-228600">
                        <a:lnSpc>
                          <a:spcPct val="102200"/>
                        </a:lnSpc>
                        <a:buFont typeface="Symbol"/>
                        <a:buChar char=""/>
                        <a:tabLst>
                          <a:tab pos="525145" algn="l"/>
                          <a:tab pos="525780" algn="l"/>
                        </a:tabLst>
                      </a:pPr>
                      <a:r>
                        <a:rPr sz="900" spc="-5" dirty="0">
                          <a:latin typeface="URW Gothic"/>
                          <a:cs typeface="URW Gothic"/>
                        </a:rPr>
                        <a:t>Use talk to help work </a:t>
                      </a:r>
                      <a:r>
                        <a:rPr sz="900" dirty="0">
                          <a:latin typeface="URW Gothic"/>
                          <a:cs typeface="URW Gothic"/>
                        </a:rPr>
                        <a:t>out </a:t>
                      </a:r>
                      <a:r>
                        <a:rPr sz="900" spc="-5" dirty="0">
                          <a:latin typeface="URW Gothic"/>
                          <a:cs typeface="URW Gothic"/>
                        </a:rPr>
                        <a:t>problems and organise thinking and activities. Explain </a:t>
                      </a:r>
                      <a:r>
                        <a:rPr sz="900" spc="-10" dirty="0">
                          <a:latin typeface="URW Gothic"/>
                          <a:cs typeface="URW Gothic"/>
                        </a:rPr>
                        <a:t>how </a:t>
                      </a:r>
                      <a:r>
                        <a:rPr sz="900" dirty="0">
                          <a:latin typeface="URW Gothic"/>
                          <a:cs typeface="URW Gothic"/>
                        </a:rPr>
                        <a:t>things  </a:t>
                      </a:r>
                      <a:r>
                        <a:rPr sz="900" spc="-5" dirty="0">
                          <a:latin typeface="URW Gothic"/>
                          <a:cs typeface="URW Gothic"/>
                        </a:rPr>
                        <a:t>work and how they might happen </a:t>
                      </a:r>
                      <a:r>
                        <a:rPr sz="900" dirty="0">
                          <a:latin typeface="URW Gothic"/>
                          <a:cs typeface="URW Gothic"/>
                        </a:rPr>
                        <a:t>– </a:t>
                      </a:r>
                      <a:r>
                        <a:rPr sz="900" spc="-5" dirty="0">
                          <a:latin typeface="URW Gothic"/>
                          <a:cs typeface="URW Gothic"/>
                        </a:rPr>
                        <a:t>think </a:t>
                      </a:r>
                      <a:r>
                        <a:rPr sz="900" dirty="0">
                          <a:latin typeface="URW Gothic"/>
                          <a:cs typeface="URW Gothic"/>
                        </a:rPr>
                        <a:t>out loud </a:t>
                      </a:r>
                      <a:r>
                        <a:rPr sz="900" spc="-5" dirty="0">
                          <a:latin typeface="URW Gothic"/>
                          <a:cs typeface="URW Gothic"/>
                        </a:rPr>
                        <a:t>how </a:t>
                      </a:r>
                      <a:r>
                        <a:rPr sz="900" spc="-10" dirty="0">
                          <a:latin typeface="URW Gothic"/>
                          <a:cs typeface="URW Gothic"/>
                        </a:rPr>
                        <a:t>to </a:t>
                      </a:r>
                      <a:r>
                        <a:rPr sz="900" spc="-5" dirty="0">
                          <a:latin typeface="URW Gothic"/>
                          <a:cs typeface="URW Gothic"/>
                        </a:rPr>
                        <a:t>work </a:t>
                      </a:r>
                      <a:r>
                        <a:rPr sz="900" dirty="0">
                          <a:latin typeface="URW Gothic"/>
                          <a:cs typeface="URW Gothic"/>
                        </a:rPr>
                        <a:t>things</a:t>
                      </a:r>
                      <a:r>
                        <a:rPr sz="900" spc="15" dirty="0">
                          <a:latin typeface="URW Gothic"/>
                          <a:cs typeface="URW Gothic"/>
                        </a:rPr>
                        <a:t> </a:t>
                      </a:r>
                      <a:r>
                        <a:rPr sz="900" spc="-5" dirty="0">
                          <a:latin typeface="URW Gothic"/>
                          <a:cs typeface="URW Gothic"/>
                        </a:rPr>
                        <a:t>out</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Learn rhymes, poems </a:t>
                      </a:r>
                      <a:r>
                        <a:rPr sz="900" dirty="0">
                          <a:latin typeface="URW Gothic"/>
                          <a:cs typeface="URW Gothic"/>
                        </a:rPr>
                        <a:t>and </a:t>
                      </a:r>
                      <a:r>
                        <a:rPr sz="900" spc="-5" dirty="0">
                          <a:latin typeface="URW Gothic"/>
                          <a:cs typeface="URW Gothic"/>
                        </a:rPr>
                        <a:t>songs</a:t>
                      </a:r>
                      <a:endParaRPr sz="900" dirty="0">
                        <a:latin typeface="URW Gothic"/>
                        <a:cs typeface="URW Gothic"/>
                      </a:endParaRPr>
                    </a:p>
                  </a:txBody>
                  <a:tcPr marL="0" marR="0" marT="0" marB="0">
                    <a:lnL w="12700">
                      <a:solidFill>
                        <a:srgbClr val="FF0000"/>
                      </a:solidFill>
                      <a:prstDash val="solid"/>
                    </a:lnL>
                    <a:lnB w="12700">
                      <a:solidFill>
                        <a:srgbClr val="FF0000"/>
                      </a:solidFill>
                      <a:prstDash val="solid"/>
                    </a:lnB>
                  </a:tcPr>
                </a:tc>
                <a:tc hMerge="1">
                  <a:txBody>
                    <a:bodyPr/>
                    <a:lstStyle/>
                    <a:p>
                      <a:endParaRPr/>
                    </a:p>
                  </a:txBody>
                  <a:tcPr marL="0" marR="0" marT="0" marB="0"/>
                </a:tc>
                <a:tc>
                  <a:txBody>
                    <a:bodyPr/>
                    <a:lstStyle/>
                    <a:p>
                      <a:pPr marL="68580">
                        <a:lnSpc>
                          <a:spcPct val="100000"/>
                        </a:lnSpc>
                      </a:pPr>
                      <a:r>
                        <a:rPr sz="900" b="1" dirty="0">
                          <a:latin typeface="Gothic Uralic"/>
                          <a:cs typeface="Gothic Uralic"/>
                        </a:rPr>
                        <a:t>Speaking:</a:t>
                      </a:r>
                      <a:endParaRPr sz="900" dirty="0">
                        <a:latin typeface="Gothic Uralic"/>
                        <a:cs typeface="Gothic Uralic"/>
                      </a:endParaRPr>
                    </a:p>
                    <a:p>
                      <a:pPr marL="525780" marR="106045" indent="-228600">
                        <a:lnSpc>
                          <a:spcPct val="102200"/>
                        </a:lnSpc>
                        <a:buFont typeface="Symbol"/>
                        <a:buChar char=""/>
                        <a:tabLst>
                          <a:tab pos="525145" algn="l"/>
                          <a:tab pos="525780" algn="l"/>
                        </a:tabLst>
                      </a:pPr>
                      <a:r>
                        <a:rPr sz="900" dirty="0">
                          <a:latin typeface="URW Gothic"/>
                          <a:cs typeface="URW Gothic"/>
                        </a:rPr>
                        <a:t>Can </a:t>
                      </a:r>
                      <a:r>
                        <a:rPr sz="900" spc="-5" dirty="0">
                          <a:latin typeface="URW Gothic"/>
                          <a:cs typeface="URW Gothic"/>
                        </a:rPr>
                        <a:t>identify and recall favourite stories from home or school and  </a:t>
                      </a:r>
                      <a:r>
                        <a:rPr sz="900" dirty="0">
                          <a:latin typeface="URW Gothic"/>
                          <a:cs typeface="URW Gothic"/>
                        </a:rPr>
                        <a:t>explain</a:t>
                      </a:r>
                      <a:r>
                        <a:rPr sz="900" spc="-5" dirty="0">
                          <a:latin typeface="URW Gothic"/>
                          <a:cs typeface="URW Gothic"/>
                        </a:rPr>
                        <a:t> </a:t>
                      </a:r>
                      <a:r>
                        <a:rPr sz="900" dirty="0">
                          <a:latin typeface="URW Gothic"/>
                          <a:cs typeface="URW Gothic"/>
                        </a:rPr>
                        <a:t>why</a:t>
                      </a:r>
                    </a:p>
                    <a:p>
                      <a:pPr marL="525780" indent="-228600">
                        <a:lnSpc>
                          <a:spcPct val="100000"/>
                        </a:lnSpc>
                        <a:spcBef>
                          <a:spcPts val="20"/>
                        </a:spcBef>
                        <a:buFont typeface="Symbol"/>
                        <a:buChar char=""/>
                        <a:tabLst>
                          <a:tab pos="525145" algn="l"/>
                          <a:tab pos="525780" algn="l"/>
                        </a:tabLst>
                      </a:pPr>
                      <a:r>
                        <a:rPr sz="900" dirty="0">
                          <a:latin typeface="URW Gothic"/>
                          <a:cs typeface="URW Gothic"/>
                        </a:rPr>
                        <a:t>Can </a:t>
                      </a:r>
                      <a:r>
                        <a:rPr sz="900" spc="-5" dirty="0">
                          <a:latin typeface="URW Gothic"/>
                          <a:cs typeface="URW Gothic"/>
                        </a:rPr>
                        <a:t>ask simple questions and recall parts of </a:t>
                      </a:r>
                      <a:r>
                        <a:rPr sz="900" dirty="0">
                          <a:latin typeface="URW Gothic"/>
                          <a:cs typeface="URW Gothic"/>
                        </a:rPr>
                        <a:t>a</a:t>
                      </a:r>
                      <a:r>
                        <a:rPr sz="900" spc="-5" dirty="0">
                          <a:latin typeface="URW Gothic"/>
                          <a:cs typeface="URW Gothic"/>
                        </a:rPr>
                        <a:t> story</a:t>
                      </a:r>
                      <a:endParaRPr sz="900" dirty="0">
                        <a:latin typeface="URW Gothic"/>
                        <a:cs typeface="URW Gothic"/>
                      </a:endParaRPr>
                    </a:p>
                    <a:p>
                      <a:pPr marL="525780" indent="-228600">
                        <a:lnSpc>
                          <a:spcPct val="100000"/>
                        </a:lnSpc>
                        <a:spcBef>
                          <a:spcPts val="25"/>
                        </a:spcBef>
                        <a:buFont typeface="Symbol"/>
                        <a:buChar char=""/>
                        <a:tabLst>
                          <a:tab pos="525145" algn="l"/>
                          <a:tab pos="525780" algn="l"/>
                        </a:tabLst>
                      </a:pPr>
                      <a:r>
                        <a:rPr sz="900" spc="-5" dirty="0">
                          <a:latin typeface="URW Gothic"/>
                          <a:cs typeface="URW Gothic"/>
                        </a:rPr>
                        <a:t>Enjoys learning and saying </a:t>
                      </a:r>
                      <a:r>
                        <a:rPr sz="900" spc="-10" dirty="0">
                          <a:latin typeface="URW Gothic"/>
                          <a:cs typeface="URW Gothic"/>
                        </a:rPr>
                        <a:t>poems </a:t>
                      </a:r>
                      <a:r>
                        <a:rPr sz="900" dirty="0">
                          <a:latin typeface="URW Gothic"/>
                          <a:cs typeface="URW Gothic"/>
                        </a:rPr>
                        <a:t>and </a:t>
                      </a:r>
                      <a:r>
                        <a:rPr sz="900" spc="-5" dirty="0">
                          <a:latin typeface="URW Gothic"/>
                          <a:cs typeface="URW Gothic"/>
                        </a:rPr>
                        <a:t>nursery</a:t>
                      </a:r>
                      <a:r>
                        <a:rPr sz="900" spc="-25" dirty="0">
                          <a:latin typeface="URW Gothic"/>
                          <a:cs typeface="URW Gothic"/>
                        </a:rPr>
                        <a:t> </a:t>
                      </a:r>
                      <a:r>
                        <a:rPr sz="900" spc="-5" dirty="0">
                          <a:latin typeface="URW Gothic"/>
                          <a:cs typeface="URW Gothic"/>
                        </a:rPr>
                        <a:t>rhymes</a:t>
                      </a:r>
                      <a:endParaRPr sz="900" dirty="0">
                        <a:latin typeface="URW Gothic"/>
                        <a:cs typeface="URW Gothic"/>
                      </a:endParaRPr>
                    </a:p>
                    <a:p>
                      <a:pPr marL="525780" marR="207010" indent="-228600">
                        <a:lnSpc>
                          <a:spcPct val="102200"/>
                        </a:lnSpc>
                        <a:spcBef>
                          <a:spcPts val="5"/>
                        </a:spcBef>
                        <a:buFont typeface="Symbol"/>
                        <a:buChar char=""/>
                        <a:tabLst>
                          <a:tab pos="525145" algn="l"/>
                          <a:tab pos="525780" algn="l"/>
                        </a:tabLst>
                      </a:pPr>
                      <a:r>
                        <a:rPr sz="900" spc="-5" dirty="0">
                          <a:latin typeface="URW Gothic"/>
                          <a:cs typeface="URW Gothic"/>
                        </a:rPr>
                        <a:t>Begin to develop social phrases </a:t>
                      </a:r>
                      <a:r>
                        <a:rPr sz="900" dirty="0">
                          <a:latin typeface="URW Gothic"/>
                          <a:cs typeface="URW Gothic"/>
                        </a:rPr>
                        <a:t>– </a:t>
                      </a:r>
                      <a:r>
                        <a:rPr sz="900" spc="-5" dirty="0">
                          <a:latin typeface="URW Gothic"/>
                          <a:cs typeface="URW Gothic"/>
                        </a:rPr>
                        <a:t>e.g., </a:t>
                      </a:r>
                      <a:r>
                        <a:rPr sz="900" dirty="0">
                          <a:latin typeface="URW Gothic"/>
                          <a:cs typeface="URW Gothic"/>
                        </a:rPr>
                        <a:t>Good </a:t>
                      </a:r>
                      <a:r>
                        <a:rPr sz="900" spc="-5" dirty="0">
                          <a:latin typeface="URW Gothic"/>
                          <a:cs typeface="URW Gothic"/>
                        </a:rPr>
                        <a:t>morning, how are  you?</a:t>
                      </a:r>
                      <a:endParaRPr sz="900" dirty="0">
                        <a:latin typeface="URW Gothic"/>
                        <a:cs typeface="URW Gothic"/>
                      </a:endParaRPr>
                    </a:p>
                  </a:txBody>
                  <a:tcPr marL="0" marR="0" marT="0" marB="0">
                    <a:lnR w="12700">
                      <a:solidFill>
                        <a:srgbClr val="FF0000"/>
                      </a:solidFill>
                      <a:prstDash val="solid"/>
                    </a:lnR>
                    <a:lnB w="12700">
                      <a:solidFill>
                        <a:srgbClr val="FF0000"/>
                      </a:solidFill>
                      <a:prstDash val="solid"/>
                    </a:lnB>
                    <a:solidFill>
                      <a:srgbClr val="E7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3" y="1221994"/>
            <a:ext cx="10024238" cy="2100640"/>
          </a:xfrm>
          <a:prstGeom prst="rect">
            <a:avLst/>
          </a:prstGeom>
          <a:ln w="38100">
            <a:solidFill>
              <a:schemeClr val="tx1"/>
            </a:solidFill>
          </a:ln>
        </p:spPr>
        <p:txBody>
          <a:bodyPr vert="horz" wrap="square" lIns="0" tIns="13335" rIns="0" bIns="0" rtlCol="0">
            <a:spAutoFit/>
          </a:bodyPr>
          <a:lstStyle/>
          <a:p>
            <a:pPr marL="12700">
              <a:lnSpc>
                <a:spcPct val="100000"/>
              </a:lnSpc>
              <a:spcBef>
                <a:spcPts val="105"/>
              </a:spcBef>
            </a:pPr>
            <a:r>
              <a:rPr sz="1400" b="1" dirty="0">
                <a:latin typeface="Gothic Uralic"/>
                <a:cs typeface="Gothic Uralic"/>
              </a:rPr>
              <a:t>Educational</a:t>
            </a:r>
            <a:r>
              <a:rPr sz="1400" b="1" spc="-15" dirty="0">
                <a:latin typeface="Gothic Uralic"/>
                <a:cs typeface="Gothic Uralic"/>
              </a:rPr>
              <a:t> </a:t>
            </a:r>
            <a:r>
              <a:rPr sz="1400" b="1" spc="-5" dirty="0">
                <a:latin typeface="Gothic Uralic"/>
                <a:cs typeface="Gothic Uralic"/>
              </a:rPr>
              <a:t>Programme:</a:t>
            </a:r>
            <a:endParaRPr sz="1400" dirty="0">
              <a:latin typeface="Gothic Uralic"/>
              <a:cs typeface="Gothic Uralic"/>
            </a:endParaRPr>
          </a:p>
          <a:p>
            <a:pPr marL="12700" marR="73660" algn="just">
              <a:lnSpc>
                <a:spcPct val="102200"/>
              </a:lnSpc>
            </a:pPr>
            <a:r>
              <a:rPr sz="1200" dirty="0">
                <a:latin typeface="Comic Sans MS" panose="030F0702030302020204" pitchFamily="66" charset="0"/>
                <a:cs typeface="URW Gothic"/>
              </a:rPr>
              <a:t>Children’s </a:t>
            </a:r>
            <a:r>
              <a:rPr sz="1200" spc="-5" dirty="0">
                <a:latin typeface="Comic Sans MS" panose="030F0702030302020204" pitchFamily="66" charset="0"/>
                <a:cs typeface="URW Gothic"/>
              </a:rPr>
              <a:t>personal, social and emotional development (PSED) is </a:t>
            </a:r>
            <a:r>
              <a:rPr sz="1200" spc="-10" dirty="0">
                <a:latin typeface="Comic Sans MS" panose="030F0702030302020204" pitchFamily="66" charset="0"/>
                <a:cs typeface="URW Gothic"/>
              </a:rPr>
              <a:t>crucial </a:t>
            </a:r>
            <a:r>
              <a:rPr sz="1200" spc="-5" dirty="0">
                <a:latin typeface="Comic Sans MS" panose="030F0702030302020204" pitchFamily="66" charset="0"/>
                <a:cs typeface="URW Gothic"/>
              </a:rPr>
              <a:t>for  children </a:t>
            </a:r>
            <a:r>
              <a:rPr sz="1200" spc="-15" dirty="0">
                <a:latin typeface="Comic Sans MS" panose="030F0702030302020204" pitchFamily="66" charset="0"/>
                <a:cs typeface="URW Gothic"/>
              </a:rPr>
              <a:t>to </a:t>
            </a:r>
            <a:r>
              <a:rPr sz="1200" spc="5" dirty="0">
                <a:latin typeface="Comic Sans MS" panose="030F0702030302020204" pitchFamily="66" charset="0"/>
                <a:cs typeface="URW Gothic"/>
              </a:rPr>
              <a:t>lead </a:t>
            </a:r>
            <a:r>
              <a:rPr sz="1200" spc="-10" dirty="0">
                <a:latin typeface="Comic Sans MS" panose="030F0702030302020204" pitchFamily="66" charset="0"/>
                <a:cs typeface="URW Gothic"/>
              </a:rPr>
              <a:t>healthy </a:t>
            </a:r>
            <a:r>
              <a:rPr sz="1200" spc="-5" dirty="0">
                <a:latin typeface="Comic Sans MS" panose="030F0702030302020204" pitchFamily="66" charset="0"/>
                <a:cs typeface="URW Gothic"/>
              </a:rPr>
              <a:t>and happy </a:t>
            </a:r>
            <a:r>
              <a:rPr sz="1200" dirty="0">
                <a:latin typeface="Comic Sans MS" panose="030F0702030302020204" pitchFamily="66" charset="0"/>
                <a:cs typeface="URW Gothic"/>
              </a:rPr>
              <a:t>lives, </a:t>
            </a:r>
            <a:r>
              <a:rPr sz="1200" spc="-5" dirty="0">
                <a:latin typeface="Comic Sans MS" panose="030F0702030302020204" pitchFamily="66" charset="0"/>
                <a:cs typeface="URW Gothic"/>
              </a:rPr>
              <a:t>and </a:t>
            </a:r>
            <a:r>
              <a:rPr sz="1200" dirty="0">
                <a:latin typeface="Comic Sans MS" panose="030F0702030302020204" pitchFamily="66" charset="0"/>
                <a:cs typeface="URW Gothic"/>
              </a:rPr>
              <a:t>is </a:t>
            </a:r>
            <a:r>
              <a:rPr sz="1200" spc="-5" dirty="0">
                <a:latin typeface="Comic Sans MS" panose="030F0702030302020204" pitchFamily="66" charset="0"/>
                <a:cs typeface="URW Gothic"/>
              </a:rPr>
              <a:t>fundamental </a:t>
            </a:r>
            <a:r>
              <a:rPr sz="1200" spc="-10" dirty="0">
                <a:latin typeface="Comic Sans MS" panose="030F0702030302020204" pitchFamily="66" charset="0"/>
                <a:cs typeface="URW Gothic"/>
              </a:rPr>
              <a:t>to their  </a:t>
            </a:r>
            <a:r>
              <a:rPr sz="1200" spc="-5" dirty="0">
                <a:latin typeface="Comic Sans MS" panose="030F0702030302020204" pitchFamily="66" charset="0"/>
                <a:cs typeface="URW Gothic"/>
              </a:rPr>
              <a:t>cognitive development. Underpinning their personal development are </a:t>
            </a:r>
            <a:r>
              <a:rPr sz="1200" spc="-10" dirty="0">
                <a:latin typeface="Comic Sans MS" panose="030F0702030302020204" pitchFamily="66" charset="0"/>
                <a:cs typeface="URW Gothic"/>
              </a:rPr>
              <a:t>the  </a:t>
            </a:r>
            <a:r>
              <a:rPr sz="1200" spc="-5" dirty="0">
                <a:latin typeface="Comic Sans MS" panose="030F0702030302020204" pitchFamily="66" charset="0"/>
                <a:cs typeface="URW Gothic"/>
              </a:rPr>
              <a:t>important attachments that </a:t>
            </a:r>
            <a:r>
              <a:rPr sz="1200" dirty="0">
                <a:latin typeface="Comic Sans MS" panose="030F0702030302020204" pitchFamily="66" charset="0"/>
                <a:cs typeface="URW Gothic"/>
              </a:rPr>
              <a:t>shape </a:t>
            </a:r>
            <a:r>
              <a:rPr sz="1200" spc="-10" dirty="0">
                <a:latin typeface="Comic Sans MS" panose="030F0702030302020204" pitchFamily="66" charset="0"/>
                <a:cs typeface="URW Gothic"/>
              </a:rPr>
              <a:t>their </a:t>
            </a:r>
            <a:r>
              <a:rPr sz="1200" spc="-5" dirty="0">
                <a:latin typeface="Comic Sans MS" panose="030F0702030302020204" pitchFamily="66" charset="0"/>
                <a:cs typeface="URW Gothic"/>
              </a:rPr>
              <a:t>social world. Strong, warm</a:t>
            </a:r>
            <a:r>
              <a:rPr sz="1200" spc="60" dirty="0">
                <a:latin typeface="Comic Sans MS" panose="030F0702030302020204" pitchFamily="66" charset="0"/>
                <a:cs typeface="URW Gothic"/>
              </a:rPr>
              <a:t> </a:t>
            </a:r>
            <a:r>
              <a:rPr sz="1200" spc="-5" dirty="0">
                <a:latin typeface="Comic Sans MS" panose="030F0702030302020204" pitchFamily="66" charset="0"/>
                <a:cs typeface="URW Gothic"/>
              </a:rPr>
              <a:t>and</a:t>
            </a:r>
            <a:endParaRPr sz="1200" dirty="0">
              <a:latin typeface="Comic Sans MS" panose="030F0702030302020204" pitchFamily="66" charset="0"/>
              <a:cs typeface="URW Gothic"/>
            </a:endParaRPr>
          </a:p>
          <a:p>
            <a:pPr marL="12700" marR="10160" algn="just">
              <a:lnSpc>
                <a:spcPct val="102299"/>
              </a:lnSpc>
            </a:pPr>
            <a:r>
              <a:rPr sz="1200" spc="-5" dirty="0">
                <a:latin typeface="Comic Sans MS" panose="030F0702030302020204" pitchFamily="66" charset="0"/>
                <a:cs typeface="URW Gothic"/>
              </a:rPr>
              <a:t>supportive relationships </a:t>
            </a:r>
            <a:r>
              <a:rPr sz="1200" spc="-10" dirty="0">
                <a:latin typeface="Comic Sans MS" panose="030F0702030302020204" pitchFamily="66" charset="0"/>
                <a:cs typeface="URW Gothic"/>
              </a:rPr>
              <a:t>with </a:t>
            </a:r>
            <a:r>
              <a:rPr sz="1200" spc="-5" dirty="0">
                <a:latin typeface="Comic Sans MS" panose="030F0702030302020204" pitchFamily="66" charset="0"/>
                <a:cs typeface="URW Gothic"/>
              </a:rPr>
              <a:t>adults enable children </a:t>
            </a:r>
            <a:r>
              <a:rPr sz="1200" spc="-15" dirty="0">
                <a:latin typeface="Comic Sans MS" panose="030F0702030302020204" pitchFamily="66" charset="0"/>
                <a:cs typeface="URW Gothic"/>
              </a:rPr>
              <a:t>to </a:t>
            </a:r>
            <a:r>
              <a:rPr sz="1200" dirty="0">
                <a:latin typeface="Comic Sans MS" panose="030F0702030302020204" pitchFamily="66" charset="0"/>
                <a:cs typeface="URW Gothic"/>
              </a:rPr>
              <a:t>learn </a:t>
            </a:r>
            <a:r>
              <a:rPr sz="1200" spc="-10" dirty="0">
                <a:latin typeface="Comic Sans MS" panose="030F0702030302020204" pitchFamily="66" charset="0"/>
                <a:cs typeface="URW Gothic"/>
              </a:rPr>
              <a:t>how to  </a:t>
            </a:r>
            <a:r>
              <a:rPr sz="1200" spc="-5" dirty="0">
                <a:latin typeface="Comic Sans MS" panose="030F0702030302020204" pitchFamily="66" charset="0"/>
                <a:cs typeface="URW Gothic"/>
              </a:rPr>
              <a:t>understand their own feelings and </a:t>
            </a:r>
            <a:r>
              <a:rPr sz="1200" spc="-10" dirty="0">
                <a:latin typeface="Comic Sans MS" panose="030F0702030302020204" pitchFamily="66" charset="0"/>
                <a:cs typeface="URW Gothic"/>
              </a:rPr>
              <a:t>those of </a:t>
            </a:r>
            <a:r>
              <a:rPr sz="1200" spc="-5" dirty="0">
                <a:latin typeface="Comic Sans MS" panose="030F0702030302020204" pitchFamily="66" charset="0"/>
                <a:cs typeface="URW Gothic"/>
              </a:rPr>
              <a:t>others. </a:t>
            </a:r>
            <a:r>
              <a:rPr sz="1200" dirty="0">
                <a:latin typeface="Comic Sans MS" panose="030F0702030302020204" pitchFamily="66" charset="0"/>
                <a:cs typeface="URW Gothic"/>
              </a:rPr>
              <a:t>Children </a:t>
            </a:r>
            <a:r>
              <a:rPr sz="1200" spc="-5" dirty="0">
                <a:latin typeface="Comic Sans MS" panose="030F0702030302020204" pitchFamily="66" charset="0"/>
                <a:cs typeface="URW Gothic"/>
              </a:rPr>
              <a:t>should be  supported </a:t>
            </a:r>
            <a:r>
              <a:rPr sz="1200" spc="-15" dirty="0">
                <a:latin typeface="Comic Sans MS" panose="030F0702030302020204" pitchFamily="66" charset="0"/>
                <a:cs typeface="URW Gothic"/>
              </a:rPr>
              <a:t>to </a:t>
            </a:r>
            <a:r>
              <a:rPr sz="1200" dirty="0">
                <a:latin typeface="Comic Sans MS" panose="030F0702030302020204" pitchFamily="66" charset="0"/>
                <a:cs typeface="URW Gothic"/>
              </a:rPr>
              <a:t>manage </a:t>
            </a:r>
            <a:r>
              <a:rPr sz="1200" spc="-5" dirty="0">
                <a:latin typeface="Comic Sans MS" panose="030F0702030302020204" pitchFamily="66" charset="0"/>
                <a:cs typeface="URW Gothic"/>
              </a:rPr>
              <a:t>emotions, develop </a:t>
            </a:r>
            <a:r>
              <a:rPr sz="1200" dirty="0">
                <a:latin typeface="Comic Sans MS" panose="030F0702030302020204" pitchFamily="66" charset="0"/>
                <a:cs typeface="URW Gothic"/>
              </a:rPr>
              <a:t>a </a:t>
            </a:r>
            <a:r>
              <a:rPr sz="1200" spc="-5" dirty="0">
                <a:latin typeface="Comic Sans MS" panose="030F0702030302020204" pitchFamily="66" charset="0"/>
                <a:cs typeface="URW Gothic"/>
              </a:rPr>
              <a:t>positive sense </a:t>
            </a:r>
            <a:r>
              <a:rPr sz="1200" spc="-10" dirty="0">
                <a:latin typeface="Comic Sans MS" panose="030F0702030302020204" pitchFamily="66" charset="0"/>
                <a:cs typeface="URW Gothic"/>
              </a:rPr>
              <a:t>of </a:t>
            </a:r>
            <a:r>
              <a:rPr sz="1200" dirty="0">
                <a:latin typeface="Comic Sans MS" panose="030F0702030302020204" pitchFamily="66" charset="0"/>
                <a:cs typeface="URW Gothic"/>
              </a:rPr>
              <a:t>self, set  </a:t>
            </a:r>
            <a:r>
              <a:rPr sz="1200" spc="-5" dirty="0">
                <a:latin typeface="Comic Sans MS" panose="030F0702030302020204" pitchFamily="66" charset="0"/>
                <a:cs typeface="URW Gothic"/>
              </a:rPr>
              <a:t>themselves simple goals, have confidence in </a:t>
            </a:r>
            <a:r>
              <a:rPr sz="1200" spc="-10" dirty="0">
                <a:latin typeface="Comic Sans MS" panose="030F0702030302020204" pitchFamily="66" charset="0"/>
                <a:cs typeface="URW Gothic"/>
              </a:rPr>
              <a:t>their </a:t>
            </a:r>
            <a:r>
              <a:rPr sz="1200" spc="-5" dirty="0">
                <a:latin typeface="Comic Sans MS" panose="030F0702030302020204" pitchFamily="66" charset="0"/>
                <a:cs typeface="URW Gothic"/>
              </a:rPr>
              <a:t>own abilities, </a:t>
            </a:r>
            <a:r>
              <a:rPr sz="1200" spc="-10" dirty="0">
                <a:latin typeface="Comic Sans MS" panose="030F0702030302020204" pitchFamily="66" charset="0"/>
                <a:cs typeface="URW Gothic"/>
              </a:rPr>
              <a:t>to </a:t>
            </a:r>
            <a:r>
              <a:rPr sz="1200" spc="-5" dirty="0">
                <a:latin typeface="Comic Sans MS" panose="030F0702030302020204" pitchFamily="66" charset="0"/>
                <a:cs typeface="URW Gothic"/>
              </a:rPr>
              <a:t>persist  and </a:t>
            </a:r>
            <a:r>
              <a:rPr sz="1200" dirty="0">
                <a:latin typeface="Comic Sans MS" panose="030F0702030302020204" pitchFamily="66" charset="0"/>
                <a:cs typeface="URW Gothic"/>
              </a:rPr>
              <a:t>wait </a:t>
            </a:r>
            <a:r>
              <a:rPr sz="1200" spc="-5" dirty="0">
                <a:latin typeface="Comic Sans MS" panose="030F0702030302020204" pitchFamily="66" charset="0"/>
                <a:cs typeface="URW Gothic"/>
              </a:rPr>
              <a:t>for </a:t>
            </a:r>
            <a:r>
              <a:rPr sz="1200" dirty="0">
                <a:latin typeface="Comic Sans MS" panose="030F0702030302020204" pitchFamily="66" charset="0"/>
                <a:cs typeface="URW Gothic"/>
              </a:rPr>
              <a:t>what </a:t>
            </a:r>
            <a:r>
              <a:rPr sz="1200" spc="-5" dirty="0">
                <a:latin typeface="Comic Sans MS" panose="030F0702030302020204" pitchFamily="66" charset="0"/>
                <a:cs typeface="URW Gothic"/>
              </a:rPr>
              <a:t>they </a:t>
            </a:r>
            <a:r>
              <a:rPr sz="1200" dirty="0">
                <a:latin typeface="Comic Sans MS" panose="030F0702030302020204" pitchFamily="66" charset="0"/>
                <a:cs typeface="URW Gothic"/>
              </a:rPr>
              <a:t>want </a:t>
            </a:r>
            <a:r>
              <a:rPr sz="1200" spc="-5" dirty="0">
                <a:latin typeface="Comic Sans MS" panose="030F0702030302020204" pitchFamily="66" charset="0"/>
                <a:cs typeface="URW Gothic"/>
              </a:rPr>
              <a:t>and direct </a:t>
            </a:r>
            <a:r>
              <a:rPr sz="1200" spc="-10" dirty="0">
                <a:latin typeface="Comic Sans MS" panose="030F0702030302020204" pitchFamily="66" charset="0"/>
                <a:cs typeface="URW Gothic"/>
              </a:rPr>
              <a:t>attention </a:t>
            </a:r>
            <a:r>
              <a:rPr sz="1200" spc="-5" dirty="0">
                <a:latin typeface="Comic Sans MS" panose="030F0702030302020204" pitchFamily="66" charset="0"/>
                <a:cs typeface="URW Gothic"/>
              </a:rPr>
              <a:t>as necessary. Through  </a:t>
            </a:r>
            <a:r>
              <a:rPr sz="1200" dirty="0">
                <a:latin typeface="Comic Sans MS" panose="030F0702030302020204" pitchFamily="66" charset="0"/>
                <a:cs typeface="URW Gothic"/>
              </a:rPr>
              <a:t>adult </a:t>
            </a:r>
            <a:r>
              <a:rPr sz="1200" spc="-5" dirty="0">
                <a:latin typeface="Comic Sans MS" panose="030F0702030302020204" pitchFamily="66" charset="0"/>
                <a:cs typeface="URW Gothic"/>
              </a:rPr>
              <a:t>modelling and guidance, </a:t>
            </a:r>
            <a:r>
              <a:rPr sz="1200" spc="-10" dirty="0">
                <a:latin typeface="Comic Sans MS" panose="030F0702030302020204" pitchFamily="66" charset="0"/>
                <a:cs typeface="URW Gothic"/>
              </a:rPr>
              <a:t>they </a:t>
            </a:r>
            <a:r>
              <a:rPr sz="1200" dirty="0">
                <a:latin typeface="Comic Sans MS" panose="030F0702030302020204" pitchFamily="66" charset="0"/>
                <a:cs typeface="URW Gothic"/>
              </a:rPr>
              <a:t>will </a:t>
            </a:r>
            <a:r>
              <a:rPr sz="1200" spc="-5" dirty="0">
                <a:latin typeface="Comic Sans MS" panose="030F0702030302020204" pitchFamily="66" charset="0"/>
                <a:cs typeface="URW Gothic"/>
              </a:rPr>
              <a:t>learn how </a:t>
            </a:r>
            <a:r>
              <a:rPr sz="1200" spc="-10" dirty="0">
                <a:latin typeface="Comic Sans MS" panose="030F0702030302020204" pitchFamily="66" charset="0"/>
                <a:cs typeface="URW Gothic"/>
              </a:rPr>
              <a:t>to </a:t>
            </a:r>
            <a:r>
              <a:rPr sz="1200" spc="-5" dirty="0">
                <a:latin typeface="Comic Sans MS" panose="030F0702030302020204" pitchFamily="66" charset="0"/>
                <a:cs typeface="URW Gothic"/>
              </a:rPr>
              <a:t>look </a:t>
            </a:r>
            <a:r>
              <a:rPr sz="1200" dirty="0">
                <a:latin typeface="Comic Sans MS" panose="030F0702030302020204" pitchFamily="66" charset="0"/>
                <a:cs typeface="URW Gothic"/>
              </a:rPr>
              <a:t>after </a:t>
            </a:r>
            <a:r>
              <a:rPr sz="1200" spc="-10" dirty="0">
                <a:latin typeface="Comic Sans MS" panose="030F0702030302020204" pitchFamily="66" charset="0"/>
                <a:cs typeface="URW Gothic"/>
              </a:rPr>
              <a:t>their </a:t>
            </a:r>
            <a:r>
              <a:rPr sz="1200" spc="-5" dirty="0">
                <a:latin typeface="Comic Sans MS" panose="030F0702030302020204" pitchFamily="66" charset="0"/>
                <a:cs typeface="URW Gothic"/>
              </a:rPr>
              <a:t>bodies,  including healthy eating, and </a:t>
            </a:r>
            <a:r>
              <a:rPr sz="1200" dirty="0">
                <a:latin typeface="Comic Sans MS" panose="030F0702030302020204" pitchFamily="66" charset="0"/>
                <a:cs typeface="URW Gothic"/>
              </a:rPr>
              <a:t>manage </a:t>
            </a:r>
            <a:r>
              <a:rPr sz="1200" spc="-5" dirty="0">
                <a:latin typeface="Comic Sans MS" panose="030F0702030302020204" pitchFamily="66" charset="0"/>
                <a:cs typeface="URW Gothic"/>
              </a:rPr>
              <a:t>personal </a:t>
            </a:r>
            <a:r>
              <a:rPr sz="1200" dirty="0">
                <a:latin typeface="Comic Sans MS" panose="030F0702030302020204" pitchFamily="66" charset="0"/>
                <a:cs typeface="URW Gothic"/>
              </a:rPr>
              <a:t>needs</a:t>
            </a:r>
            <a:r>
              <a:rPr sz="1200" spc="5" dirty="0">
                <a:latin typeface="Comic Sans MS" panose="030F0702030302020204" pitchFamily="66" charset="0"/>
                <a:cs typeface="URW Gothic"/>
              </a:rPr>
              <a:t> </a:t>
            </a:r>
            <a:r>
              <a:rPr sz="1200" spc="-5" dirty="0">
                <a:latin typeface="Comic Sans MS" panose="030F0702030302020204" pitchFamily="66" charset="0"/>
                <a:cs typeface="URW Gothic"/>
              </a:rPr>
              <a:t>independently.</a:t>
            </a:r>
            <a:endParaRPr sz="1200" dirty="0">
              <a:latin typeface="Comic Sans MS" panose="030F0702030302020204" pitchFamily="66" charset="0"/>
              <a:cs typeface="URW Gothic"/>
            </a:endParaRPr>
          </a:p>
          <a:p>
            <a:pPr marL="12700" algn="just">
              <a:lnSpc>
                <a:spcPct val="100000"/>
              </a:lnSpc>
              <a:spcBef>
                <a:spcPts val="25"/>
              </a:spcBef>
            </a:pPr>
            <a:r>
              <a:rPr sz="1200" spc="-5" dirty="0">
                <a:latin typeface="Comic Sans MS" panose="030F0702030302020204" pitchFamily="66" charset="0"/>
                <a:cs typeface="URW Gothic"/>
              </a:rPr>
              <a:t>Through supported interaction with other </a:t>
            </a:r>
            <a:r>
              <a:rPr sz="1200" dirty="0">
                <a:latin typeface="Comic Sans MS" panose="030F0702030302020204" pitchFamily="66" charset="0"/>
                <a:cs typeface="URW Gothic"/>
              </a:rPr>
              <a:t>children </a:t>
            </a:r>
            <a:r>
              <a:rPr sz="1200" spc="-10" dirty="0">
                <a:latin typeface="Comic Sans MS" panose="030F0702030302020204" pitchFamily="66" charset="0"/>
                <a:cs typeface="URW Gothic"/>
              </a:rPr>
              <a:t>they </a:t>
            </a:r>
            <a:r>
              <a:rPr sz="1200" dirty="0">
                <a:latin typeface="Comic Sans MS" panose="030F0702030302020204" pitchFamily="66" charset="0"/>
                <a:cs typeface="URW Gothic"/>
              </a:rPr>
              <a:t>learn </a:t>
            </a:r>
            <a:r>
              <a:rPr sz="1200" spc="-10" dirty="0">
                <a:latin typeface="Comic Sans MS" panose="030F0702030302020204" pitchFamily="66" charset="0"/>
                <a:cs typeface="URW Gothic"/>
              </a:rPr>
              <a:t>how to</a:t>
            </a:r>
            <a:r>
              <a:rPr sz="1200" spc="70" dirty="0">
                <a:latin typeface="Comic Sans MS" panose="030F0702030302020204" pitchFamily="66" charset="0"/>
                <a:cs typeface="URW Gothic"/>
              </a:rPr>
              <a:t> </a:t>
            </a:r>
            <a:r>
              <a:rPr sz="1200" dirty="0">
                <a:latin typeface="Comic Sans MS" panose="030F0702030302020204" pitchFamily="66" charset="0"/>
                <a:cs typeface="URW Gothic"/>
              </a:rPr>
              <a:t>make</a:t>
            </a:r>
          </a:p>
          <a:p>
            <a:pPr marL="12700" marR="5080" algn="just">
              <a:lnSpc>
                <a:spcPct val="102099"/>
              </a:lnSpc>
              <a:spcBef>
                <a:spcPts val="5"/>
              </a:spcBef>
            </a:pPr>
            <a:r>
              <a:rPr sz="1200" spc="-10" dirty="0">
                <a:latin typeface="Comic Sans MS" panose="030F0702030302020204" pitchFamily="66" charset="0"/>
                <a:cs typeface="URW Gothic"/>
              </a:rPr>
              <a:t>good </a:t>
            </a:r>
            <a:r>
              <a:rPr sz="1200" spc="-5" dirty="0">
                <a:latin typeface="Comic Sans MS" panose="030F0702030302020204" pitchFamily="66" charset="0"/>
                <a:cs typeface="URW Gothic"/>
              </a:rPr>
              <a:t>friendships, co-operate and </a:t>
            </a:r>
            <a:r>
              <a:rPr sz="1200" dirty="0">
                <a:latin typeface="Comic Sans MS" panose="030F0702030302020204" pitchFamily="66" charset="0"/>
                <a:cs typeface="URW Gothic"/>
              </a:rPr>
              <a:t>resolve </a:t>
            </a:r>
            <a:r>
              <a:rPr sz="1200" spc="-5" dirty="0">
                <a:latin typeface="Comic Sans MS" panose="030F0702030302020204" pitchFamily="66" charset="0"/>
                <a:cs typeface="URW Gothic"/>
              </a:rPr>
              <a:t>conflicts peaceably. These  attributes </a:t>
            </a:r>
            <a:r>
              <a:rPr sz="1200" dirty="0">
                <a:latin typeface="Comic Sans MS" panose="030F0702030302020204" pitchFamily="66" charset="0"/>
                <a:cs typeface="URW Gothic"/>
              </a:rPr>
              <a:t>will </a:t>
            </a:r>
            <a:r>
              <a:rPr sz="1200" spc="-10" dirty="0">
                <a:latin typeface="Comic Sans MS" panose="030F0702030302020204" pitchFamily="66" charset="0"/>
                <a:cs typeface="URW Gothic"/>
              </a:rPr>
              <a:t>provide </a:t>
            </a:r>
            <a:r>
              <a:rPr sz="1200" dirty="0">
                <a:latin typeface="Comic Sans MS" panose="030F0702030302020204" pitchFamily="66" charset="0"/>
                <a:cs typeface="URW Gothic"/>
              </a:rPr>
              <a:t>a secure </a:t>
            </a:r>
            <a:r>
              <a:rPr sz="1200" spc="-5" dirty="0">
                <a:latin typeface="Comic Sans MS" panose="030F0702030302020204" pitchFamily="66" charset="0"/>
                <a:cs typeface="URW Gothic"/>
              </a:rPr>
              <a:t>platform from </a:t>
            </a:r>
            <a:r>
              <a:rPr sz="1200" dirty="0">
                <a:latin typeface="Comic Sans MS" panose="030F0702030302020204" pitchFamily="66" charset="0"/>
                <a:cs typeface="URW Gothic"/>
              </a:rPr>
              <a:t>which </a:t>
            </a:r>
            <a:r>
              <a:rPr sz="1200" spc="-5" dirty="0">
                <a:latin typeface="Comic Sans MS" panose="030F0702030302020204" pitchFamily="66" charset="0"/>
                <a:cs typeface="URW Gothic"/>
              </a:rPr>
              <a:t>children can achieve </a:t>
            </a:r>
            <a:r>
              <a:rPr sz="1200" dirty="0">
                <a:latin typeface="Comic Sans MS" panose="030F0702030302020204" pitchFamily="66" charset="0"/>
                <a:cs typeface="URW Gothic"/>
              </a:rPr>
              <a:t>at  </a:t>
            </a:r>
            <a:r>
              <a:rPr sz="1200" spc="-5" dirty="0">
                <a:latin typeface="Comic Sans MS" panose="030F0702030302020204" pitchFamily="66" charset="0"/>
                <a:cs typeface="URW Gothic"/>
              </a:rPr>
              <a:t>school and </a:t>
            </a:r>
            <a:r>
              <a:rPr sz="1200" dirty="0">
                <a:latin typeface="Comic Sans MS" panose="030F0702030302020204" pitchFamily="66" charset="0"/>
                <a:cs typeface="URW Gothic"/>
              </a:rPr>
              <a:t>in </a:t>
            </a:r>
            <a:r>
              <a:rPr sz="1200" spc="-5" dirty="0">
                <a:latin typeface="Comic Sans MS" panose="030F0702030302020204" pitchFamily="66" charset="0"/>
                <a:cs typeface="URW Gothic"/>
              </a:rPr>
              <a:t>later</a:t>
            </a:r>
            <a:r>
              <a:rPr sz="1200" spc="-20" dirty="0">
                <a:latin typeface="Comic Sans MS" panose="030F0702030302020204" pitchFamily="66" charset="0"/>
                <a:cs typeface="URW Gothic"/>
              </a:rPr>
              <a:t> </a:t>
            </a:r>
            <a:r>
              <a:rPr sz="1200" dirty="0">
                <a:latin typeface="Comic Sans MS" panose="030F0702030302020204" pitchFamily="66" charset="0"/>
                <a:cs typeface="URW Gothic"/>
              </a:rPr>
              <a:t>life.</a:t>
            </a:r>
          </a:p>
        </p:txBody>
      </p:sp>
      <p:sp>
        <p:nvSpPr>
          <p:cNvPr id="3" name="object 3"/>
          <p:cNvSpPr txBox="1"/>
          <p:nvPr/>
        </p:nvSpPr>
        <p:spPr>
          <a:xfrm>
            <a:off x="6614541" y="5671185"/>
            <a:ext cx="3790950" cy="228268"/>
          </a:xfrm>
          <a:prstGeom prst="rect">
            <a:avLst/>
          </a:prstGeom>
        </p:spPr>
        <p:txBody>
          <a:bodyPr vert="horz" wrap="square" lIns="0" tIns="12700" rIns="0" bIns="0" rtlCol="0">
            <a:spAutoFit/>
          </a:bodyPr>
          <a:lstStyle/>
          <a:p>
            <a:pPr algn="ctr">
              <a:lnSpc>
                <a:spcPct val="100000"/>
              </a:lnSpc>
              <a:spcBef>
                <a:spcPts val="100"/>
              </a:spcBef>
            </a:pPr>
            <a:r>
              <a:rPr sz="1400" b="1" i="1" spc="-175" dirty="0">
                <a:latin typeface="Verdana"/>
                <a:cs typeface="Verdana"/>
              </a:rPr>
              <a:t>“</a:t>
            </a:r>
            <a:endParaRPr sz="1200" dirty="0">
              <a:latin typeface="URW Gothic"/>
              <a:cs typeface="URW Gothic"/>
            </a:endParaRPr>
          </a:p>
        </p:txBody>
      </p:sp>
      <p:sp>
        <p:nvSpPr>
          <p:cNvPr id="4" name="object 4"/>
          <p:cNvSpPr txBox="1">
            <a:spLocks noGrp="1"/>
          </p:cNvSpPr>
          <p:nvPr>
            <p:ph type="title"/>
          </p:nvPr>
        </p:nvSpPr>
        <p:spPr>
          <a:xfrm>
            <a:off x="3289300" y="470668"/>
            <a:ext cx="5537835" cy="55245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AF50"/>
                </a:solidFill>
              </a:rPr>
              <a:t>Personal, Social and Emotional Development</a:t>
            </a:r>
          </a:p>
          <a:p>
            <a:pPr marL="12700">
              <a:lnSpc>
                <a:spcPct val="100000"/>
              </a:lnSpc>
              <a:spcBef>
                <a:spcPts val="65"/>
              </a:spcBef>
            </a:pPr>
            <a:r>
              <a:rPr sz="1400" spc="-5" dirty="0"/>
              <a:t>Early Years Expectations: </a:t>
            </a:r>
            <a:r>
              <a:rPr lang="en-GB" sz="1400" i="1" spc="-245" dirty="0">
                <a:solidFill>
                  <a:srgbClr val="808080"/>
                </a:solidFill>
                <a:latin typeface="Verdana"/>
              </a:rPr>
              <a:t>Reception</a:t>
            </a:r>
            <a:endParaRPr sz="1400" dirty="0">
              <a:latin typeface="Verdana"/>
              <a:cs typeface="Verdana"/>
            </a:endParaRPr>
          </a:p>
        </p:txBody>
      </p:sp>
      <p:sp>
        <p:nvSpPr>
          <p:cNvPr id="7" name="object 7"/>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dirty="0"/>
              <a:t>9</a:t>
            </a:fld>
            <a:endParaRPr dirty="0"/>
          </a:p>
        </p:txBody>
      </p:sp>
      <p:pic>
        <p:nvPicPr>
          <p:cNvPr id="8" name="Picture 7" descr="C:\Users\RLWCGRIFFITHS\AppData\Local\Microsoft\Windows\INetCache\Content.MSO\D0413950.tmp">
            <a:extLst>
              <a:ext uri="{FF2B5EF4-FFF2-40B4-BE49-F238E27FC236}">
                <a16:creationId xmlns:a16="http://schemas.microsoft.com/office/drawing/2014/main" id="{F608D27F-D706-1794-22D7-A4D3BA5AC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352425"/>
            <a:ext cx="1066800" cy="850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 person and a child playing in the woods&#10;&#10;Description automatically generated with low confidence">
            <a:extLst>
              <a:ext uri="{FF2B5EF4-FFF2-40B4-BE49-F238E27FC236}">
                <a16:creationId xmlns:a16="http://schemas.microsoft.com/office/drawing/2014/main" id="{B32104A7-945F-DFEC-0FFD-1530AD75D45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5500" y="3521510"/>
            <a:ext cx="4114800" cy="3086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TotalTime>
  <Words>14961</Words>
  <Application>Microsoft Office PowerPoint</Application>
  <PresentationFormat>Custom</PresentationFormat>
  <Paragraphs>1073</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Comic Sans MS</vt:lpstr>
      <vt:lpstr>Gothic Uralic</vt:lpstr>
      <vt:lpstr>Liberation Sans</vt:lpstr>
      <vt:lpstr>Symbol</vt:lpstr>
      <vt:lpstr>Times New Roman</vt:lpstr>
      <vt:lpstr>URW Gothic</vt:lpstr>
      <vt:lpstr>Verdana</vt:lpstr>
      <vt:lpstr>Office Theme</vt:lpstr>
      <vt:lpstr>PowerPoint Presentation</vt:lpstr>
      <vt:lpstr>PowerPoint Presentation</vt:lpstr>
      <vt:lpstr>PowerPoint Presentation</vt:lpstr>
      <vt:lpstr>Communication and Language Early Years Expectations: Reception</vt:lpstr>
      <vt:lpstr>PowerPoint Presentation</vt:lpstr>
      <vt:lpstr>PowerPoint Presentation</vt:lpstr>
      <vt:lpstr>PowerPoint Presentation</vt:lpstr>
      <vt:lpstr>PowerPoint Presentation</vt:lpstr>
      <vt:lpstr>Personal, Social and Emotional Development Early Years Expectations: Reception</vt:lpstr>
      <vt:lpstr>PowerPoint Presentation</vt:lpstr>
      <vt:lpstr>PowerPoint Presentation</vt:lpstr>
      <vt:lpstr>PowerPoint Presentation</vt:lpstr>
      <vt:lpstr>Physical Development Early Years Expectations: Reception</vt:lpstr>
      <vt:lpstr>PowerPoint Presentation</vt:lpstr>
      <vt:lpstr>PowerPoint Presentation</vt:lpstr>
      <vt:lpstr>PowerPoint Presentation</vt:lpstr>
      <vt:lpstr>Literacy Early Years Expectations: Reception</vt:lpstr>
      <vt:lpstr>PowerPoint Presentation</vt:lpstr>
      <vt:lpstr>PowerPoint Presentation</vt:lpstr>
      <vt:lpstr>PowerPoint Presentation</vt:lpstr>
      <vt:lpstr>PowerPoint Presentation</vt:lpstr>
      <vt:lpstr>PowerPoint Presentation</vt:lpstr>
      <vt:lpstr>Mathematics Early Years Expectations: Reception</vt:lpstr>
      <vt:lpstr>PowerPoint Presentation</vt:lpstr>
      <vt:lpstr>PowerPoint Presentation</vt:lpstr>
      <vt:lpstr>PowerPoint Presentation</vt:lpstr>
      <vt:lpstr>PowerPoint Presentation</vt:lpstr>
      <vt:lpstr>Understanding the World Early Years Expectations: Reception</vt:lpstr>
      <vt:lpstr>PowerPoint Presentation</vt:lpstr>
      <vt:lpstr>PowerPoint Presentation</vt:lpstr>
      <vt:lpstr>PowerPoint Presentation</vt:lpstr>
      <vt:lpstr>PowerPoint Presentation</vt:lpstr>
      <vt:lpstr>Expressive Arts and Design Early Years Expectations: Reception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Expectations Trust Ready|2021</dc:title>
  <dc:creator>Mr M Dent</dc:creator>
  <cp:lastModifiedBy>Head</cp:lastModifiedBy>
  <cp:revision>40</cp:revision>
  <cp:lastPrinted>2023-01-13T12:52:20Z</cp:lastPrinted>
  <dcterms:created xsi:type="dcterms:W3CDTF">2023-01-05T09:14:13Z</dcterms:created>
  <dcterms:modified xsi:type="dcterms:W3CDTF">2023-01-16T14:20:06Z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2021-11-18T00:00:00Z</vt:filetime>
  </property>
  <property fmtid="{D5CDD505-2E9C-101B-9397-08002B2CF9AE}" pid="3" name="Creator">
    <vt:lpwstr>Microsoft® Word 2016</vt:lpwstr>
  </property>
  <property fmtid="{D5CDD505-2E9C-101B-9397-08002B2CF9AE}" pid="4" name="LastSaved">
    <vt:filetime>2023-01-05T00:00:00Z</vt:filetime>
  </property>
</Properties>
</file>