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Lst>
  <p:notesMasterIdLst>
    <p:notesMasterId r:id="rId19"/>
  </p:notesMasterIdLst>
  <p:sldIdLst>
    <p:sldId id="256" r:id="rId3"/>
    <p:sldId id="301" r:id="rId4"/>
    <p:sldId id="257" r:id="rId5"/>
    <p:sldId id="305" r:id="rId6"/>
    <p:sldId id="306" r:id="rId7"/>
    <p:sldId id="304" r:id="rId8"/>
    <p:sldId id="303" r:id="rId9"/>
    <p:sldId id="258" r:id="rId10"/>
    <p:sldId id="307" r:id="rId11"/>
    <p:sldId id="308" r:id="rId12"/>
    <p:sldId id="309" r:id="rId13"/>
    <p:sldId id="302" r:id="rId14"/>
    <p:sldId id="260" r:id="rId15"/>
    <p:sldId id="310" r:id="rId16"/>
    <p:sldId id="259" r:id="rId17"/>
    <p:sldId id="311" r:id="rId18"/>
  </p:sldIdLst>
  <p:sldSz cx="9144000" cy="6858000" type="screen4x3"/>
  <p:notesSz cx="6742113" cy="9872663"/>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2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eaLnBrk="1" hangingPunct="1">
              <a:defRPr sz="1200">
                <a:latin typeface="Arial" charset="0"/>
              </a:defRPr>
            </a:lvl1pPr>
          </a:lstStyle>
          <a:p>
            <a:pPr>
              <a:defRPr/>
            </a:pPr>
            <a:fld id="{6061A97A-B2C6-4443-9D80-D60F1B05CC6C}" type="datetimeFigureOut">
              <a:rPr lang="en-GB"/>
              <a:pPr>
                <a:defRPr/>
              </a:pPr>
              <a:t>20/05/2021</a:t>
            </a:fld>
            <a:endParaRPr lang="en-GB" dirty="0"/>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0AB430D-BA96-40F6-818D-A37F18CDFF4E}" type="slidenum">
              <a:rPr lang="en-GB" altLang="en-US"/>
              <a:pPr>
                <a:defRPr/>
              </a:pPr>
              <a:t>‹#›</a:t>
            </a:fld>
            <a:endParaRPr lang="en-GB" altLang="en-US"/>
          </a:p>
        </p:txBody>
      </p:sp>
    </p:spTree>
    <p:extLst>
      <p:ext uri="{BB962C8B-B14F-4D97-AF65-F5344CB8AC3E}">
        <p14:creationId xmlns:p14="http://schemas.microsoft.com/office/powerpoint/2010/main" val="11765605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CB</a:t>
            </a: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5FACED-19F8-46ED-B6D1-DF2563A3CE26}" type="slidenum">
              <a:rPr lang="en-GB" altLang="en-US" smtClean="0">
                <a:latin typeface="Arial" panose="020B0604020202020204" pitchFamily="34" charset="0"/>
              </a:rPr>
              <a:pPr>
                <a:spcBef>
                  <a:spcPct val="0"/>
                </a:spcBef>
              </a:pPr>
              <a:t>1</a:t>
            </a:fld>
            <a:endParaRPr lang="en-GB" altLang="en-US">
              <a:latin typeface="Arial" panose="020B0604020202020204" pitchFamily="34" charset="0"/>
            </a:endParaRPr>
          </a:p>
        </p:txBody>
      </p:sp>
    </p:spTree>
    <p:extLst>
      <p:ext uri="{BB962C8B-B14F-4D97-AF65-F5344CB8AC3E}">
        <p14:creationId xmlns:p14="http://schemas.microsoft.com/office/powerpoint/2010/main" val="3876960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Letter to the school</a:t>
            </a:r>
          </a:p>
          <a:p>
            <a:r>
              <a:rPr lang="en-GB" dirty="0"/>
              <a:t>Check central school record and that safer recruitment has been followed for any staff employed during the school closure. </a:t>
            </a:r>
          </a:p>
          <a:p>
            <a:endParaRPr lang="en-GB" dirty="0"/>
          </a:p>
          <a:p>
            <a:endParaRPr lang="en-GB" dirty="0"/>
          </a:p>
          <a:p>
            <a:r>
              <a:rPr lang="en-GB" dirty="0"/>
              <a:t>Within 18 working days of the end of the visit, we will write to the school, setting out in a draft letter what inspectors found. This will have been quality assured. We may share the draft letter or findings with other public bodies.</a:t>
            </a:r>
          </a:p>
          <a:p>
            <a:endParaRPr lang="en-GB" dirty="0"/>
          </a:p>
          <a:p>
            <a:r>
              <a:rPr lang="en-GB" dirty="0"/>
              <a:t>The school will have 5 working days to comment on the draft letter, process and findings. We will consider all comments and we will respond to the comments when we share the final letter with the school within a maximum of 30 working days after the visit, although it will likely be much sooner.</a:t>
            </a:r>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11</a:t>
            </a:fld>
            <a:endParaRPr lang="en-GB" altLang="en-US"/>
          </a:p>
        </p:txBody>
      </p:sp>
    </p:spTree>
    <p:extLst>
      <p:ext uri="{BB962C8B-B14F-4D97-AF65-F5344CB8AC3E}">
        <p14:creationId xmlns:p14="http://schemas.microsoft.com/office/powerpoint/2010/main" val="59848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12</a:t>
            </a:fld>
            <a:endParaRPr lang="en-GB" altLang="en-US"/>
          </a:p>
        </p:txBody>
      </p:sp>
    </p:spTree>
    <p:extLst>
      <p:ext uri="{BB962C8B-B14F-4D97-AF65-F5344CB8AC3E}">
        <p14:creationId xmlns:p14="http://schemas.microsoft.com/office/powerpoint/2010/main" val="326832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3</a:t>
            </a:fld>
            <a:endParaRPr lang="en-GB" altLang="en-US"/>
          </a:p>
        </p:txBody>
      </p:sp>
    </p:spTree>
    <p:extLst>
      <p:ext uri="{BB962C8B-B14F-4D97-AF65-F5344CB8AC3E}">
        <p14:creationId xmlns:p14="http://schemas.microsoft.com/office/powerpoint/2010/main" val="57094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4</a:t>
            </a:fld>
            <a:endParaRPr lang="en-GB" altLang="en-US"/>
          </a:p>
        </p:txBody>
      </p:sp>
    </p:spTree>
    <p:extLst>
      <p:ext uri="{BB962C8B-B14F-4D97-AF65-F5344CB8AC3E}">
        <p14:creationId xmlns:p14="http://schemas.microsoft.com/office/powerpoint/2010/main" val="261383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5</a:t>
            </a:fld>
            <a:endParaRPr lang="en-GB" altLang="en-US"/>
          </a:p>
        </p:txBody>
      </p:sp>
    </p:spTree>
    <p:extLst>
      <p:ext uri="{BB962C8B-B14F-4D97-AF65-F5344CB8AC3E}">
        <p14:creationId xmlns:p14="http://schemas.microsoft.com/office/powerpoint/2010/main" val="734469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6</a:t>
            </a:fld>
            <a:endParaRPr lang="en-GB" altLang="en-US"/>
          </a:p>
        </p:txBody>
      </p:sp>
    </p:spTree>
    <p:extLst>
      <p:ext uri="{BB962C8B-B14F-4D97-AF65-F5344CB8AC3E}">
        <p14:creationId xmlns:p14="http://schemas.microsoft.com/office/powerpoint/2010/main" val="3618256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7</a:t>
            </a:fld>
            <a:endParaRPr lang="en-GB" altLang="en-US"/>
          </a:p>
        </p:txBody>
      </p:sp>
    </p:spTree>
    <p:extLst>
      <p:ext uri="{BB962C8B-B14F-4D97-AF65-F5344CB8AC3E}">
        <p14:creationId xmlns:p14="http://schemas.microsoft.com/office/powerpoint/2010/main" val="1312750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Interim visits will take place from 28 September 2020 to December 2020 inclusive.</a:t>
            </a:r>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8</a:t>
            </a:fld>
            <a:endParaRPr lang="en-GB" altLang="en-US"/>
          </a:p>
        </p:txBody>
      </p:sp>
    </p:spTree>
    <p:extLst>
      <p:ext uri="{BB962C8B-B14F-4D97-AF65-F5344CB8AC3E}">
        <p14:creationId xmlns:p14="http://schemas.microsoft.com/office/powerpoint/2010/main" val="4195973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9</a:t>
            </a:fld>
            <a:endParaRPr lang="en-GB" altLang="en-US"/>
          </a:p>
        </p:txBody>
      </p:sp>
    </p:spTree>
    <p:extLst>
      <p:ext uri="{BB962C8B-B14F-4D97-AF65-F5344CB8AC3E}">
        <p14:creationId xmlns:p14="http://schemas.microsoft.com/office/powerpoint/2010/main" val="230683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0AB430D-BA96-40F6-818D-A37F18CDFF4E}" type="slidenum">
              <a:rPr lang="en-GB" altLang="en-US" smtClean="0"/>
              <a:pPr>
                <a:defRPr/>
              </a:pPr>
              <a:t>10</a:t>
            </a:fld>
            <a:endParaRPr lang="en-GB" altLang="en-US"/>
          </a:p>
        </p:txBody>
      </p:sp>
    </p:spTree>
    <p:extLst>
      <p:ext uri="{BB962C8B-B14F-4D97-AF65-F5344CB8AC3E}">
        <p14:creationId xmlns:p14="http://schemas.microsoft.com/office/powerpoint/2010/main" val="2366888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12" descr="mbc_large"/>
          <p:cNvPicPr>
            <a:picLocks noChangeAspect="1" noChangeArrowheads="1"/>
          </p:cNvPicPr>
          <p:nvPr/>
        </p:nvPicPr>
        <p:blipFill>
          <a:blip r:embed="rId3">
            <a:extLst>
              <a:ext uri="{28A0092B-C50C-407E-A947-70E740481C1C}">
                <a14:useLocalDpi xmlns:a14="http://schemas.microsoft.com/office/drawing/2010/main" val="0"/>
              </a:ext>
            </a:extLst>
          </a:blip>
          <a:srcRect t="10724"/>
          <a:stretch>
            <a:fillRect/>
          </a:stretch>
        </p:blipFill>
        <p:spPr bwMode="auto">
          <a:xfrm>
            <a:off x="5940152" y="161925"/>
            <a:ext cx="316865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55576" y="2060848"/>
            <a:ext cx="7772400" cy="2152264"/>
          </a:xfrm>
        </p:spPr>
        <p:txBody>
          <a:bodyPr/>
          <a:lstStyle>
            <a:lvl1pPr>
              <a:defRPr/>
            </a:lvl1pPr>
          </a:lstStyle>
          <a:p>
            <a:pPr lvl="0"/>
            <a:r>
              <a:rPr lang="en-GB" altLang="en-US" noProof="0"/>
              <a:t>Click to edit Master title style</a:t>
            </a:r>
          </a:p>
        </p:txBody>
      </p:sp>
    </p:spTree>
    <p:extLst>
      <p:ext uri="{BB962C8B-B14F-4D97-AF65-F5344CB8AC3E}">
        <p14:creationId xmlns:p14="http://schemas.microsoft.com/office/powerpoint/2010/main" val="2913580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466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0513" y="908397"/>
            <a:ext cx="2057400" cy="4968875"/>
          </a:xfrm>
        </p:spPr>
        <p:txBody>
          <a:bodyPr vert="eaVert"/>
          <a:lstStyle/>
          <a:p>
            <a:r>
              <a:rPr lang="en-US" dirty="0"/>
              <a:t>Click to edit Master title style</a:t>
            </a:r>
            <a:endParaRPr lang="en-GB" dirty="0"/>
          </a:p>
        </p:txBody>
      </p:sp>
      <p:sp>
        <p:nvSpPr>
          <p:cNvPr id="3" name="Vertical Text Placeholder 2"/>
          <p:cNvSpPr>
            <a:spLocks noGrp="1"/>
          </p:cNvSpPr>
          <p:nvPr>
            <p:ph type="body" orient="vert" idx="1"/>
          </p:nvPr>
        </p:nvSpPr>
        <p:spPr>
          <a:xfrm>
            <a:off x="468313" y="908397"/>
            <a:ext cx="6019800" cy="4968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697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386172" y="620688"/>
            <a:ext cx="8371656" cy="1828800"/>
          </a:xfrm>
        </p:spPr>
        <p:txBody>
          <a:bodyPr anchor="ctr"/>
          <a:lstStyle>
            <a:lvl1pPr algn="ctr">
              <a:defRPr cap="all" baseline="0">
                <a:ln w="28575">
                  <a:solidFill>
                    <a:srgbClr val="0051F2"/>
                  </a:solidFill>
                </a:ln>
                <a:solidFill>
                  <a:srgbClr val="E20000"/>
                </a:solidFill>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395536" y="2492896"/>
            <a:ext cx="8352928" cy="685800"/>
          </a:xfrm>
          <a:noFill/>
          <a:ln>
            <a:noFill/>
          </a:ln>
        </p:spPr>
        <p:txBody>
          <a:bodyPr anchor="ctr">
            <a:noAutofit/>
          </a:bodyPr>
          <a:lstStyle>
            <a:lvl1pPr marL="0" indent="0" algn="ctr">
              <a:buNone/>
              <a:defRPr sz="4800" u="none">
                <a:ln w="12700">
                  <a:solidFill>
                    <a:srgbClr val="0051F2"/>
                  </a:solidFill>
                </a:ln>
                <a:solidFill>
                  <a:srgbClr val="E2000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pPr eaLnBrk="1" fontAlgn="auto" hangingPunct="1">
              <a:spcBef>
                <a:spcPts val="0"/>
              </a:spcBef>
              <a:spcAft>
                <a:spcPts val="0"/>
              </a:spcAft>
            </a:pPr>
            <a:fld id="{525555F4-47BE-4721-8CA0-7B59355C00EB}" type="slidenum">
              <a:rPr lang="en-GB" smtClean="0">
                <a:solidFill>
                  <a:srgbClr val="464646"/>
                </a:solidFill>
                <a:latin typeface="Tw Cen MT"/>
              </a:rPr>
              <a:pPr eaLnBrk="1" fontAlgn="auto" hangingPunct="1">
                <a:spcBef>
                  <a:spcPts val="0"/>
                </a:spcBef>
                <a:spcAft>
                  <a:spcPts val="0"/>
                </a:spcAft>
              </a:pPr>
              <a:t>‹#›</a:t>
            </a:fld>
            <a:endParaRPr lang="en-GB">
              <a:solidFill>
                <a:srgbClr val="464646"/>
              </a:solidFill>
              <a:latin typeface="Tw Cen MT"/>
            </a:endParaRPr>
          </a:p>
        </p:txBody>
      </p:sp>
      <p:pic>
        <p:nvPicPr>
          <p:cNvPr id="13" name="Picture 12" descr="NEW SCHOOL LOGO 2010.jpg"/>
          <p:cNvPicPr>
            <a:picLocks noChangeAspect="1"/>
          </p:cNvPicPr>
          <p:nvPr userDrawn="1"/>
        </p:nvPicPr>
        <p:blipFill>
          <a:blip r:embed="rId2" cstate="screen">
            <a:clrChange>
              <a:clrFrom>
                <a:srgbClr val="FFFFFF"/>
              </a:clrFrom>
              <a:clrTo>
                <a:srgbClr val="FFFFFF">
                  <a:alpha val="0"/>
                </a:srgbClr>
              </a:clrTo>
            </a:clrChange>
            <a:lum bright="55000" contrast="-70000"/>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7617719" y="5301208"/>
            <a:ext cx="1526281" cy="1556792"/>
          </a:xfrm>
          <a:prstGeom prst="rect">
            <a:avLst/>
          </a:prstGeom>
        </p:spPr>
      </p:pic>
      <p:sp>
        <p:nvSpPr>
          <p:cNvPr id="10" name="TextBox 9"/>
          <p:cNvSpPr txBox="1"/>
          <p:nvPr userDrawn="1"/>
        </p:nvSpPr>
        <p:spPr>
          <a:xfrm>
            <a:off x="4017319" y="6457890"/>
            <a:ext cx="3600400" cy="400110"/>
          </a:xfrm>
          <a:prstGeom prst="rect">
            <a:avLst/>
          </a:prstGeom>
          <a:noFill/>
          <a:effectLst>
            <a:outerShdw blurRad="1270000" dist="50800" algn="ctr" rotWithShape="0">
              <a:srgbClr val="000000">
                <a:alpha val="0"/>
              </a:srgbClr>
            </a:outerShdw>
          </a:effectLst>
        </p:spPr>
        <p:txBody>
          <a:bodyPr wrap="square" rtlCol="0">
            <a:spAutoFit/>
          </a:bodyPr>
          <a:lstStyle/>
          <a:p>
            <a:pPr algn="r" eaLnBrk="1" fontAlgn="auto" hangingPunct="1">
              <a:spcBef>
                <a:spcPts val="0"/>
              </a:spcBef>
              <a:spcAft>
                <a:spcPts val="0"/>
              </a:spcAft>
            </a:pPr>
            <a:r>
              <a:rPr lang="en-GB" sz="1000" dirty="0">
                <a:solidFill>
                  <a:srgbClr val="003192">
                    <a:alpha val="69000"/>
                  </a:srgbClr>
                </a:solidFill>
                <a:latin typeface="Tw Cen MT"/>
              </a:rPr>
              <a:t>Acklam Grange School</a:t>
            </a:r>
          </a:p>
          <a:p>
            <a:pPr algn="r" eaLnBrk="1" fontAlgn="auto" hangingPunct="1">
              <a:spcBef>
                <a:spcPts val="0"/>
              </a:spcBef>
              <a:spcAft>
                <a:spcPts val="0"/>
              </a:spcAft>
            </a:pPr>
            <a:r>
              <a:rPr lang="en-GB" sz="1000" dirty="0">
                <a:solidFill>
                  <a:srgbClr val="FF0000">
                    <a:alpha val="69000"/>
                  </a:srgbClr>
                </a:solidFill>
                <a:latin typeface="Tw Cen MT"/>
              </a:rPr>
              <a:t>#AGS Pride</a:t>
            </a:r>
          </a:p>
        </p:txBody>
      </p:sp>
    </p:spTree>
    <p:extLst>
      <p:ext uri="{BB962C8B-B14F-4D97-AF65-F5344CB8AC3E}">
        <p14:creationId xmlns:p14="http://schemas.microsoft.com/office/powerpoint/2010/main" val="282105404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8153400" cy="990600"/>
          </a:xfrm>
        </p:spPr>
        <p:txBody>
          <a:bodyPr/>
          <a:lstStyle>
            <a:lvl1pPr algn="ctr">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endParaRPr lang="en-GB" dirty="0">
              <a:solidFill>
                <a:srgbClr val="464646"/>
              </a:solidFill>
            </a:endParaRPr>
          </a:p>
        </p:txBody>
      </p:sp>
      <p:sp>
        <p:nvSpPr>
          <p:cNvPr id="5" name="Footer Placeholder 4"/>
          <p:cNvSpPr>
            <a:spLocks noGrp="1"/>
          </p:cNvSpPr>
          <p:nvPr>
            <p:ph type="ftr" sz="quarter" idx="11"/>
          </p:nvPr>
        </p:nvSpPr>
        <p:spPr/>
        <p:txBody>
          <a:bodyPr/>
          <a:lstStyle/>
          <a:p>
            <a:endParaRPr lang="en-GB" dirty="0">
              <a:solidFill>
                <a:srgbClr val="464646"/>
              </a:solidFill>
            </a:endParaRPr>
          </a:p>
        </p:txBody>
      </p:sp>
      <p:sp>
        <p:nvSpPr>
          <p:cNvPr id="8" name="Content Placeholder 7"/>
          <p:cNvSpPr>
            <a:spLocks noGrp="1"/>
          </p:cNvSpPr>
          <p:nvPr>
            <p:ph sz="quarter" idx="1"/>
          </p:nvPr>
        </p:nvSpPr>
        <p:spPr>
          <a:xfrm>
            <a:off x="495300"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133150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1371600" y="1600200"/>
            <a:ext cx="7772400" cy="9906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endParaRPr lang="en-GB" dirty="0">
              <a:solidFill>
                <a:srgbClr val="464646"/>
              </a:solidFill>
            </a:endParaRPr>
          </a:p>
        </p:txBody>
      </p:sp>
      <p:sp>
        <p:nvSpPr>
          <p:cNvPr id="14" name="Footer Placeholder 13"/>
          <p:cNvSpPr>
            <a:spLocks noGrp="1"/>
          </p:cNvSpPr>
          <p:nvPr>
            <p:ph type="ftr" sz="quarter" idx="12"/>
          </p:nvPr>
        </p:nvSpPr>
        <p:spPr/>
        <p:txBody>
          <a:bodyPr/>
          <a:lstStyle/>
          <a:p>
            <a:endParaRPr lang="en-GB" dirty="0">
              <a:solidFill>
                <a:srgbClr val="464646"/>
              </a:solidFill>
            </a:endParaRPr>
          </a:p>
        </p:txBody>
      </p:sp>
      <p:pic>
        <p:nvPicPr>
          <p:cNvPr id="11" name="Picture 10" descr="NEW SCHOOL LOGO 2010.jpg"/>
          <p:cNvPicPr>
            <a:picLocks noChangeAspect="1"/>
          </p:cNvPicPr>
          <p:nvPr userDrawn="1"/>
        </p:nvPicPr>
        <p:blipFill>
          <a:blip r:embed="rId2" cstate="screen">
            <a:clrChange>
              <a:clrFrom>
                <a:srgbClr val="FFFFFF"/>
              </a:clrFrom>
              <a:clrTo>
                <a:srgbClr val="FFFFFF">
                  <a:alpha val="0"/>
                </a:srgbClr>
              </a:clrTo>
            </a:clrChange>
            <a:lum bright="55000" contrast="-70000"/>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7617719" y="5301208"/>
            <a:ext cx="1526281" cy="1556792"/>
          </a:xfrm>
          <a:prstGeom prst="rect">
            <a:avLst/>
          </a:prstGeom>
        </p:spPr>
      </p:pic>
      <p:sp>
        <p:nvSpPr>
          <p:cNvPr id="13" name="TextBox 12"/>
          <p:cNvSpPr txBox="1"/>
          <p:nvPr userDrawn="1"/>
        </p:nvSpPr>
        <p:spPr>
          <a:xfrm>
            <a:off x="4017319" y="6457890"/>
            <a:ext cx="3600400" cy="400110"/>
          </a:xfrm>
          <a:prstGeom prst="rect">
            <a:avLst/>
          </a:prstGeom>
          <a:noFill/>
          <a:effectLst>
            <a:outerShdw blurRad="1270000" dist="50800" algn="ctr" rotWithShape="0">
              <a:srgbClr val="000000">
                <a:alpha val="0"/>
              </a:srgbClr>
            </a:outerShdw>
          </a:effectLst>
        </p:spPr>
        <p:txBody>
          <a:bodyPr wrap="square" rtlCol="0">
            <a:spAutoFit/>
          </a:bodyPr>
          <a:lstStyle/>
          <a:p>
            <a:pPr algn="r" eaLnBrk="1" fontAlgn="auto" hangingPunct="1">
              <a:spcBef>
                <a:spcPts val="0"/>
              </a:spcBef>
              <a:spcAft>
                <a:spcPts val="0"/>
              </a:spcAft>
            </a:pPr>
            <a:r>
              <a:rPr lang="en-GB" sz="1000" dirty="0">
                <a:solidFill>
                  <a:srgbClr val="003192">
                    <a:alpha val="69000"/>
                  </a:srgbClr>
                </a:solidFill>
                <a:latin typeface="Tw Cen MT"/>
              </a:rPr>
              <a:t>Acklam Grange School</a:t>
            </a:r>
          </a:p>
          <a:p>
            <a:pPr algn="r" eaLnBrk="1" fontAlgn="auto" hangingPunct="1">
              <a:spcBef>
                <a:spcPts val="0"/>
              </a:spcBef>
              <a:spcAft>
                <a:spcPts val="0"/>
              </a:spcAft>
            </a:pPr>
            <a:r>
              <a:rPr lang="en-GB" sz="1000" dirty="0">
                <a:solidFill>
                  <a:srgbClr val="FF0000">
                    <a:alpha val="69000"/>
                  </a:srgbClr>
                </a:solidFill>
                <a:latin typeface="Tw Cen MT"/>
              </a:rPr>
              <a:t>#AGS Pride</a:t>
            </a:r>
          </a:p>
        </p:txBody>
      </p:sp>
    </p:spTree>
    <p:extLst>
      <p:ext uri="{BB962C8B-B14F-4D97-AF65-F5344CB8AC3E}">
        <p14:creationId xmlns:p14="http://schemas.microsoft.com/office/powerpoint/2010/main" val="127892809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GB">
              <a:solidFill>
                <a:srgbClr val="464646"/>
              </a:solidFill>
            </a:endParaRPr>
          </a:p>
        </p:txBody>
      </p:sp>
      <p:sp>
        <p:nvSpPr>
          <p:cNvPr id="12" name="Footer Placeholder 11"/>
          <p:cNvSpPr>
            <a:spLocks noGrp="1"/>
          </p:cNvSpPr>
          <p:nvPr>
            <p:ph type="ftr" sz="quarter" idx="17"/>
          </p:nvPr>
        </p:nvSpPr>
        <p:spPr/>
        <p:txBody>
          <a:bodyPr rtlCol="0"/>
          <a:lstStyle/>
          <a:p>
            <a:endParaRPr lang="en-GB" dirty="0">
              <a:solidFill>
                <a:srgbClr val="464646"/>
              </a:solidFill>
            </a:endParaRPr>
          </a:p>
        </p:txBody>
      </p:sp>
    </p:spTree>
    <p:extLst>
      <p:ext uri="{BB962C8B-B14F-4D97-AF65-F5344CB8AC3E}">
        <p14:creationId xmlns:p14="http://schemas.microsoft.com/office/powerpoint/2010/main" val="2904250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GB">
              <a:solidFill>
                <a:srgbClr val="464646"/>
              </a:solidFill>
            </a:endParaRPr>
          </a:p>
        </p:txBody>
      </p:sp>
      <p:sp>
        <p:nvSpPr>
          <p:cNvPr id="14" name="Footer Placeholder 13"/>
          <p:cNvSpPr>
            <a:spLocks noGrp="1"/>
          </p:cNvSpPr>
          <p:nvPr>
            <p:ph type="ftr" sz="quarter" idx="17"/>
          </p:nvPr>
        </p:nvSpPr>
        <p:spPr/>
        <p:txBody>
          <a:bodyPr rtlCol="0"/>
          <a:lstStyle/>
          <a:p>
            <a:endParaRPr lang="en-GB" dirty="0">
              <a:solidFill>
                <a:srgbClr val="464646"/>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18822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endParaRPr lang="en-GB">
              <a:solidFill>
                <a:srgbClr val="464646"/>
              </a:solidFill>
            </a:endParaRPr>
          </a:p>
        </p:txBody>
      </p:sp>
      <p:sp>
        <p:nvSpPr>
          <p:cNvPr id="4" name="Footer Placeholder 3"/>
          <p:cNvSpPr>
            <a:spLocks noGrp="1"/>
          </p:cNvSpPr>
          <p:nvPr>
            <p:ph type="ftr" sz="quarter" idx="11"/>
          </p:nvPr>
        </p:nvSpPr>
        <p:spPr/>
        <p:txBody>
          <a:bodyPr/>
          <a:lstStyle/>
          <a:p>
            <a:endParaRPr lang="en-GB" dirty="0">
              <a:solidFill>
                <a:srgbClr val="464646"/>
              </a:solidFill>
            </a:endParaRPr>
          </a:p>
        </p:txBody>
      </p:sp>
    </p:spTree>
    <p:extLst>
      <p:ext uri="{BB962C8B-B14F-4D97-AF65-F5344CB8AC3E}">
        <p14:creationId xmlns:p14="http://schemas.microsoft.com/office/powerpoint/2010/main" val="1527235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63797" y="6170486"/>
            <a:ext cx="2667000" cy="365125"/>
          </a:xfrm>
        </p:spPr>
        <p:txBody>
          <a:bodyPr/>
          <a:lstStyle/>
          <a:p>
            <a:endParaRPr lang="en-GB" dirty="0">
              <a:solidFill>
                <a:srgbClr val="464646"/>
              </a:solidFill>
            </a:endParaRPr>
          </a:p>
        </p:txBody>
      </p:sp>
      <p:sp>
        <p:nvSpPr>
          <p:cNvPr id="3" name="Footer Placeholder 2"/>
          <p:cNvSpPr>
            <a:spLocks noGrp="1"/>
          </p:cNvSpPr>
          <p:nvPr>
            <p:ph type="ftr" sz="quarter" idx="11"/>
          </p:nvPr>
        </p:nvSpPr>
        <p:spPr>
          <a:xfrm>
            <a:off x="611560" y="6170486"/>
            <a:ext cx="5421083" cy="365125"/>
          </a:xfrm>
        </p:spPr>
        <p:txBody>
          <a:bodyPr/>
          <a:lstStyle/>
          <a:p>
            <a:endParaRPr lang="en-GB" dirty="0">
              <a:solidFill>
                <a:srgbClr val="464646"/>
              </a:solidFill>
            </a:endParaRPr>
          </a:p>
        </p:txBody>
      </p:sp>
      <p:pic>
        <p:nvPicPr>
          <p:cNvPr id="6" name="Picture 5" descr="NEW SCHOOL LOGO 2010.jpg"/>
          <p:cNvPicPr>
            <a:picLocks noChangeAspect="1"/>
          </p:cNvPicPr>
          <p:nvPr userDrawn="1"/>
        </p:nvPicPr>
        <p:blipFill>
          <a:blip r:embed="rId2" cstate="screen">
            <a:clrChange>
              <a:clrFrom>
                <a:srgbClr val="FFFFFF"/>
              </a:clrFrom>
              <a:clrTo>
                <a:srgbClr val="FFFFFF">
                  <a:alpha val="0"/>
                </a:srgbClr>
              </a:clrTo>
            </a:clrChange>
            <a:lum bright="55000" contrast="-70000"/>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7617719" y="5301208"/>
            <a:ext cx="1526281" cy="1556792"/>
          </a:xfrm>
          <a:prstGeom prst="rect">
            <a:avLst/>
          </a:prstGeom>
        </p:spPr>
      </p:pic>
      <p:sp>
        <p:nvSpPr>
          <p:cNvPr id="8" name="TextBox 7"/>
          <p:cNvSpPr txBox="1"/>
          <p:nvPr userDrawn="1"/>
        </p:nvSpPr>
        <p:spPr>
          <a:xfrm>
            <a:off x="4017319" y="6457890"/>
            <a:ext cx="3600400" cy="400110"/>
          </a:xfrm>
          <a:prstGeom prst="rect">
            <a:avLst/>
          </a:prstGeom>
          <a:noFill/>
          <a:effectLst>
            <a:outerShdw blurRad="1270000" dist="50800" algn="ctr" rotWithShape="0">
              <a:srgbClr val="000000">
                <a:alpha val="0"/>
              </a:srgbClr>
            </a:outerShdw>
          </a:effectLst>
        </p:spPr>
        <p:txBody>
          <a:bodyPr wrap="square" rtlCol="0">
            <a:spAutoFit/>
          </a:bodyPr>
          <a:lstStyle/>
          <a:p>
            <a:pPr algn="r" eaLnBrk="1" fontAlgn="auto" hangingPunct="1">
              <a:spcBef>
                <a:spcPts val="0"/>
              </a:spcBef>
              <a:spcAft>
                <a:spcPts val="0"/>
              </a:spcAft>
            </a:pPr>
            <a:r>
              <a:rPr lang="en-GB" sz="1000" dirty="0">
                <a:solidFill>
                  <a:srgbClr val="003192">
                    <a:alpha val="69000"/>
                  </a:srgbClr>
                </a:solidFill>
                <a:latin typeface="Tw Cen MT"/>
              </a:rPr>
              <a:t>Acklam Grange School</a:t>
            </a:r>
          </a:p>
          <a:p>
            <a:pPr algn="r" eaLnBrk="1" fontAlgn="auto" hangingPunct="1">
              <a:spcBef>
                <a:spcPts val="0"/>
              </a:spcBef>
              <a:spcAft>
                <a:spcPts val="0"/>
              </a:spcAft>
            </a:pPr>
            <a:r>
              <a:rPr lang="en-GB" sz="1000" dirty="0">
                <a:solidFill>
                  <a:srgbClr val="FF0000">
                    <a:alpha val="69000"/>
                  </a:srgbClr>
                </a:solidFill>
                <a:latin typeface="Tw Cen MT"/>
              </a:rPr>
              <a:t>#AGS Pride</a:t>
            </a:r>
          </a:p>
        </p:txBody>
      </p:sp>
    </p:spTree>
    <p:extLst>
      <p:ext uri="{BB962C8B-B14F-4D97-AF65-F5344CB8AC3E}">
        <p14:creationId xmlns:p14="http://schemas.microsoft.com/office/powerpoint/2010/main" val="272335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endParaRPr lang="en-GB">
              <a:solidFill>
                <a:srgbClr val="464646"/>
              </a:solidFill>
            </a:endParaRPr>
          </a:p>
        </p:txBody>
      </p:sp>
      <p:sp>
        <p:nvSpPr>
          <p:cNvPr id="6" name="Footer Placeholder 5"/>
          <p:cNvSpPr>
            <a:spLocks noGrp="1"/>
          </p:cNvSpPr>
          <p:nvPr>
            <p:ph type="ftr" sz="quarter" idx="11"/>
          </p:nvPr>
        </p:nvSpPr>
        <p:spPr/>
        <p:txBody>
          <a:bodyPr/>
          <a:lstStyle/>
          <a:p>
            <a:endParaRPr lang="en-GB" dirty="0">
              <a:solidFill>
                <a:srgbClr val="464646"/>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817495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3027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9144" y="4663440"/>
            <a:ext cx="1463040" cy="713232"/>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1545336" y="4654296"/>
            <a:ext cx="7598664" cy="713232"/>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endParaRPr lang="en-GB">
              <a:solidFill>
                <a:srgbClr val="464646"/>
              </a:solidFill>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GB" dirty="0">
              <a:solidFill>
                <a:srgbClr val="464646"/>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grpSp>
        <p:nvGrpSpPr>
          <p:cNvPr id="15" name="Group 14"/>
          <p:cNvGrpSpPr/>
          <p:nvPr userDrawn="1"/>
        </p:nvGrpSpPr>
        <p:grpSpPr>
          <a:xfrm>
            <a:off x="3995936" y="5301208"/>
            <a:ext cx="5148064" cy="1556792"/>
            <a:chOff x="3995936" y="5301208"/>
            <a:chExt cx="5148064" cy="1556792"/>
          </a:xfrm>
        </p:grpSpPr>
        <p:pic>
          <p:nvPicPr>
            <p:cNvPr id="16" name="Picture 15" descr="NEW SCHOOL LOGO 2010.jpg"/>
            <p:cNvPicPr>
              <a:picLocks noChangeAspect="1"/>
            </p:cNvPicPr>
            <p:nvPr userDrawn="1"/>
          </p:nvPicPr>
          <p:blipFill>
            <a:blip r:embed="rId2" cstate="screen">
              <a:clrChange>
                <a:clrFrom>
                  <a:srgbClr val="FFFFFF"/>
                </a:clrFrom>
                <a:clrTo>
                  <a:srgbClr val="FFFFFF">
                    <a:alpha val="0"/>
                  </a:srgbClr>
                </a:clrTo>
              </a:clrChange>
              <a:lum bright="55000" contrast="-70000"/>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7617719" y="5301208"/>
              <a:ext cx="1526281" cy="1556792"/>
            </a:xfrm>
            <a:prstGeom prst="rect">
              <a:avLst/>
            </a:prstGeom>
          </p:spPr>
        </p:pic>
        <p:sp>
          <p:nvSpPr>
            <p:cNvPr id="17" name="TextBox 16"/>
            <p:cNvSpPr txBox="1"/>
            <p:nvPr userDrawn="1"/>
          </p:nvSpPr>
          <p:spPr>
            <a:xfrm>
              <a:off x="3995936" y="6473279"/>
              <a:ext cx="3600400" cy="384721"/>
            </a:xfrm>
            <a:prstGeom prst="rect">
              <a:avLst/>
            </a:prstGeom>
            <a:noFill/>
            <a:effectLst>
              <a:outerShdw blurRad="1270000" dist="50800" algn="ctr" rotWithShape="0">
                <a:srgbClr val="000000">
                  <a:alpha val="0"/>
                </a:srgbClr>
              </a:outerShdw>
            </a:effectLst>
          </p:spPr>
          <p:txBody>
            <a:bodyPr wrap="square" rtlCol="0">
              <a:spAutoFit/>
            </a:bodyPr>
            <a:lstStyle/>
            <a:p>
              <a:pPr algn="r" eaLnBrk="1" fontAlgn="auto" hangingPunct="1">
                <a:spcBef>
                  <a:spcPts val="0"/>
                </a:spcBef>
                <a:spcAft>
                  <a:spcPts val="0"/>
                </a:spcAft>
              </a:pPr>
              <a:r>
                <a:rPr lang="en-GB" sz="1000" dirty="0">
                  <a:solidFill>
                    <a:srgbClr val="003192">
                      <a:alpha val="69000"/>
                    </a:srgbClr>
                  </a:solidFill>
                  <a:latin typeface="Tw Cen MT"/>
                </a:rPr>
                <a:t>Acklam Grange School</a:t>
              </a:r>
            </a:p>
            <a:p>
              <a:pPr algn="r" eaLnBrk="1" fontAlgn="auto" hangingPunct="1">
                <a:spcBef>
                  <a:spcPts val="0"/>
                </a:spcBef>
                <a:spcAft>
                  <a:spcPts val="0"/>
                </a:spcAft>
              </a:pPr>
              <a:r>
                <a:rPr lang="en-GB" sz="900" dirty="0">
                  <a:solidFill>
                    <a:srgbClr val="FF0000">
                      <a:alpha val="60000"/>
                    </a:srgbClr>
                  </a:solidFill>
                  <a:effectLst>
                    <a:outerShdw blurRad="50800" dir="5400000" algn="ctr" rotWithShape="0">
                      <a:srgbClr val="000000">
                        <a:alpha val="0"/>
                      </a:srgbClr>
                    </a:outerShdw>
                  </a:effectLst>
                  <a:latin typeface="Tw Cen MT"/>
                </a:rPr>
                <a:t>A Specialist College of Mathematics and Computing</a:t>
              </a:r>
            </a:p>
          </p:txBody>
        </p:sp>
      </p:grpSp>
    </p:spTree>
    <p:extLst>
      <p:ext uri="{BB962C8B-B14F-4D97-AF65-F5344CB8AC3E}">
        <p14:creationId xmlns:p14="http://schemas.microsoft.com/office/powerpoint/2010/main" val="364922925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GB">
              <a:solidFill>
                <a:srgbClr val="464646"/>
              </a:solidFill>
            </a:endParaRPr>
          </a:p>
        </p:txBody>
      </p:sp>
      <p:sp>
        <p:nvSpPr>
          <p:cNvPr id="5" name="Footer Placeholder 4"/>
          <p:cNvSpPr>
            <a:spLocks noGrp="1"/>
          </p:cNvSpPr>
          <p:nvPr>
            <p:ph type="ftr" sz="quarter" idx="11"/>
          </p:nvPr>
        </p:nvSpPr>
        <p:spPr/>
        <p:txBody>
          <a:bodyPr/>
          <a:lstStyle/>
          <a:p>
            <a:endParaRPr lang="en-GB" dirty="0">
              <a:solidFill>
                <a:srgbClr val="464646"/>
              </a:solidFill>
            </a:endParaRPr>
          </a:p>
        </p:txBody>
      </p:sp>
    </p:spTree>
    <p:extLst>
      <p:ext uri="{BB962C8B-B14F-4D97-AF65-F5344CB8AC3E}">
        <p14:creationId xmlns:p14="http://schemas.microsoft.com/office/powerpoint/2010/main" val="2102090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GB">
              <a:solidFill>
                <a:srgbClr val="464646"/>
              </a:solidFill>
            </a:endParaRPr>
          </a:p>
        </p:txBody>
      </p:sp>
      <p:sp>
        <p:nvSpPr>
          <p:cNvPr id="5" name="Footer Placeholder 4"/>
          <p:cNvSpPr>
            <a:spLocks noGrp="1"/>
          </p:cNvSpPr>
          <p:nvPr>
            <p:ph type="ftr" sz="quarter" idx="11"/>
          </p:nvPr>
        </p:nvSpPr>
        <p:spPr>
          <a:xfrm>
            <a:off x="457201" y="6248207"/>
            <a:ext cx="5573483" cy="365125"/>
          </a:xfrm>
        </p:spPr>
        <p:txBody>
          <a:bodyPr/>
          <a:lstStyle/>
          <a:p>
            <a:endParaRPr lang="en-GB" dirty="0">
              <a:solidFill>
                <a:srgbClr val="464646"/>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142038" y="620688"/>
            <a:ext cx="228600" cy="6248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pic>
        <p:nvPicPr>
          <p:cNvPr id="11" name="Picture 10" descr="NEW SCHOOL LOGO 2010.jpg"/>
          <p:cNvPicPr>
            <a:picLocks noChangeAspect="1"/>
          </p:cNvPicPr>
          <p:nvPr userDrawn="1"/>
        </p:nvPicPr>
        <p:blipFill>
          <a:blip r:embed="rId2" cstate="screen">
            <a:clrChange>
              <a:clrFrom>
                <a:srgbClr val="FFFFFF"/>
              </a:clrFrom>
              <a:clrTo>
                <a:srgbClr val="FFFFFF">
                  <a:alpha val="0"/>
                </a:srgbClr>
              </a:clrTo>
            </a:clrChange>
            <a:lum bright="55000" contrast="-70000"/>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rot="5400000">
            <a:off x="15256" y="5316464"/>
            <a:ext cx="1526281" cy="1556792"/>
          </a:xfrm>
          <a:prstGeom prst="rect">
            <a:avLst/>
          </a:prstGeom>
        </p:spPr>
      </p:pic>
      <p:sp>
        <p:nvSpPr>
          <p:cNvPr id="13" name="TextBox 12"/>
          <p:cNvSpPr txBox="1"/>
          <p:nvPr userDrawn="1"/>
        </p:nvSpPr>
        <p:spPr>
          <a:xfrm rot="5400000">
            <a:off x="-1479842" y="3270443"/>
            <a:ext cx="3600400" cy="400110"/>
          </a:xfrm>
          <a:prstGeom prst="rect">
            <a:avLst/>
          </a:prstGeom>
          <a:noFill/>
          <a:effectLst>
            <a:outerShdw blurRad="1270000" dist="50800" algn="ctr" rotWithShape="0">
              <a:srgbClr val="000000">
                <a:alpha val="0"/>
              </a:srgbClr>
            </a:outerShdw>
          </a:effectLst>
        </p:spPr>
        <p:txBody>
          <a:bodyPr wrap="square" rtlCol="0">
            <a:spAutoFit/>
          </a:bodyPr>
          <a:lstStyle/>
          <a:p>
            <a:pPr algn="r" eaLnBrk="1" fontAlgn="auto" hangingPunct="1">
              <a:spcBef>
                <a:spcPts val="0"/>
              </a:spcBef>
              <a:spcAft>
                <a:spcPts val="0"/>
              </a:spcAft>
            </a:pPr>
            <a:r>
              <a:rPr lang="en-GB" sz="1000" dirty="0">
                <a:solidFill>
                  <a:srgbClr val="003192">
                    <a:alpha val="69000"/>
                  </a:srgbClr>
                </a:solidFill>
                <a:latin typeface="Tw Cen MT"/>
              </a:rPr>
              <a:t>Acklam Grange School</a:t>
            </a:r>
          </a:p>
          <a:p>
            <a:pPr algn="r" eaLnBrk="1" fontAlgn="auto" hangingPunct="1">
              <a:spcBef>
                <a:spcPts val="0"/>
              </a:spcBef>
              <a:spcAft>
                <a:spcPts val="0"/>
              </a:spcAft>
            </a:pPr>
            <a:r>
              <a:rPr lang="en-GB" sz="1000" dirty="0">
                <a:solidFill>
                  <a:srgbClr val="FF0000">
                    <a:alpha val="69000"/>
                  </a:srgbClr>
                </a:solidFill>
                <a:latin typeface="Tw Cen MT"/>
              </a:rPr>
              <a:t>#AGS Pride</a:t>
            </a:r>
          </a:p>
        </p:txBody>
      </p:sp>
    </p:spTree>
    <p:extLst>
      <p:ext uri="{BB962C8B-B14F-4D97-AF65-F5344CB8AC3E}">
        <p14:creationId xmlns:p14="http://schemas.microsoft.com/office/powerpoint/2010/main" val="334916106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solidFill>
                <a:srgbClr val="464646"/>
              </a:solidFill>
            </a:endParaRPr>
          </a:p>
        </p:txBody>
      </p:sp>
      <p:sp>
        <p:nvSpPr>
          <p:cNvPr id="10" name="Title 9"/>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7236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4936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2171700"/>
            <a:ext cx="4038600" cy="348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2171700"/>
            <a:ext cx="4038600" cy="348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051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52934"/>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744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092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27996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22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3008313" cy="670396"/>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764705"/>
            <a:ext cx="5111750" cy="52565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5861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697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58194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4048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8.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836712"/>
            <a:ext cx="8229600" cy="9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68313" y="2171700"/>
            <a:ext cx="8229600" cy="348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cSld>
  <p:clrMap bg1="lt1" tx1="dk1" bg2="lt2" tx2="dk2" accent1="accent1" accent2="accent2" accent3="accent3" accent4="accent4" accent5="accent5" accent6="accent6" hlink="hlink" folHlink="folHlink"/>
  <p:sldLayoutIdLst>
    <p:sldLayoutId id="2147483911"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95300" y="228600"/>
            <a:ext cx="8153400" cy="990600"/>
          </a:xfrm>
          <a:prstGeom prst="rect">
            <a:avLst/>
          </a:prstGeom>
        </p:spPr>
        <p:txBody>
          <a:bodyPr vert="horz" anchor="ctr">
            <a:no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95300"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84168" y="6169888"/>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1A242B90-A651-49A8-A7BD-BD942A960800}" type="datetimeFigureOut">
              <a:rPr lang="en-GB" smtClean="0">
                <a:solidFill>
                  <a:srgbClr val="464646"/>
                </a:solidFill>
                <a:latin typeface="Tw Cen MT"/>
              </a:rPr>
              <a:pPr fontAlgn="auto">
                <a:spcBef>
                  <a:spcPts val="0"/>
                </a:spcBef>
                <a:spcAft>
                  <a:spcPts val="0"/>
                </a:spcAft>
              </a:pPr>
              <a:t>20/05/2021</a:t>
            </a:fld>
            <a:endParaRPr lang="en-GB">
              <a:solidFill>
                <a:srgbClr val="464646"/>
              </a:solidFill>
              <a:latin typeface="Tw Cen MT"/>
            </a:endParaRPr>
          </a:p>
        </p:txBody>
      </p:sp>
      <p:sp>
        <p:nvSpPr>
          <p:cNvPr id="3" name="Footer Placeholder 2"/>
          <p:cNvSpPr>
            <a:spLocks noGrp="1"/>
          </p:cNvSpPr>
          <p:nvPr>
            <p:ph type="ftr" sz="quarter" idx="3"/>
          </p:nvPr>
        </p:nvSpPr>
        <p:spPr>
          <a:xfrm>
            <a:off x="611560" y="6169887"/>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endParaRPr lang="en-GB">
              <a:solidFill>
                <a:srgbClr val="464646"/>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0" y="1274460"/>
            <a:ext cx="533400" cy="228600"/>
          </a:xfrm>
          <a:prstGeom prst="rect">
            <a:avLst/>
          </a:prstGeom>
          <a:solidFill>
            <a:srgbClr val="0041C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1058094" y="1274460"/>
            <a:ext cx="8085906" cy="228600"/>
          </a:xfrm>
          <a:prstGeom prst="rect">
            <a:avLst/>
          </a:prstGeom>
          <a:solidFill>
            <a:srgbClr val="E20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pic>
        <p:nvPicPr>
          <p:cNvPr id="10" name="Picture 9" descr="logo-acklam-grange.jpg"/>
          <p:cNvPicPr>
            <a:picLocks noChangeAspect="1"/>
          </p:cNvPicPr>
          <p:nvPr/>
        </p:nvPicPr>
        <p:blipFill>
          <a:blip r:embed="rId14" cstate="screen"/>
          <a:stretch>
            <a:fillRect/>
          </a:stretch>
        </p:blipFill>
        <p:spPr>
          <a:xfrm>
            <a:off x="611560" y="1196752"/>
            <a:ext cx="360040" cy="360040"/>
          </a:xfrm>
          <a:prstGeom prst="rect">
            <a:avLst/>
          </a:prstGeom>
        </p:spPr>
      </p:pic>
      <p:pic>
        <p:nvPicPr>
          <p:cNvPr id="11" name="Picture 10" descr="NEW SCHOOL LOGO 2010.jpg"/>
          <p:cNvPicPr>
            <a:picLocks noChangeAspect="1"/>
          </p:cNvPicPr>
          <p:nvPr/>
        </p:nvPicPr>
        <p:blipFill>
          <a:blip r:embed="rId15" cstate="screen">
            <a:clrChange>
              <a:clrFrom>
                <a:srgbClr val="FFFFFF"/>
              </a:clrFrom>
              <a:clrTo>
                <a:srgbClr val="FFFFFF">
                  <a:alpha val="0"/>
                </a:srgbClr>
              </a:clrTo>
            </a:clrChange>
            <a:lum bright="55000" contrast="-70000"/>
            <a:extLst>
              <a:ext uri="{BEBA8EAE-BF5A-486C-A8C5-ECC9F3942E4B}">
                <a14:imgProps xmlns:a14="http://schemas.microsoft.com/office/drawing/2010/main">
                  <a14:imgLayer r:embed="rId16">
                    <a14:imgEffect>
                      <a14:saturation sat="400000"/>
                    </a14:imgEffect>
                  </a14:imgLayer>
                </a14:imgProps>
              </a:ext>
            </a:extLst>
          </a:blip>
          <a:srcRect/>
          <a:stretch>
            <a:fillRect/>
          </a:stretch>
        </p:blipFill>
        <p:spPr>
          <a:xfrm>
            <a:off x="7617719" y="5301208"/>
            <a:ext cx="1526281" cy="1556792"/>
          </a:xfrm>
          <a:prstGeom prst="rect">
            <a:avLst/>
          </a:prstGeom>
        </p:spPr>
      </p:pic>
      <p:sp>
        <p:nvSpPr>
          <p:cNvPr id="15" name="TextBox 14"/>
          <p:cNvSpPr txBox="1"/>
          <p:nvPr/>
        </p:nvSpPr>
        <p:spPr>
          <a:xfrm>
            <a:off x="4017319" y="6457890"/>
            <a:ext cx="3600400" cy="400110"/>
          </a:xfrm>
          <a:prstGeom prst="rect">
            <a:avLst/>
          </a:prstGeom>
          <a:noFill/>
          <a:effectLst>
            <a:outerShdw blurRad="1270000" dist="50800" algn="ctr" rotWithShape="0">
              <a:srgbClr val="000000">
                <a:alpha val="0"/>
              </a:srgbClr>
            </a:outerShdw>
          </a:effectLst>
        </p:spPr>
        <p:txBody>
          <a:bodyPr wrap="square" rtlCol="0">
            <a:spAutoFit/>
          </a:bodyPr>
          <a:lstStyle/>
          <a:p>
            <a:pPr algn="r" eaLnBrk="1" fontAlgn="auto" hangingPunct="1">
              <a:spcBef>
                <a:spcPts val="0"/>
              </a:spcBef>
              <a:spcAft>
                <a:spcPts val="0"/>
              </a:spcAft>
            </a:pPr>
            <a:r>
              <a:rPr lang="en-GB" sz="1000" dirty="0">
                <a:solidFill>
                  <a:srgbClr val="003192">
                    <a:alpha val="69000"/>
                  </a:srgbClr>
                </a:solidFill>
                <a:latin typeface="Tw Cen MT"/>
              </a:rPr>
              <a:t>Acklam Grange School</a:t>
            </a:r>
          </a:p>
          <a:p>
            <a:pPr algn="r" eaLnBrk="1" fontAlgn="auto" hangingPunct="1">
              <a:spcBef>
                <a:spcPts val="0"/>
              </a:spcBef>
              <a:spcAft>
                <a:spcPts val="0"/>
              </a:spcAft>
            </a:pPr>
            <a:r>
              <a:rPr lang="en-GB" sz="1000" dirty="0">
                <a:solidFill>
                  <a:srgbClr val="FF0000">
                    <a:alpha val="69000"/>
                  </a:srgbClr>
                </a:solidFill>
                <a:latin typeface="Tw Cen MT"/>
              </a:rPr>
              <a:t>#AGS Pride</a:t>
            </a:r>
          </a:p>
        </p:txBody>
      </p:sp>
    </p:spTree>
    <p:extLst>
      <p:ext uri="{BB962C8B-B14F-4D97-AF65-F5344CB8AC3E}">
        <p14:creationId xmlns:p14="http://schemas.microsoft.com/office/powerpoint/2010/main" val="14167568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ctr" rtl="0" eaLnBrk="1" latinLnBrk="0" hangingPunct="1">
        <a:spcBef>
          <a:spcPct val="0"/>
        </a:spcBef>
        <a:buNone/>
        <a:defRPr kumimoji="0" sz="6000" kern="1200">
          <a:ln w="28575">
            <a:solidFill>
              <a:srgbClr val="E20000"/>
            </a:solidFill>
          </a:ln>
          <a:solidFill>
            <a:srgbClr val="0051F2"/>
          </a:solidFill>
          <a:effectLst>
            <a:outerShdw blurRad="38100" dist="38100" dir="2700000" algn="tl">
              <a:srgbClr val="000000">
                <a:alpha val="43137"/>
              </a:srgbClr>
            </a:outerShdw>
          </a:effectLst>
          <a:latin typeface="Eras Demi ITC" pitchFamily="34"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3200" kern="1200">
          <a:ln w="12700">
            <a:solidFill>
              <a:srgbClr val="0051F2"/>
            </a:solidFill>
          </a:ln>
          <a:solidFill>
            <a:srgbClr val="E20000"/>
          </a:solidFill>
          <a:latin typeface="Eras Demi ITC"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800" kern="1200">
          <a:ln>
            <a:solidFill>
              <a:srgbClr val="E20000"/>
            </a:solidFill>
          </a:ln>
          <a:solidFill>
            <a:srgbClr val="0051F2"/>
          </a:solidFill>
          <a:latin typeface="Eras Demi ITC"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400" kern="1200">
          <a:ln>
            <a:solidFill>
              <a:srgbClr val="0051F2"/>
            </a:solidFill>
          </a:ln>
          <a:solidFill>
            <a:srgbClr val="E20000"/>
          </a:solidFill>
          <a:latin typeface="Eras Demi ITC"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400" kern="1200">
          <a:ln>
            <a:solidFill>
              <a:srgbClr val="E20000"/>
            </a:solidFill>
          </a:ln>
          <a:solidFill>
            <a:srgbClr val="0051F2"/>
          </a:solidFill>
          <a:latin typeface="Eras Demi ITC"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400" kern="1200">
          <a:ln>
            <a:solidFill>
              <a:srgbClr val="0051F2"/>
            </a:solidFill>
          </a:ln>
          <a:solidFill>
            <a:srgbClr val="E20000"/>
          </a:solidFill>
          <a:latin typeface="Eras Demi ITC"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988840"/>
            <a:ext cx="7772400" cy="2152264"/>
          </a:xfrm>
        </p:spPr>
        <p:txBody>
          <a:bodyPr/>
          <a:lstStyle/>
          <a:p>
            <a:r>
              <a:rPr lang="en-GB" dirty="0"/>
              <a:t>Chairs Briefing </a:t>
            </a:r>
            <a:br>
              <a:rPr lang="en-GB" dirty="0"/>
            </a:br>
            <a:br>
              <a:rPr lang="en-GB" dirty="0"/>
            </a:br>
            <a:r>
              <a:rPr lang="en-GB" sz="2000" dirty="0"/>
              <a:t>9 October 2020</a:t>
            </a:r>
          </a:p>
        </p:txBody>
      </p:sp>
      <p:pic>
        <p:nvPicPr>
          <p:cNvPr id="4" name="Picture 3"/>
          <p:cNvPicPr>
            <a:picLocks noChangeAspect="1"/>
          </p:cNvPicPr>
          <p:nvPr/>
        </p:nvPicPr>
        <p:blipFill>
          <a:blip r:embed="rId3"/>
          <a:stretch>
            <a:fillRect/>
          </a:stretch>
        </p:blipFill>
        <p:spPr>
          <a:xfrm>
            <a:off x="539552" y="332656"/>
            <a:ext cx="1530229" cy="10181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87" y="32356"/>
            <a:ext cx="8229600" cy="998438"/>
          </a:xfrm>
        </p:spPr>
        <p:txBody>
          <a:bodyPr/>
          <a:lstStyle/>
          <a:p>
            <a:r>
              <a:rPr lang="en-GB" dirty="0"/>
              <a:t>Ofsted interim visits</a:t>
            </a:r>
          </a:p>
        </p:txBody>
      </p:sp>
      <p:sp>
        <p:nvSpPr>
          <p:cNvPr id="3" name="Content Placeholder 2"/>
          <p:cNvSpPr>
            <a:spLocks noGrp="1"/>
          </p:cNvSpPr>
          <p:nvPr>
            <p:ph idx="1"/>
          </p:nvPr>
        </p:nvSpPr>
        <p:spPr>
          <a:xfrm>
            <a:off x="326779" y="1299481"/>
            <a:ext cx="8637709" cy="4137620"/>
          </a:xfrm>
        </p:spPr>
        <p:txBody>
          <a:bodyPr/>
          <a:lstStyle/>
          <a:p>
            <a:pPr marL="0" indent="0">
              <a:buNone/>
            </a:pPr>
            <a:endParaRPr lang="en-GB" sz="2400" dirty="0"/>
          </a:p>
          <a:p>
            <a:pPr marL="0" indent="0">
              <a:buNone/>
            </a:pPr>
            <a:endParaRPr lang="en-GB" sz="2400" b="1" dirty="0"/>
          </a:p>
          <a:p>
            <a:pPr marL="0" indent="0">
              <a:buNone/>
            </a:pPr>
            <a:endParaRPr lang="en-GB" sz="2400" b="1" dirty="0"/>
          </a:p>
          <a:p>
            <a:pPr marL="0" indent="0">
              <a:buNone/>
            </a:pPr>
            <a:endParaRPr lang="en-GB" sz="2400" b="1" dirty="0"/>
          </a:p>
          <a:p>
            <a:pPr marL="0" indent="0">
              <a:buNone/>
            </a:pPr>
            <a:r>
              <a:rPr lang="en-GB" sz="1800" dirty="0"/>
              <a:t>The purpose of the notification call is to:</a:t>
            </a:r>
          </a:p>
          <a:p>
            <a:pPr marL="0" indent="0">
              <a:buNone/>
            </a:pPr>
            <a:r>
              <a:rPr lang="en-GB" sz="1800" dirty="0"/>
              <a:t>•explain the purpose of the visit</a:t>
            </a:r>
          </a:p>
          <a:p>
            <a:pPr marL="0" indent="0">
              <a:buNone/>
            </a:pPr>
            <a:r>
              <a:rPr lang="en-GB" sz="1800" dirty="0"/>
              <a:t>•allow the </a:t>
            </a:r>
            <a:r>
              <a:rPr lang="en-GB" sz="1800" dirty="0" err="1"/>
              <a:t>headteacher</a:t>
            </a:r>
            <a:r>
              <a:rPr lang="en-GB" sz="1800" dirty="0"/>
              <a:t> and lead HMI some time to discuss the context of the school, including the current circumstances in light of COVID-19</a:t>
            </a:r>
          </a:p>
          <a:p>
            <a:pPr marL="0" indent="0">
              <a:buNone/>
            </a:pPr>
            <a:r>
              <a:rPr lang="en-GB" sz="1800" dirty="0"/>
              <a:t>•allow the lead HMI and the </a:t>
            </a:r>
            <a:r>
              <a:rPr lang="en-GB" sz="1800" dirty="0" err="1"/>
              <a:t>headteacher</a:t>
            </a:r>
            <a:r>
              <a:rPr lang="en-GB" sz="1800" dirty="0"/>
              <a:t> to discuss the protective measures in place, including the arrangements for having visitors on site</a:t>
            </a:r>
          </a:p>
          <a:p>
            <a:pPr marL="0" indent="0">
              <a:buNone/>
            </a:pPr>
            <a:r>
              <a:rPr lang="en-GB" sz="1800" dirty="0"/>
              <a:t>•agree practical arrangements, such as who the inspectors will meet; this will normally include the </a:t>
            </a:r>
            <a:r>
              <a:rPr lang="en-GB" sz="1800" dirty="0" err="1"/>
              <a:t>headteacher</a:t>
            </a:r>
            <a:r>
              <a:rPr lang="en-GB" sz="1800" dirty="0"/>
              <a:t> and designated safeguarding leader, though </a:t>
            </a:r>
            <a:r>
              <a:rPr lang="en-GB" sz="1800" dirty="0" err="1"/>
              <a:t>headteachers</a:t>
            </a:r>
            <a:r>
              <a:rPr lang="en-GB" sz="1800" dirty="0"/>
              <a:t> are free to invite other leaders to participate in the visit, at their discretion</a:t>
            </a:r>
          </a:p>
          <a:p>
            <a:pPr marL="0" indent="0">
              <a:buNone/>
            </a:pPr>
            <a:endParaRPr lang="en-GB" sz="2400" b="1" dirty="0"/>
          </a:p>
          <a:p>
            <a:pPr marL="0" indent="0">
              <a:buNone/>
            </a:pPr>
            <a:endParaRPr lang="en-GB" sz="1800" dirty="0"/>
          </a:p>
        </p:txBody>
      </p:sp>
      <p:sp>
        <p:nvSpPr>
          <p:cNvPr id="7" name="Rectangle 6"/>
          <p:cNvSpPr/>
          <p:nvPr/>
        </p:nvSpPr>
        <p:spPr>
          <a:xfrm>
            <a:off x="326779" y="774929"/>
            <a:ext cx="8204769" cy="923330"/>
          </a:xfrm>
          <a:prstGeom prst="rect">
            <a:avLst/>
          </a:prstGeom>
        </p:spPr>
        <p:txBody>
          <a:bodyPr wrap="square">
            <a:spAutoFit/>
          </a:bodyPr>
          <a:lstStyle/>
          <a:p>
            <a:r>
              <a:rPr lang="en-GB" b="1" dirty="0"/>
              <a:t>Length and timing of interim visits</a:t>
            </a:r>
          </a:p>
          <a:p>
            <a:endParaRPr lang="en-GB" dirty="0"/>
          </a:p>
          <a:p>
            <a:r>
              <a:rPr lang="en-GB" dirty="0"/>
              <a:t>Visits will normally last for a day, 10am to 4 pm</a:t>
            </a:r>
          </a:p>
        </p:txBody>
      </p:sp>
      <p:sp>
        <p:nvSpPr>
          <p:cNvPr id="8" name="Rectangle 7"/>
          <p:cNvSpPr/>
          <p:nvPr/>
        </p:nvSpPr>
        <p:spPr>
          <a:xfrm>
            <a:off x="326779" y="1698258"/>
            <a:ext cx="8468863" cy="1200329"/>
          </a:xfrm>
          <a:prstGeom prst="rect">
            <a:avLst/>
          </a:prstGeom>
        </p:spPr>
        <p:txBody>
          <a:bodyPr wrap="square">
            <a:spAutoFit/>
          </a:bodyPr>
          <a:lstStyle/>
          <a:p>
            <a:r>
              <a:rPr lang="en-GB" b="1" dirty="0"/>
              <a:t>Notifying the school of a visit</a:t>
            </a:r>
          </a:p>
          <a:p>
            <a:endParaRPr lang="en-GB" dirty="0"/>
          </a:p>
          <a:p>
            <a:r>
              <a:rPr lang="en-GB" dirty="0"/>
              <a:t>The lead HMI will normally contact the school by telephone to announce the visit around 10am on the school day before a visit.</a:t>
            </a:r>
          </a:p>
        </p:txBody>
      </p:sp>
    </p:spTree>
    <p:extLst>
      <p:ext uri="{BB962C8B-B14F-4D97-AF65-F5344CB8AC3E}">
        <p14:creationId xmlns:p14="http://schemas.microsoft.com/office/powerpoint/2010/main" val="1945377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587" y="32356"/>
            <a:ext cx="8229600" cy="998438"/>
          </a:xfrm>
        </p:spPr>
        <p:txBody>
          <a:bodyPr/>
          <a:lstStyle/>
          <a:p>
            <a:r>
              <a:rPr lang="en-GB" dirty="0"/>
              <a:t>Ofsted interim visits</a:t>
            </a:r>
          </a:p>
        </p:txBody>
      </p:sp>
      <p:sp>
        <p:nvSpPr>
          <p:cNvPr id="5" name="Rectangle 4"/>
          <p:cNvSpPr/>
          <p:nvPr/>
        </p:nvSpPr>
        <p:spPr>
          <a:xfrm>
            <a:off x="539552" y="1196752"/>
            <a:ext cx="8352928" cy="4524315"/>
          </a:xfrm>
          <a:prstGeom prst="rect">
            <a:avLst/>
          </a:prstGeom>
        </p:spPr>
        <p:txBody>
          <a:bodyPr wrap="square">
            <a:spAutoFit/>
          </a:bodyPr>
          <a:lstStyle/>
          <a:p>
            <a:r>
              <a:rPr lang="en-GB" dirty="0"/>
              <a:t>Methodology of visits and evidence collection</a:t>
            </a:r>
          </a:p>
          <a:p>
            <a:endParaRPr lang="en-GB" dirty="0"/>
          </a:p>
          <a:p>
            <a:r>
              <a:rPr lang="en-GB" dirty="0"/>
              <a:t>Inspectors will work collaboratively with leaders to understand:</a:t>
            </a:r>
          </a:p>
          <a:p>
            <a:r>
              <a:rPr lang="en-GB" dirty="0"/>
              <a:t>•the barriers that the school has faced, and may still be facing, in managing the return to full education for all pupils</a:t>
            </a:r>
          </a:p>
          <a:p>
            <a:r>
              <a:rPr lang="en-GB" dirty="0"/>
              <a:t>•how leaders are ensuring that pupils resume learning the school’s curriculum, including contingency planning for the use of remote education and the use of catch-up funding</a:t>
            </a:r>
          </a:p>
          <a:p>
            <a:r>
              <a:rPr lang="en-GB" dirty="0"/>
              <a:t>•how pupils are settling back into expected routines and behaviour, including regular attendance</a:t>
            </a:r>
          </a:p>
          <a:p>
            <a:r>
              <a:rPr lang="en-GB" dirty="0"/>
              <a:t>•how any identified and specific issues related to special educational needs, disabilities, health, care, well-being issues for particular groups of pupils are being addressed</a:t>
            </a:r>
          </a:p>
          <a:p>
            <a:r>
              <a:rPr lang="en-GB" dirty="0"/>
              <a:t>•the school’s safeguarding arrangements (focusing on arrangements at the time of the visit but potentially also looking at what was in place at the start of the COVID-19 response)</a:t>
            </a:r>
          </a:p>
        </p:txBody>
      </p:sp>
    </p:spTree>
    <p:extLst>
      <p:ext uri="{BB962C8B-B14F-4D97-AF65-F5344CB8AC3E}">
        <p14:creationId xmlns:p14="http://schemas.microsoft.com/office/powerpoint/2010/main" val="244365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998438"/>
          </a:xfrm>
        </p:spPr>
        <p:txBody>
          <a:bodyPr/>
          <a:lstStyle/>
          <a:p>
            <a:r>
              <a:rPr lang="en-GB" dirty="0"/>
              <a:t>School visits</a:t>
            </a:r>
          </a:p>
        </p:txBody>
      </p:sp>
      <p:sp>
        <p:nvSpPr>
          <p:cNvPr id="3" name="Content Placeholder 2"/>
          <p:cNvSpPr>
            <a:spLocks noGrp="1"/>
          </p:cNvSpPr>
          <p:nvPr>
            <p:ph idx="1"/>
          </p:nvPr>
        </p:nvSpPr>
        <p:spPr>
          <a:xfrm>
            <a:off x="323528" y="1148206"/>
            <a:ext cx="8229600" cy="4137620"/>
          </a:xfrm>
        </p:spPr>
        <p:txBody>
          <a:bodyPr/>
          <a:lstStyle/>
          <a:p>
            <a:pPr marL="0" indent="0">
              <a:buNone/>
            </a:pPr>
            <a:endParaRPr lang="en-GB" sz="2400"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dirty="0"/>
          </a:p>
        </p:txBody>
      </p:sp>
      <p:sp>
        <p:nvSpPr>
          <p:cNvPr id="4" name="TextBox 3"/>
          <p:cNvSpPr txBox="1"/>
          <p:nvPr/>
        </p:nvSpPr>
        <p:spPr>
          <a:xfrm>
            <a:off x="755576" y="1484784"/>
            <a:ext cx="7632848" cy="4678204"/>
          </a:xfrm>
          <a:prstGeom prst="rect">
            <a:avLst/>
          </a:prstGeom>
          <a:noFill/>
        </p:spPr>
        <p:txBody>
          <a:bodyPr wrap="square" rtlCol="0">
            <a:spAutoFit/>
          </a:bodyPr>
          <a:lstStyle/>
          <a:p>
            <a:pPr marL="457200" indent="-457200">
              <a:buFont typeface="Arial" panose="020B0604020202020204" pitchFamily="34" charset="0"/>
              <a:buChar char="•"/>
            </a:pPr>
            <a:r>
              <a:rPr lang="en-GB" dirty="0"/>
              <a:t>Virtual meetings remain except where specific requests are made</a:t>
            </a:r>
          </a:p>
          <a:p>
            <a:pPr marL="457200" indent="-457200">
              <a:buFont typeface="Arial" panose="020B0604020202020204" pitchFamily="34" charset="0"/>
              <a:buChar char="•"/>
            </a:pPr>
            <a:r>
              <a:rPr lang="en-GB" dirty="0"/>
              <a:t>LA and school risk assessments adhered to</a:t>
            </a:r>
          </a:p>
          <a:p>
            <a:pPr marL="457200" indent="-457200">
              <a:buFont typeface="Arial" panose="020B0604020202020204" pitchFamily="34" charset="0"/>
              <a:buChar char="•"/>
            </a:pPr>
            <a:r>
              <a:rPr lang="en-GB" dirty="0"/>
              <a:t>Network meetings:  EYFS, DSL, Literacy, Chairs</a:t>
            </a:r>
          </a:p>
          <a:p>
            <a:pPr marL="457200" indent="-457200">
              <a:buFont typeface="Arial" panose="020B0604020202020204" pitchFamily="34" charset="0"/>
              <a:buChar char="•"/>
            </a:pPr>
            <a:r>
              <a:rPr lang="en-GB" dirty="0"/>
              <a:t>Re-entry protocols implemented</a:t>
            </a:r>
          </a:p>
          <a:p>
            <a:endParaRPr lang="en-GB" dirty="0"/>
          </a:p>
          <a:p>
            <a:r>
              <a:rPr lang="en-GB" dirty="0">
                <a:solidFill>
                  <a:srgbClr val="FF0000"/>
                </a:solidFill>
              </a:rPr>
              <a:t>RCBC </a:t>
            </a:r>
          </a:p>
          <a:p>
            <a:pPr marL="457200" indent="-457200">
              <a:buFont typeface="Arial" panose="020B0604020202020204" pitchFamily="34" charset="0"/>
              <a:buChar char="•"/>
            </a:pPr>
            <a:r>
              <a:rPr lang="en-GB" dirty="0">
                <a:solidFill>
                  <a:srgbClr val="FF0000"/>
                </a:solidFill>
              </a:rPr>
              <a:t>All therapy is available back in schools. </a:t>
            </a:r>
          </a:p>
          <a:p>
            <a:pPr marL="457200" indent="-457200">
              <a:buFont typeface="Arial" panose="020B0604020202020204" pitchFamily="34" charset="0"/>
              <a:buChar char="•"/>
            </a:pPr>
            <a:r>
              <a:rPr lang="en-GB" dirty="0">
                <a:solidFill>
                  <a:srgbClr val="FF0000"/>
                </a:solidFill>
              </a:rPr>
              <a:t>School visits and audits are to take place under school risk assessment. For support in:</a:t>
            </a:r>
          </a:p>
          <a:p>
            <a:r>
              <a:rPr lang="en-GB" dirty="0">
                <a:solidFill>
                  <a:srgbClr val="FF0000"/>
                </a:solidFill>
              </a:rPr>
              <a:t>Achievement contact Martin Featherstone (Martin.Featherstone@redcar-cleveland.gov.uk)</a:t>
            </a:r>
          </a:p>
          <a:p>
            <a:r>
              <a:rPr lang="en-GB" dirty="0">
                <a:solidFill>
                  <a:srgbClr val="FF0000"/>
                </a:solidFill>
              </a:rPr>
              <a:t>SEND contact Michelle Henley (Michelle.Henley@redcar-cleveland.gov.uk)</a:t>
            </a:r>
          </a:p>
          <a:p>
            <a:r>
              <a:rPr lang="en-GB" dirty="0">
                <a:solidFill>
                  <a:srgbClr val="FF0000"/>
                </a:solidFill>
              </a:rPr>
              <a:t>Inclusion contact Julie McDowell (Julie.McDowell@redcar-cleveland.gov.uk)</a:t>
            </a:r>
          </a:p>
          <a:p>
            <a:endParaRPr lang="en-GB" sz="2800" dirty="0"/>
          </a:p>
        </p:txBody>
      </p:sp>
    </p:spTree>
    <p:extLst>
      <p:ext uri="{BB962C8B-B14F-4D97-AF65-F5344CB8AC3E}">
        <p14:creationId xmlns:p14="http://schemas.microsoft.com/office/powerpoint/2010/main" val="138649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2656"/>
            <a:ext cx="8229600" cy="998438"/>
          </a:xfrm>
        </p:spPr>
        <p:txBody>
          <a:bodyPr/>
          <a:lstStyle/>
          <a:p>
            <a:r>
              <a:rPr lang="en-GB" dirty="0"/>
              <a:t>Frontline on-line portal</a:t>
            </a:r>
          </a:p>
        </p:txBody>
      </p:sp>
      <p:pic>
        <p:nvPicPr>
          <p:cNvPr id="4" name="Content Placeholder 3"/>
          <p:cNvPicPr>
            <a:picLocks noGrp="1" noChangeAspect="1"/>
          </p:cNvPicPr>
          <p:nvPr>
            <p:ph idx="1"/>
          </p:nvPr>
        </p:nvPicPr>
        <p:blipFill rotWithShape="1">
          <a:blip r:embed="rId2"/>
          <a:srcRect l="12494" t="12838" r="14466" b="5112"/>
          <a:stretch/>
        </p:blipFill>
        <p:spPr>
          <a:xfrm>
            <a:off x="792034" y="1196752"/>
            <a:ext cx="7582158" cy="4788731"/>
          </a:xfrm>
          <a:prstGeom prst="rect">
            <a:avLst/>
          </a:prstGeom>
        </p:spPr>
      </p:pic>
    </p:spTree>
    <p:extLst>
      <p:ext uri="{BB962C8B-B14F-4D97-AF65-F5344CB8AC3E}">
        <p14:creationId xmlns:p14="http://schemas.microsoft.com/office/powerpoint/2010/main" val="293145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2656"/>
            <a:ext cx="8229600" cy="998438"/>
          </a:xfrm>
        </p:spPr>
        <p:txBody>
          <a:bodyPr/>
          <a:lstStyle/>
          <a:p>
            <a:r>
              <a:rPr lang="en-GB" dirty="0"/>
              <a:t>Frontline on-line portal</a:t>
            </a:r>
          </a:p>
        </p:txBody>
      </p:sp>
      <p:pic>
        <p:nvPicPr>
          <p:cNvPr id="5" name="Content Placeholder 4"/>
          <p:cNvPicPr>
            <a:picLocks noGrp="1" noChangeAspect="1"/>
          </p:cNvPicPr>
          <p:nvPr>
            <p:ph idx="1"/>
          </p:nvPr>
        </p:nvPicPr>
        <p:blipFill rotWithShape="1">
          <a:blip r:embed="rId2"/>
          <a:srcRect l="3480" t="12382" r="3699" b="7135"/>
          <a:stretch/>
        </p:blipFill>
        <p:spPr>
          <a:xfrm>
            <a:off x="452774" y="1331094"/>
            <a:ext cx="8151674" cy="4474170"/>
          </a:xfrm>
          <a:prstGeom prst="rect">
            <a:avLst/>
          </a:prstGeom>
        </p:spPr>
      </p:pic>
    </p:spTree>
    <p:extLst>
      <p:ext uri="{BB962C8B-B14F-4D97-AF65-F5344CB8AC3E}">
        <p14:creationId xmlns:p14="http://schemas.microsoft.com/office/powerpoint/2010/main" val="1310436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926" y="225413"/>
            <a:ext cx="8229600" cy="998438"/>
          </a:xfrm>
        </p:spPr>
        <p:txBody>
          <a:bodyPr/>
          <a:lstStyle/>
          <a:p>
            <a:pPr algn="l"/>
            <a:r>
              <a:rPr lang="en-GB" dirty="0"/>
              <a:t>Questions</a:t>
            </a:r>
          </a:p>
        </p:txBody>
      </p:sp>
    </p:spTree>
    <p:extLst>
      <p:ext uri="{BB962C8B-B14F-4D97-AF65-F5344CB8AC3E}">
        <p14:creationId xmlns:p14="http://schemas.microsoft.com/office/powerpoint/2010/main" val="3303504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4896544"/>
          </a:xfrm>
        </p:spPr>
        <p:txBody>
          <a:bodyPr/>
          <a:lstStyle/>
          <a:p>
            <a:pPr marL="0" indent="0">
              <a:buNone/>
            </a:pPr>
            <a:r>
              <a:rPr lang="en-GB" sz="1800" dirty="0"/>
              <a:t>These are:</a:t>
            </a:r>
          </a:p>
          <a:p>
            <a:pPr marL="0" indent="0">
              <a:buNone/>
            </a:pPr>
            <a:r>
              <a:rPr lang="en-GB" sz="1800" dirty="0"/>
              <a:t>•	Redcar and Cleveland – 61 confirmed cases per 100,000 of population;</a:t>
            </a:r>
          </a:p>
          <a:p>
            <a:pPr marL="0" indent="0">
              <a:buNone/>
            </a:pPr>
            <a:r>
              <a:rPr lang="en-GB" sz="1800" dirty="0"/>
              <a:t>•	Darlington – 91 confirmed cases per 100,000 of population;</a:t>
            </a:r>
          </a:p>
          <a:p>
            <a:pPr marL="0" indent="0">
              <a:buNone/>
            </a:pPr>
            <a:r>
              <a:rPr lang="en-GB" sz="1800" dirty="0"/>
              <a:t>•	Middlesbrough – 121 confirmed cases per 100,000 of population;</a:t>
            </a:r>
          </a:p>
          <a:p>
            <a:pPr marL="0" indent="0">
              <a:buNone/>
            </a:pPr>
            <a:r>
              <a:rPr lang="en-GB" sz="1800" dirty="0"/>
              <a:t>•	Hartlepool – 121 confirmed cases per 100,000 of population;</a:t>
            </a:r>
          </a:p>
          <a:p>
            <a:pPr marL="0" indent="0">
              <a:buNone/>
            </a:pPr>
            <a:r>
              <a:rPr lang="en-GB" sz="1800" dirty="0"/>
              <a:t>•	Stockton – 91 confirmed cases per 100,000 of population.</a:t>
            </a:r>
          </a:p>
          <a:p>
            <a:pPr marL="0" indent="0">
              <a:buNone/>
            </a:pPr>
            <a:r>
              <a:rPr lang="en-GB" sz="1800" dirty="0"/>
              <a:t>To put this into context, six of the seven local authority areas in the North of the region have an infection rate of more than 100 cases per 100,000 of population. County Durham is the exception but its infection rate is just below 100. Newcastle, the area which is currently experiencing the most severe problems in the North East has an infection rate of around 250 cases per 100,000 population.</a:t>
            </a:r>
          </a:p>
          <a:p>
            <a:pPr marL="0" indent="0">
              <a:buNone/>
            </a:pPr>
            <a:r>
              <a:rPr lang="en-GB" sz="1800" dirty="0"/>
              <a:t>The infection rate fluctuates depending on the number of cases each day. The rate in Redcar and Cleveland today is 59.1.</a:t>
            </a:r>
          </a:p>
          <a:p>
            <a:pPr marL="0" indent="0">
              <a:buNone/>
            </a:pPr>
            <a:endParaRPr lang="en-GB" dirty="0"/>
          </a:p>
        </p:txBody>
      </p:sp>
    </p:spTree>
    <p:extLst>
      <p:ext uri="{BB962C8B-B14F-4D97-AF65-F5344CB8AC3E}">
        <p14:creationId xmlns:p14="http://schemas.microsoft.com/office/powerpoint/2010/main" val="1298654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08720"/>
            <a:ext cx="8229600" cy="998438"/>
          </a:xfrm>
        </p:spPr>
        <p:txBody>
          <a:bodyPr/>
          <a:lstStyle/>
          <a:p>
            <a:pPr algn="l"/>
            <a:r>
              <a:rPr lang="en-GB" dirty="0"/>
              <a:t>Agenda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10098151"/>
              </p:ext>
            </p:extLst>
          </p:nvPr>
        </p:nvGraphicFramePr>
        <p:xfrm>
          <a:off x="468313" y="2420888"/>
          <a:ext cx="8229600" cy="2494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en-GB" dirty="0">
                          <a:solidFill>
                            <a:schemeClr val="tx1"/>
                          </a:solidFill>
                        </a:rPr>
                        <a:t>Welcome</a:t>
                      </a:r>
                    </a:p>
                  </a:txBody>
                  <a:tcPr/>
                </a:tc>
                <a:tc>
                  <a:txBody>
                    <a:bodyPr/>
                    <a:lstStyle/>
                    <a:p>
                      <a:r>
                        <a:rPr lang="en-GB" dirty="0">
                          <a:solidFill>
                            <a:schemeClr val="tx1"/>
                          </a:solidFill>
                        </a:rPr>
                        <a:t>Karen Smith</a:t>
                      </a:r>
                    </a:p>
                  </a:txBody>
                  <a:tcPr/>
                </a:tc>
                <a:extLst>
                  <a:ext uri="{0D108BD9-81ED-4DB2-BD59-A6C34878D82A}">
                    <a16:rowId xmlns:a16="http://schemas.microsoft.com/office/drawing/2014/main" val="10000"/>
                  </a:ext>
                </a:extLst>
              </a:tr>
              <a:tr h="370840">
                <a:tc>
                  <a:txBody>
                    <a:bodyPr/>
                    <a:lstStyle/>
                    <a:p>
                      <a:pPr lvl="0"/>
                      <a:r>
                        <a:rPr lang="en-GB" sz="1800" kern="1200" dirty="0">
                          <a:solidFill>
                            <a:schemeClr val="dk1"/>
                          </a:solidFill>
                          <a:effectLst/>
                          <a:latin typeface="+mn-lt"/>
                          <a:ea typeface="+mn-ea"/>
                          <a:cs typeface="+mn-cs"/>
                        </a:rPr>
                        <a:t>SEND and the role and expectations of Governance</a:t>
                      </a:r>
                    </a:p>
                  </a:txBody>
                  <a:tcPr/>
                </a:tc>
                <a:tc>
                  <a:txBody>
                    <a:bodyPr/>
                    <a:lstStyle/>
                    <a:p>
                      <a:r>
                        <a:rPr lang="en-GB" dirty="0"/>
                        <a:t>11.05-11.20</a:t>
                      </a:r>
                    </a:p>
                  </a:txBody>
                  <a:tcPr/>
                </a:tc>
                <a:extLst>
                  <a:ext uri="{0D108BD9-81ED-4DB2-BD59-A6C34878D82A}">
                    <a16:rowId xmlns:a16="http://schemas.microsoft.com/office/drawing/2014/main" val="10001"/>
                  </a:ext>
                </a:extLst>
              </a:tr>
              <a:tr h="370840">
                <a:tc>
                  <a:txBody>
                    <a:bodyPr/>
                    <a:lstStyle/>
                    <a:p>
                      <a:r>
                        <a:rPr lang="en-GB" dirty="0"/>
                        <a:t>Ofsted interim</a:t>
                      </a:r>
                      <a:r>
                        <a:rPr lang="en-GB" baseline="0" dirty="0"/>
                        <a:t> visits</a:t>
                      </a:r>
                      <a:endParaRPr lang="en-GB" dirty="0"/>
                    </a:p>
                  </a:txBody>
                  <a:tcPr/>
                </a:tc>
                <a:tc>
                  <a:txBody>
                    <a:bodyPr/>
                    <a:lstStyle/>
                    <a:p>
                      <a:r>
                        <a:rPr lang="en-GB" dirty="0"/>
                        <a:t>11.20-11.40</a:t>
                      </a:r>
                    </a:p>
                  </a:txBody>
                  <a:tcPr/>
                </a:tc>
                <a:extLst>
                  <a:ext uri="{0D108BD9-81ED-4DB2-BD59-A6C34878D82A}">
                    <a16:rowId xmlns:a16="http://schemas.microsoft.com/office/drawing/2014/main" val="10002"/>
                  </a:ext>
                </a:extLst>
              </a:tr>
              <a:tr h="370840">
                <a:tc>
                  <a:txBody>
                    <a:bodyPr/>
                    <a:lstStyle/>
                    <a:p>
                      <a:r>
                        <a:rPr lang="en-GB" dirty="0"/>
                        <a:t>School visits</a:t>
                      </a:r>
                    </a:p>
                  </a:txBody>
                  <a:tcPr/>
                </a:tc>
                <a:tc>
                  <a:txBody>
                    <a:bodyPr/>
                    <a:lstStyle/>
                    <a:p>
                      <a:r>
                        <a:rPr lang="en-GB" dirty="0"/>
                        <a:t>11.40-11.50</a:t>
                      </a:r>
                    </a:p>
                  </a:txBody>
                  <a:tcPr/>
                </a:tc>
                <a:extLst>
                  <a:ext uri="{0D108BD9-81ED-4DB2-BD59-A6C34878D82A}">
                    <a16:rowId xmlns:a16="http://schemas.microsoft.com/office/drawing/2014/main" val="10003"/>
                  </a:ext>
                </a:extLst>
              </a:tr>
              <a:tr h="370840">
                <a:tc>
                  <a:txBody>
                    <a:bodyPr/>
                    <a:lstStyle/>
                    <a:p>
                      <a:r>
                        <a:rPr lang="en-GB" dirty="0"/>
                        <a:t>Frontline</a:t>
                      </a:r>
                      <a:r>
                        <a:rPr lang="en-GB" baseline="0" dirty="0"/>
                        <a:t> portal</a:t>
                      </a:r>
                      <a:endParaRPr lang="en-GB" dirty="0"/>
                    </a:p>
                  </a:txBody>
                  <a:tcPr/>
                </a:tc>
                <a:tc>
                  <a:txBody>
                    <a:bodyPr/>
                    <a:lstStyle/>
                    <a:p>
                      <a:r>
                        <a:rPr lang="en-GB" dirty="0"/>
                        <a:t>11.50-12.00</a:t>
                      </a:r>
                    </a:p>
                  </a:txBody>
                  <a:tcPr/>
                </a:tc>
                <a:extLst>
                  <a:ext uri="{0D108BD9-81ED-4DB2-BD59-A6C34878D82A}">
                    <a16:rowId xmlns:a16="http://schemas.microsoft.com/office/drawing/2014/main" val="10004"/>
                  </a:ext>
                </a:extLst>
              </a:tr>
              <a:tr h="370840">
                <a:tc>
                  <a:txBody>
                    <a:bodyPr/>
                    <a:lstStyle/>
                    <a:p>
                      <a:r>
                        <a:rPr lang="en-GB" dirty="0"/>
                        <a:t>Q&amp;A</a:t>
                      </a:r>
                    </a:p>
                  </a:txBody>
                  <a:tcPr/>
                </a:tc>
                <a:tc>
                  <a:txBody>
                    <a:bodyPr/>
                    <a:lstStyle/>
                    <a:p>
                      <a:r>
                        <a:rPr lang="en-GB" dirty="0"/>
                        <a:t>Ideas</a:t>
                      </a:r>
                      <a:r>
                        <a:rPr lang="en-GB" baseline="0" dirty="0"/>
                        <a:t> to be emailed</a:t>
                      </a:r>
                      <a:endParaRPr lang="en-GB"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1137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18" y="337493"/>
            <a:ext cx="8229600" cy="998438"/>
          </a:xfrm>
        </p:spPr>
        <p:txBody>
          <a:bodyPr/>
          <a:lstStyle/>
          <a:p>
            <a:pPr lvl="0"/>
            <a:r>
              <a:rPr lang="en-GB" dirty="0"/>
              <a:t>SEND and the role and expectations of Governance</a:t>
            </a:r>
          </a:p>
        </p:txBody>
      </p:sp>
      <p:sp>
        <p:nvSpPr>
          <p:cNvPr id="3" name="Content Placeholder 2"/>
          <p:cNvSpPr>
            <a:spLocks noGrp="1"/>
          </p:cNvSpPr>
          <p:nvPr>
            <p:ph idx="1"/>
          </p:nvPr>
        </p:nvSpPr>
        <p:spPr>
          <a:xfrm>
            <a:off x="459382" y="1700808"/>
            <a:ext cx="8229600" cy="3744416"/>
          </a:xfrm>
        </p:spPr>
        <p:txBody>
          <a:bodyPr/>
          <a:lstStyle/>
          <a:p>
            <a:pPr marL="0" indent="0">
              <a:buNone/>
            </a:pPr>
            <a:endParaRPr lang="en-GB" dirty="0"/>
          </a:p>
          <a:p>
            <a:pPr marL="0" indent="0">
              <a:buNone/>
            </a:pPr>
            <a:r>
              <a:rPr lang="en-GB" dirty="0"/>
              <a:t> </a:t>
            </a:r>
          </a:p>
        </p:txBody>
      </p:sp>
      <p:pic>
        <p:nvPicPr>
          <p:cNvPr id="4" name="Picture 3"/>
          <p:cNvPicPr>
            <a:picLocks noChangeAspect="1"/>
          </p:cNvPicPr>
          <p:nvPr/>
        </p:nvPicPr>
        <p:blipFill rotWithShape="1">
          <a:blip r:embed="rId3"/>
          <a:srcRect l="3538" t="20585" r="20863" b="6580"/>
          <a:stretch/>
        </p:blipFill>
        <p:spPr>
          <a:xfrm>
            <a:off x="1117798" y="1700808"/>
            <a:ext cx="6912768" cy="3960440"/>
          </a:xfrm>
          <a:prstGeom prst="rect">
            <a:avLst/>
          </a:prstGeom>
        </p:spPr>
      </p:pic>
    </p:spTree>
    <p:extLst>
      <p:ext uri="{BB962C8B-B14F-4D97-AF65-F5344CB8AC3E}">
        <p14:creationId xmlns:p14="http://schemas.microsoft.com/office/powerpoint/2010/main" val="218246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900" t="18208" r="20714" b="6155"/>
          <a:stretch/>
        </p:blipFill>
        <p:spPr>
          <a:xfrm>
            <a:off x="467544" y="404664"/>
            <a:ext cx="8280920" cy="5328592"/>
          </a:xfrm>
          <a:prstGeom prst="rect">
            <a:avLst/>
          </a:prstGeom>
        </p:spPr>
      </p:pic>
    </p:spTree>
    <p:extLst>
      <p:ext uri="{BB962C8B-B14F-4D97-AF65-F5344CB8AC3E}">
        <p14:creationId xmlns:p14="http://schemas.microsoft.com/office/powerpoint/2010/main" val="3036362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50" t="19186" r="20863" b="6579"/>
          <a:stretch/>
        </p:blipFill>
        <p:spPr>
          <a:xfrm>
            <a:off x="395536" y="548680"/>
            <a:ext cx="8280920" cy="4824536"/>
          </a:xfrm>
          <a:prstGeom prst="rect">
            <a:avLst/>
          </a:prstGeom>
        </p:spPr>
      </p:pic>
    </p:spTree>
    <p:extLst>
      <p:ext uri="{BB962C8B-B14F-4D97-AF65-F5344CB8AC3E}">
        <p14:creationId xmlns:p14="http://schemas.microsoft.com/office/powerpoint/2010/main" val="679810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50" t="17785" r="20863" b="6579"/>
          <a:stretch/>
        </p:blipFill>
        <p:spPr>
          <a:xfrm>
            <a:off x="683568" y="548680"/>
            <a:ext cx="8148906" cy="5040560"/>
          </a:xfrm>
          <a:prstGeom prst="rect">
            <a:avLst/>
          </a:prstGeom>
        </p:spPr>
      </p:pic>
    </p:spTree>
    <p:extLst>
      <p:ext uri="{BB962C8B-B14F-4D97-AF65-F5344CB8AC3E}">
        <p14:creationId xmlns:p14="http://schemas.microsoft.com/office/powerpoint/2010/main" val="280771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751" t="17784" r="20075" b="6579"/>
          <a:stretch/>
        </p:blipFill>
        <p:spPr>
          <a:xfrm>
            <a:off x="251520" y="692696"/>
            <a:ext cx="8424936" cy="4464496"/>
          </a:xfrm>
          <a:prstGeom prst="rect">
            <a:avLst/>
          </a:prstGeom>
        </p:spPr>
      </p:pic>
    </p:spTree>
    <p:extLst>
      <p:ext uri="{BB962C8B-B14F-4D97-AF65-F5344CB8AC3E}">
        <p14:creationId xmlns:p14="http://schemas.microsoft.com/office/powerpoint/2010/main" val="205857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79" y="121861"/>
            <a:ext cx="8229600" cy="998438"/>
          </a:xfrm>
        </p:spPr>
        <p:txBody>
          <a:bodyPr/>
          <a:lstStyle/>
          <a:p>
            <a:r>
              <a:rPr lang="en-GB" dirty="0"/>
              <a:t>Ofsted interim visits</a:t>
            </a:r>
          </a:p>
        </p:txBody>
      </p:sp>
      <p:sp>
        <p:nvSpPr>
          <p:cNvPr id="3" name="Content Placeholder 2"/>
          <p:cNvSpPr>
            <a:spLocks noGrp="1"/>
          </p:cNvSpPr>
          <p:nvPr>
            <p:ph idx="1"/>
          </p:nvPr>
        </p:nvSpPr>
        <p:spPr>
          <a:xfrm>
            <a:off x="326779" y="1187078"/>
            <a:ext cx="8229600" cy="4137620"/>
          </a:xfrm>
        </p:spPr>
        <p:txBody>
          <a:bodyPr/>
          <a:lstStyle/>
          <a:p>
            <a:pPr marL="0" indent="0">
              <a:buNone/>
            </a:pPr>
            <a:endParaRPr lang="en-GB" sz="2400"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dirty="0"/>
          </a:p>
        </p:txBody>
      </p:sp>
      <p:pic>
        <p:nvPicPr>
          <p:cNvPr id="5" name="Picture 4"/>
          <p:cNvPicPr>
            <a:picLocks noChangeAspect="1"/>
          </p:cNvPicPr>
          <p:nvPr/>
        </p:nvPicPr>
        <p:blipFill>
          <a:blip r:embed="rId3"/>
          <a:stretch>
            <a:fillRect/>
          </a:stretch>
        </p:blipFill>
        <p:spPr>
          <a:xfrm>
            <a:off x="350699" y="908720"/>
            <a:ext cx="8473005" cy="5228880"/>
          </a:xfrm>
          <a:prstGeom prst="rect">
            <a:avLst/>
          </a:prstGeom>
        </p:spPr>
      </p:pic>
    </p:spTree>
    <p:extLst>
      <p:ext uri="{BB962C8B-B14F-4D97-AF65-F5344CB8AC3E}">
        <p14:creationId xmlns:p14="http://schemas.microsoft.com/office/powerpoint/2010/main" val="1485953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79" y="121861"/>
            <a:ext cx="8229600" cy="998438"/>
          </a:xfrm>
        </p:spPr>
        <p:txBody>
          <a:bodyPr/>
          <a:lstStyle/>
          <a:p>
            <a:r>
              <a:rPr lang="en-GB"/>
              <a:t>Ofsted interim visits</a:t>
            </a:r>
            <a:endParaRPr lang="en-GB" dirty="0"/>
          </a:p>
        </p:txBody>
      </p:sp>
      <p:sp>
        <p:nvSpPr>
          <p:cNvPr id="3" name="Content Placeholder 2"/>
          <p:cNvSpPr>
            <a:spLocks noGrp="1"/>
          </p:cNvSpPr>
          <p:nvPr>
            <p:ph idx="1"/>
          </p:nvPr>
        </p:nvSpPr>
        <p:spPr>
          <a:xfrm>
            <a:off x="326779" y="1187078"/>
            <a:ext cx="8229600" cy="4137620"/>
          </a:xfrm>
        </p:spPr>
        <p:txBody>
          <a:bodyPr/>
          <a:lstStyle/>
          <a:p>
            <a:pPr marL="0" indent="0">
              <a:buNone/>
            </a:pPr>
            <a:endParaRPr lang="en-GB" sz="2400"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sz="2400" b="1" dirty="0"/>
          </a:p>
          <a:p>
            <a:pPr marL="0" indent="0">
              <a:buNone/>
            </a:pPr>
            <a:endParaRPr lang="en-GB" dirty="0"/>
          </a:p>
        </p:txBody>
      </p:sp>
      <p:sp>
        <p:nvSpPr>
          <p:cNvPr id="4" name="Rectangle 3"/>
          <p:cNvSpPr/>
          <p:nvPr/>
        </p:nvSpPr>
        <p:spPr>
          <a:xfrm>
            <a:off x="326779" y="1115655"/>
            <a:ext cx="8133653" cy="1477328"/>
          </a:xfrm>
          <a:prstGeom prst="rect">
            <a:avLst/>
          </a:prstGeom>
        </p:spPr>
        <p:txBody>
          <a:bodyPr wrap="square">
            <a:spAutoFit/>
          </a:bodyPr>
          <a:lstStyle/>
          <a:p>
            <a:r>
              <a:rPr lang="en-GB" b="1" dirty="0"/>
              <a:t>The purpose of interim visits</a:t>
            </a:r>
          </a:p>
          <a:p>
            <a:endParaRPr lang="en-GB" dirty="0"/>
          </a:p>
          <a:p>
            <a:r>
              <a:rPr lang="en-GB" dirty="0"/>
              <a:t>These interim visits are to reassure and inform parents, government and the public about how schools are managing the return to full education for all pupils.</a:t>
            </a:r>
          </a:p>
        </p:txBody>
      </p:sp>
      <p:sp>
        <p:nvSpPr>
          <p:cNvPr id="6" name="Rectangle 5"/>
          <p:cNvSpPr/>
          <p:nvPr/>
        </p:nvSpPr>
        <p:spPr>
          <a:xfrm>
            <a:off x="326779" y="2686966"/>
            <a:ext cx="8493693" cy="3416320"/>
          </a:xfrm>
          <a:prstGeom prst="rect">
            <a:avLst/>
          </a:prstGeom>
        </p:spPr>
        <p:txBody>
          <a:bodyPr wrap="square">
            <a:spAutoFit/>
          </a:bodyPr>
          <a:lstStyle/>
          <a:p>
            <a:r>
              <a:rPr lang="en-GB" b="1" dirty="0"/>
              <a:t>How are schools selected for interim visits</a:t>
            </a:r>
          </a:p>
          <a:p>
            <a:endParaRPr lang="en-GB" dirty="0"/>
          </a:p>
          <a:p>
            <a:r>
              <a:rPr lang="en-GB" dirty="0"/>
              <a:t>The sample will include an range of requires improvement, good and outstanding:</a:t>
            </a:r>
          </a:p>
          <a:p>
            <a:r>
              <a:rPr lang="en-GB" dirty="0"/>
              <a:t>•approximately 1,200 schools across all Ofsted grades, including all schools that are currently inadequate</a:t>
            </a:r>
          </a:p>
          <a:p>
            <a:r>
              <a:rPr lang="en-GB" dirty="0"/>
              <a:t>•maintained schools, academies and free schools, special schools and centres of alternative provision</a:t>
            </a:r>
          </a:p>
          <a:p>
            <a:r>
              <a:rPr lang="en-GB" dirty="0"/>
              <a:t>•those in cities and coastal, town or rural communities</a:t>
            </a:r>
          </a:p>
          <a:p>
            <a:r>
              <a:rPr lang="en-GB" dirty="0"/>
              <a:t>•as even a spread as possible across different Ofsted regions and local authorities</a:t>
            </a:r>
          </a:p>
          <a:p>
            <a:endParaRPr lang="en-GB" dirty="0"/>
          </a:p>
          <a:p>
            <a:r>
              <a:rPr lang="en-GB" dirty="0"/>
              <a:t>No schools are legally exempt from an interim visit, because these are not full inspections.</a:t>
            </a:r>
          </a:p>
        </p:txBody>
      </p:sp>
    </p:spTree>
    <p:extLst>
      <p:ext uri="{BB962C8B-B14F-4D97-AF65-F5344CB8AC3E}">
        <p14:creationId xmlns:p14="http://schemas.microsoft.com/office/powerpoint/2010/main" val="406042446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2681521">
  <a:themeElements>
    <a:clrScheme name="~26815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68152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8152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8152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68152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68152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8152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68152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68152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68152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68152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68152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68152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68152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esson Template 2015-16">
  <a:themeElements>
    <a:clrScheme name="Acklam Grange">
      <a:dk1>
        <a:sysClr val="windowText" lastClr="000000"/>
      </a:dk1>
      <a:lt1>
        <a:sysClr val="window" lastClr="FFFFFF"/>
      </a:lt1>
      <a:dk2>
        <a:srgbClr val="464646"/>
      </a:dk2>
      <a:lt2>
        <a:srgbClr val="0070C0"/>
      </a:lt2>
      <a:accent1>
        <a:srgbClr val="FF0000"/>
      </a:accent1>
      <a:accent2>
        <a:srgbClr val="DA1F28"/>
      </a:accent2>
      <a:accent3>
        <a:srgbClr val="FFCBCC"/>
      </a:accent3>
      <a:accent4>
        <a:srgbClr val="39639D"/>
      </a:accent4>
      <a:accent5>
        <a:srgbClr val="474B78"/>
      </a:accent5>
      <a:accent6>
        <a:srgbClr val="7D3C4A"/>
      </a:accent6>
      <a:hlink>
        <a:srgbClr val="FF0000"/>
      </a:hlink>
      <a:folHlink>
        <a:srgbClr val="FF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Lesson Template 2015-16.pptx" id="{0AEB11A2-2D84-43D0-8F84-4B5A3A5E80B0}" vid="{02BA867E-5FDB-4098-9529-03AECBAB957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C:\DOCUME~1\mce143\LOCALS~1\Temp\notes6030C8\~2681521.pot</Template>
  <TotalTime>7364</TotalTime>
  <Words>912</Words>
  <Application>Microsoft Office PowerPoint</Application>
  <PresentationFormat>On-screen Show (4:3)</PresentationFormat>
  <Paragraphs>111</Paragraphs>
  <Slides>16</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Calibri</vt:lpstr>
      <vt:lpstr>Eras Demi ITC</vt:lpstr>
      <vt:lpstr>Tw Cen MT</vt:lpstr>
      <vt:lpstr>Wingdings</vt:lpstr>
      <vt:lpstr>Wingdings 2</vt:lpstr>
      <vt:lpstr>~2681521</vt:lpstr>
      <vt:lpstr>Lesson Template 2015-16</vt:lpstr>
      <vt:lpstr>Chairs Briefing   9 October 2020</vt:lpstr>
      <vt:lpstr>Agenda</vt:lpstr>
      <vt:lpstr>SEND and the role and expectations of Governance</vt:lpstr>
      <vt:lpstr>PowerPoint Presentation</vt:lpstr>
      <vt:lpstr>PowerPoint Presentation</vt:lpstr>
      <vt:lpstr>PowerPoint Presentation</vt:lpstr>
      <vt:lpstr>PowerPoint Presentation</vt:lpstr>
      <vt:lpstr>Ofsted interim visits</vt:lpstr>
      <vt:lpstr>Ofsted interim visits</vt:lpstr>
      <vt:lpstr>Ofsted interim visits</vt:lpstr>
      <vt:lpstr>Ofsted interim visits</vt:lpstr>
      <vt:lpstr>School visits</vt:lpstr>
      <vt:lpstr>Frontline on-line portal</vt:lpstr>
      <vt:lpstr>Frontline on-line portal</vt:lpstr>
      <vt:lpstr>Questions</vt:lpstr>
      <vt:lpstr>PowerPoint Presentation</vt:lpstr>
    </vt:vector>
  </TitlesOfParts>
  <Company>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mce143</dc:creator>
  <cp:lastModifiedBy>Head</cp:lastModifiedBy>
  <cp:revision>212</cp:revision>
  <cp:lastPrinted>2016-04-15T12:22:09Z</cp:lastPrinted>
  <dcterms:created xsi:type="dcterms:W3CDTF">2009-12-29T14:19:43Z</dcterms:created>
  <dcterms:modified xsi:type="dcterms:W3CDTF">2021-05-20T17:04:24Z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A2183027</vt:lpwstr>
  </property>
  <property fmtid="{D5CDD505-2E9C-101B-9397-08002B2CF9AE}" pid="4" name="Objective-Title">
    <vt:lpwstr>18.06.20 HT Briefing Presentation</vt:lpwstr>
  </property>
  <property fmtid="{D5CDD505-2E9C-101B-9397-08002B2CF9AE}" pid="5" name="Objective-Comment">
    <vt:lpwstr/>
  </property>
  <property fmtid="{D5CDD505-2E9C-101B-9397-08002B2CF9AE}" pid="6" name="Objective-CreationStamp">
    <vt:filetime>2018-06-20T09:43:11Z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2018-06-20T09:43:17Z</vt:filetime>
  </property>
  <property fmtid="{D5CDD505-2E9C-101B-9397-08002B2CF9AE}" pid="10" name="Objective-ModificationStamp">
    <vt:filetime>2018-06-20T09:43:17Z</vt:filetime>
  </property>
  <property fmtid="{D5CDD505-2E9C-101B-9397-08002B2CF9AE}" pid="11" name="Objective-Owner">
    <vt:lpwstr>Charlotte Mann</vt:lpwstr>
  </property>
  <property fmtid="{D5CDD505-2E9C-101B-9397-08002B2CF9AE}" pid="12" name="Objective-Path">
    <vt:lpwstr>Middlesbrough Global Folder:Management:Service Area Management:5. CS - Childrens Services:CS - Management Team:*Director of Education:Headteacher briefings:Powerpoints:</vt:lpwstr>
  </property>
  <property fmtid="{D5CDD505-2E9C-101B-9397-08002B2CF9AE}" pid="13" name="Objective-Parent">
    <vt:lpwstr>Powerpoints</vt:lpwstr>
  </property>
  <property fmtid="{D5CDD505-2E9C-101B-9397-08002B2CF9AE}" pid="14" name="Objective-State">
    <vt:lpwstr>Published</vt:lpwstr>
  </property>
  <property fmtid="{D5CDD505-2E9C-101B-9397-08002B2CF9AE}" pid="15" name="Objective-Version">
    <vt:lpwstr>1.0</vt:lpwstr>
  </property>
  <property fmtid="{D5CDD505-2E9C-101B-9397-08002B2CF9AE}" pid="16" name="Objective-VersionNumber">
    <vt:r8>2</vt:r8>
  </property>
  <property fmtid="{D5CDD505-2E9C-101B-9397-08002B2CF9AE}" pid="17" name="Objective-VersionComment">
    <vt:lpwstr>Version 2</vt:lpwstr>
  </property>
  <property fmtid="{D5CDD505-2E9C-101B-9397-08002B2CF9AE}" pid="18" name="Objective-FileNumber">
    <vt:lpwstr/>
  </property>
  <property fmtid="{D5CDD505-2E9C-101B-9397-08002B2CF9AE}" pid="19" name="Objective-Classification">
    <vt:lpwstr>[Inherited - Restricted]</vt:lpwstr>
  </property>
  <property fmtid="{D5CDD505-2E9C-101B-9397-08002B2CF9AE}" pid="20" name="Objective-Caveats">
    <vt:lpwstr>Caveats: MBC Staff Caveat; </vt:lpwstr>
  </property>
  <property fmtid="{D5CDD505-2E9C-101B-9397-08002B2CF9AE}" pid="21" name="Objective-Connect Creator [system]">
    <vt:lpwstr/>
  </property>
</Properties>
</file>